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318" r:id="rId2"/>
    <p:sldId id="287" r:id="rId3"/>
    <p:sldId id="301" r:id="rId4"/>
    <p:sldId id="270" r:id="rId5"/>
    <p:sldId id="281" r:id="rId6"/>
    <p:sldId id="326" r:id="rId7"/>
    <p:sldId id="328" r:id="rId8"/>
    <p:sldId id="312" r:id="rId9"/>
    <p:sldId id="305" r:id="rId10"/>
    <p:sldId id="315" r:id="rId11"/>
    <p:sldId id="320" r:id="rId12"/>
    <p:sldId id="279" r:id="rId13"/>
    <p:sldId id="325" r:id="rId14"/>
    <p:sldId id="327" r:id="rId15"/>
  </p:sldIdLst>
  <p:sldSz cx="9144000" cy="6858000" type="screen4x3"/>
  <p:notesSz cx="7099300" cy="10234613"/>
  <p:custDataLst>
    <p:tags r:id="rId1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 autoAdjust="0"/>
    <p:restoredTop sz="86951" autoAdjust="0"/>
  </p:normalViewPr>
  <p:slideViewPr>
    <p:cSldViewPr>
      <p:cViewPr varScale="1">
        <p:scale>
          <a:sx n="109" d="100"/>
          <a:sy n="109" d="100"/>
        </p:scale>
        <p:origin x="2168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294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930" y="4861441"/>
            <a:ext cx="5679440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F8B3E754-3D30-43AC-B126-40DD52DB5E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8814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26B5F8-DF47-44FB-9184-91357ABDE52A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3493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4007E4-B6BD-46EE-85C9-A2A2329B2D04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3870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302E93-C4CE-459A-A993-690772BC22A1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71304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302E93-C4CE-459A-A993-690772BC22A1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4195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A33867-2806-4CA1-A15E-FE512346501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8216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59B072-4471-49AD-8AE4-A21C77FD54A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4660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D58553-5359-49E9-AA54-B555427E636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4925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D58553-5359-49E9-AA54-B555427E636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0159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7A76BB-0EBF-46F5-9688-24FF677301A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2299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999C90-D7BC-4026-83A1-CB9C71AFCE9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9238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36DF66-10CE-4E43-BB0F-6C34156F974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0008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226B61-B4EC-46B0-9FB9-63092D173F26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046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06/10/07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3D0575-7CAF-49BA-83FF-3E56CAB747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06/10/07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E8C69-B6C0-4A8B-A18B-C9703B9637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06/10/07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F7CBE1-0DBD-4779-887F-EE3ED2BA6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06/10/07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DF4D20-1559-45C1-B3CA-678DEFA555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06/10/07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0C7A9D-84AD-4948-A444-5BBB4C3CDB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06/10/07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05216D-99DF-4128-8C9E-8A2F949F68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06/10/07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9F9B3E-2553-4BED-B514-BAC58B6409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06/10/07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803DB8-D3C2-4492-BDEF-36D0987C78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06/10/07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552B2C-0FF7-4C8B-B0F6-72568ABEAB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06/10/07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990B92-1F19-4F1E-8E9F-E0FD355906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06/10/07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840AD4-59EB-4453-AF0D-8B8E9AEC98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r>
              <a:rPr lang="en-US"/>
              <a:t>06/10/07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0AAA854-E7B0-4C4B-8008-65707D2497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943475" cy="6858000"/>
          </a:xfrm>
          <a:prstGeom prst="rect">
            <a:avLst/>
          </a:prstGeom>
        </p:spPr>
      </p:pic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545196" y="1211265"/>
            <a:ext cx="8393708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GB" sz="3600" dirty="0">
                <a:effectLst>
                  <a:glow rad="228600">
                    <a:schemeClr val="bg1">
                      <a:alpha val="88000"/>
                    </a:schemeClr>
                  </a:glow>
                </a:effectLst>
              </a:rPr>
              <a:t>PA114 </a:t>
            </a:r>
            <a:r>
              <a:rPr lang="en-GB" sz="3200" dirty="0">
                <a:effectLst>
                  <a:glow rad="228600">
                    <a:schemeClr val="bg1">
                      <a:alpha val="88000"/>
                    </a:schemeClr>
                  </a:glow>
                </a:effectLst>
              </a:rPr>
              <a:t>Core </a:t>
            </a:r>
            <a:r>
              <a:rPr lang="en-GB" sz="3200" dirty="0" err="1">
                <a:effectLst>
                  <a:glow rad="228600">
                    <a:schemeClr val="bg1">
                      <a:alpha val="88000"/>
                    </a:schemeClr>
                  </a:glow>
                </a:effectLst>
              </a:rPr>
              <a:t>GReP</a:t>
            </a:r>
            <a:endParaRPr lang="en-GB" sz="3200" dirty="0">
              <a:effectLst>
                <a:glow rad="228600">
                  <a:schemeClr val="bg1">
                    <a:alpha val="88000"/>
                  </a:schemeClr>
                </a:glow>
              </a:effectLst>
            </a:endParaRPr>
          </a:p>
          <a:p>
            <a:pPr algn="r"/>
            <a:endParaRPr lang="en-GB" sz="2000" b="1" dirty="0">
              <a:effectLst>
                <a:glow rad="228600">
                  <a:schemeClr val="bg1">
                    <a:alpha val="88000"/>
                  </a:schemeClr>
                </a:glow>
              </a:effectLst>
            </a:endParaRPr>
          </a:p>
          <a:p>
            <a:pPr algn="r"/>
            <a:r>
              <a:rPr lang="en-GB" sz="12000" b="1" dirty="0">
                <a:solidFill>
                  <a:srgbClr val="FF0000"/>
                </a:solidFill>
                <a:effectLst>
                  <a:glow rad="228600">
                    <a:schemeClr val="bg1">
                      <a:alpha val="88000"/>
                    </a:schemeClr>
                  </a:glow>
                </a:effectLst>
              </a:rPr>
              <a:t>Resonance</a:t>
            </a:r>
          </a:p>
          <a:p>
            <a:pPr algn="r"/>
            <a:r>
              <a:rPr lang="en-GB" sz="3200" dirty="0">
                <a:solidFill>
                  <a:srgbClr val="FF0000"/>
                </a:solidFill>
                <a:effectLst>
                  <a:glow rad="228600">
                    <a:schemeClr val="bg1">
                      <a:alpha val="88000"/>
                    </a:schemeClr>
                  </a:glow>
                </a:effectLst>
              </a:rPr>
              <a:t>in LCR circuits</a:t>
            </a:r>
          </a:p>
          <a:p>
            <a:pPr algn="r"/>
            <a:endParaRPr lang="en-GB" sz="1200" b="1" dirty="0">
              <a:effectLst>
                <a:glow rad="228600">
                  <a:schemeClr val="bg1">
                    <a:alpha val="88000"/>
                  </a:schemeClr>
                </a:glow>
              </a:effectLst>
            </a:endParaRPr>
          </a:p>
        </p:txBody>
      </p:sp>
      <p:pic>
        <p:nvPicPr>
          <p:cNvPr id="28" name="Picture 7" descr="PiCETL_sm logo col"/>
          <p:cNvPicPr>
            <a:picLocks noChangeAspect="1" noChangeArrowheads="1"/>
          </p:cNvPicPr>
          <p:nvPr/>
        </p:nvPicPr>
        <p:blipFill>
          <a:blip r:embed="rId3" cstate="print"/>
          <a:srcRect t="3174"/>
          <a:stretch>
            <a:fillRect/>
          </a:stretch>
        </p:blipFill>
        <p:spPr bwMode="auto">
          <a:xfrm>
            <a:off x="7370067" y="242661"/>
            <a:ext cx="15224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682638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9663EC-D479-437B-B252-4CB6B32EBD5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7414" name="Text Box 9"/>
          <p:cNvSpPr txBox="1">
            <a:spLocks noChangeArrowheads="1"/>
          </p:cNvSpPr>
          <p:nvPr/>
        </p:nvSpPr>
        <p:spPr bwMode="auto">
          <a:xfrm>
            <a:off x="2987675" y="368660"/>
            <a:ext cx="25749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/>
              <a:t>Experiment 2</a:t>
            </a:r>
          </a:p>
        </p:txBody>
      </p:sp>
      <p:sp>
        <p:nvSpPr>
          <p:cNvPr id="17415" name="Text Box 32"/>
          <p:cNvSpPr txBox="1">
            <a:spLocks noChangeArrowheads="1"/>
          </p:cNvSpPr>
          <p:nvPr/>
        </p:nvSpPr>
        <p:spPr bwMode="auto">
          <a:xfrm>
            <a:off x="341530" y="1387514"/>
            <a:ext cx="526802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000" b="1" dirty="0">
                <a:solidFill>
                  <a:schemeClr val="hlink"/>
                </a:solidFill>
              </a:rPr>
              <a:t>Measure the dielectric constant of </a:t>
            </a:r>
            <a:r>
              <a:rPr lang="en-GB" sz="2000" b="1" dirty="0" err="1">
                <a:solidFill>
                  <a:schemeClr val="hlink"/>
                </a:solidFill>
              </a:rPr>
              <a:t>perspex</a:t>
            </a:r>
            <a:r>
              <a:rPr lang="en-GB" sz="2000" b="1" dirty="0">
                <a:solidFill>
                  <a:schemeClr val="hlink"/>
                </a:solidFill>
              </a:rPr>
              <a:t> and compare with known value</a:t>
            </a:r>
            <a:endParaRPr lang="en-US" sz="2000" b="1" dirty="0">
              <a:solidFill>
                <a:schemeClr val="hlink"/>
              </a:solidFill>
            </a:endParaRPr>
          </a:p>
        </p:txBody>
      </p:sp>
      <p:pic>
        <p:nvPicPr>
          <p:cNvPr id="17417" name="Picture 35" descr="figure-24-0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97125" y="638690"/>
            <a:ext cx="3187700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9" descr="figure-24-25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42230" y="2573905"/>
            <a:ext cx="1728787" cy="174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Box 30"/>
          <p:cNvSpPr txBox="1">
            <a:spLocks noChangeArrowheads="1"/>
          </p:cNvSpPr>
          <p:nvPr/>
        </p:nvSpPr>
        <p:spPr bwMode="auto">
          <a:xfrm>
            <a:off x="6732447" y="5897603"/>
            <a:ext cx="16684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b="1" dirty="0" err="1">
                <a:solidFill>
                  <a:schemeClr val="hlink"/>
                </a:solidFill>
              </a:rPr>
              <a:t>Tipler</a:t>
            </a:r>
            <a:r>
              <a:rPr lang="en-GB" b="1" dirty="0">
                <a:solidFill>
                  <a:schemeClr val="hlink"/>
                </a:solidFill>
              </a:rPr>
              <a:t> Ch. 24</a:t>
            </a:r>
            <a:endParaRPr lang="en-US" b="1" dirty="0">
              <a:solidFill>
                <a:schemeClr val="hlink"/>
              </a:solidFill>
            </a:endParaRP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322765" y="2989979"/>
            <a:ext cx="7343775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/>
              <a:t>Formula for capacitance of a parallel plate </a:t>
            </a:r>
          </a:p>
          <a:p>
            <a:r>
              <a:rPr lang="en-US" b="1" dirty="0"/>
              <a:t>	capacitor with and without dielectric</a:t>
            </a:r>
          </a:p>
          <a:p>
            <a:endParaRPr lang="en-US" b="1" dirty="0"/>
          </a:p>
          <a:p>
            <a:r>
              <a:rPr lang="en-US" b="1" dirty="0"/>
              <a:t>How do you adjust the capacitance?</a:t>
            </a:r>
          </a:p>
          <a:p>
            <a:endParaRPr lang="en-US" b="1" dirty="0"/>
          </a:p>
          <a:p>
            <a:r>
              <a:rPr lang="en-US" b="1" dirty="0"/>
              <a:t>How do you calculate the capacitance?</a:t>
            </a:r>
          </a:p>
          <a:p>
            <a:endParaRPr lang="en-US" b="1" dirty="0"/>
          </a:p>
          <a:p>
            <a:r>
              <a:rPr lang="en-US" b="1" dirty="0"/>
              <a:t>What effect does this have on the</a:t>
            </a:r>
          </a:p>
          <a:p>
            <a:r>
              <a:rPr lang="en-US" b="1" dirty="0"/>
              <a:t>	resonance frequency?</a:t>
            </a:r>
          </a:p>
          <a:p>
            <a:endParaRPr lang="en-US" b="1" dirty="0"/>
          </a:p>
          <a:p>
            <a:endParaRPr lang="en-US" b="1" dirty="0"/>
          </a:p>
        </p:txBody>
      </p:sp>
      <p:pic>
        <p:nvPicPr>
          <p:cNvPr id="10" name="Picture 27" descr="figure-24-4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67413" y="4464115"/>
            <a:ext cx="2871787" cy="134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341530" y="2365720"/>
            <a:ext cx="30861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800" b="1" dirty="0"/>
              <a:t>Course of action</a:t>
            </a:r>
            <a:r>
              <a:rPr lang="en-GB" b="1" dirty="0"/>
              <a:t>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475E9D0-E3A0-4C80-B9AF-DC2F5205346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3374547" y="993775"/>
            <a:ext cx="25749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/>
              <a:t>Experiment 3</a:t>
            </a:r>
          </a:p>
        </p:txBody>
      </p:sp>
      <p:sp>
        <p:nvSpPr>
          <p:cNvPr id="4103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4104" name="Rectangle 7"/>
          <p:cNvSpPr>
            <a:spLocks noChangeArrowheads="1"/>
          </p:cNvSpPr>
          <p:nvPr/>
        </p:nvSpPr>
        <p:spPr bwMode="auto">
          <a:xfrm>
            <a:off x="701570" y="1704103"/>
            <a:ext cx="691673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 b="1" dirty="0">
                <a:solidFill>
                  <a:schemeClr val="hlink"/>
                </a:solidFill>
              </a:rPr>
              <a:t>Measure the dielectric constant of sugar </a:t>
            </a:r>
            <a:endParaRPr lang="en-US" sz="2000" b="1" dirty="0">
              <a:solidFill>
                <a:schemeClr val="hlink"/>
              </a:solidFill>
            </a:endParaRPr>
          </a:p>
        </p:txBody>
      </p: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699603" y="3160920"/>
            <a:ext cx="792088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/>
              <a:t>Use the knowledge gained in previous experiments to determine the dielectric constant of an “unknown” substance</a:t>
            </a:r>
          </a:p>
          <a:p>
            <a:endParaRPr lang="en-US" b="1" dirty="0"/>
          </a:p>
          <a:p>
            <a:endParaRPr lang="en-US" b="1" dirty="0"/>
          </a:p>
        </p:txBody>
      </p:sp>
      <p:sp>
        <p:nvSpPr>
          <p:cNvPr id="17" name="Text Box 6"/>
          <p:cNvSpPr txBox="1">
            <a:spLocks noChangeArrowheads="1"/>
          </p:cNvSpPr>
          <p:nvPr/>
        </p:nvSpPr>
        <p:spPr bwMode="auto">
          <a:xfrm>
            <a:off x="699603" y="2456413"/>
            <a:ext cx="30861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800" b="1" dirty="0"/>
              <a:t>Course of action</a:t>
            </a:r>
            <a:r>
              <a:rPr lang="en-GB" b="1" dirty="0"/>
              <a:t> 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3284537" y="4071530"/>
            <a:ext cx="259878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/>
              <a:t>Experiment 4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853969" y="4869160"/>
            <a:ext cx="691673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 b="1" dirty="0">
                <a:solidFill>
                  <a:schemeClr val="hlink"/>
                </a:solidFill>
              </a:rPr>
              <a:t>Repeat measurements, catch up, finish off.</a:t>
            </a:r>
            <a:endParaRPr lang="en-US" sz="2000" b="1" dirty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98618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891E6A0-2FB3-42E7-A61B-D8C72C616996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9459" name="Text Box 4"/>
          <p:cNvSpPr txBox="1">
            <a:spLocks noChangeArrowheads="1"/>
          </p:cNvSpPr>
          <p:nvPr/>
        </p:nvSpPr>
        <p:spPr bwMode="auto">
          <a:xfrm>
            <a:off x="684213" y="863715"/>
            <a:ext cx="7724775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/>
              <a:t>The problems should be worked through in order.</a:t>
            </a:r>
          </a:p>
          <a:p>
            <a:endParaRPr lang="en-US" b="1" dirty="0"/>
          </a:p>
          <a:p>
            <a:r>
              <a:rPr lang="en-US" b="1" dirty="0"/>
              <a:t>Keep a project plan and copious notes in your laboratory notebooks.</a:t>
            </a:r>
          </a:p>
          <a:p>
            <a:endParaRPr lang="en-US" b="1" dirty="0"/>
          </a:p>
          <a:p>
            <a:r>
              <a:rPr lang="en-US" b="1" dirty="0"/>
              <a:t>Each member of the group should aim to engage with all aspects of each problem. This should be apparent from your notebooks. </a:t>
            </a:r>
          </a:p>
          <a:p>
            <a:endParaRPr lang="en-US" b="1" dirty="0"/>
          </a:p>
          <a:p>
            <a:r>
              <a:rPr lang="en-US" b="1" dirty="0"/>
              <a:t>It is more important to complete the tasks effectively and reflectively than to rush to the end. You will be assessed on your engagement with the problem. </a:t>
            </a:r>
          </a:p>
          <a:p>
            <a:endParaRPr lang="en-US" b="1" dirty="0"/>
          </a:p>
          <a:p>
            <a:r>
              <a:rPr lang="en-US" b="1" dirty="0"/>
              <a:t>You must attend laboratory sessions but you may work outside scheduled classes if you wish.</a:t>
            </a:r>
          </a:p>
          <a:p>
            <a:endParaRPr lang="en-US" b="1" dirty="0"/>
          </a:p>
          <a:p>
            <a:r>
              <a:rPr lang="en-US" b="1" dirty="0"/>
              <a:t>If you do not have time to obtain data for all the experiments your report should indicate how you would have collected data and how you would have </a:t>
            </a:r>
            <a:r>
              <a:rPr lang="en-US" b="1" dirty="0" err="1"/>
              <a:t>analysed</a:t>
            </a:r>
            <a:r>
              <a:rPr lang="en-US" b="1" dirty="0"/>
              <a:t> it. </a:t>
            </a:r>
          </a:p>
          <a:p>
            <a:endParaRPr lang="en-US" b="1" dirty="0"/>
          </a:p>
          <a:p>
            <a:r>
              <a:rPr lang="en-US" b="1" dirty="0"/>
              <a:t>The report is a </a:t>
            </a:r>
            <a:r>
              <a:rPr lang="en-US" b="1" u="sng" dirty="0">
                <a:solidFill>
                  <a:srgbClr val="FF0000"/>
                </a:solidFill>
              </a:rPr>
              <a:t>group responsibility</a:t>
            </a:r>
            <a:r>
              <a:rPr lang="en-US" b="1" dirty="0"/>
              <a:t>; it should be clear that it has been “signed off” by the group as a whole.</a:t>
            </a:r>
          </a:p>
        </p:txBody>
      </p:sp>
      <p:sp>
        <p:nvSpPr>
          <p:cNvPr id="19460" name="Text Box 5"/>
          <p:cNvSpPr txBox="1">
            <a:spLocks noChangeArrowheads="1"/>
          </p:cNvSpPr>
          <p:nvPr/>
        </p:nvSpPr>
        <p:spPr bwMode="auto">
          <a:xfrm>
            <a:off x="656565" y="233645"/>
            <a:ext cx="598811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CC3300"/>
                </a:solidFill>
              </a:rPr>
              <a:t>Core </a:t>
            </a:r>
            <a:r>
              <a:rPr lang="en-US" sz="3200" b="1" dirty="0" err="1">
                <a:solidFill>
                  <a:srgbClr val="CC3300"/>
                </a:solidFill>
              </a:rPr>
              <a:t>GReP</a:t>
            </a:r>
            <a:r>
              <a:rPr lang="en-US" sz="3200" b="1" dirty="0">
                <a:solidFill>
                  <a:srgbClr val="CC3300"/>
                </a:solidFill>
              </a:rPr>
              <a:t> rules – a reminder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424D910-EEC2-4EF0-9269-402CCA5C9E83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0243" name="Text Box 5"/>
          <p:cNvSpPr txBox="1">
            <a:spLocks noChangeArrowheads="1"/>
          </p:cNvSpPr>
          <p:nvPr/>
        </p:nvSpPr>
        <p:spPr bwMode="auto">
          <a:xfrm>
            <a:off x="430263" y="587763"/>
            <a:ext cx="8532441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3600" b="1" dirty="0"/>
              <a:t>Submission of Group Reports</a:t>
            </a:r>
          </a:p>
          <a:p>
            <a:endParaRPr lang="en-GB" sz="2000" dirty="0"/>
          </a:p>
          <a:p>
            <a:r>
              <a:rPr lang="en-GB" sz="2000" dirty="0"/>
              <a:t>Files are submitted to </a:t>
            </a:r>
            <a:r>
              <a:rPr lang="en-GB" sz="2000" b="1" dirty="0"/>
              <a:t>Blackboard</a:t>
            </a:r>
            <a:r>
              <a:rPr lang="en-GB" sz="2000" dirty="0"/>
              <a:t> at </a:t>
            </a:r>
            <a:r>
              <a:rPr lang="en-GB" sz="2000" i="1" dirty="0"/>
              <a:t>PA1900: Experimental Physics 1 2021-22 Y &gt; Assessment and Feedback &gt; PA1900 </a:t>
            </a:r>
            <a:r>
              <a:rPr lang="en-GB" sz="2000" i="1" dirty="0" err="1"/>
              <a:t>GReP</a:t>
            </a:r>
            <a:r>
              <a:rPr lang="en-GB" sz="2000" i="1" dirty="0"/>
              <a:t> Report 2021-22</a:t>
            </a:r>
          </a:p>
          <a:p>
            <a:endParaRPr lang="en-GB" sz="2000" dirty="0"/>
          </a:p>
          <a:p>
            <a:r>
              <a:rPr lang="en-GB" sz="2000" dirty="0"/>
              <a:t>Instructions are also in your documentation.</a:t>
            </a:r>
          </a:p>
          <a:p>
            <a:endParaRPr lang="en-GB" sz="2000" dirty="0"/>
          </a:p>
          <a:p>
            <a:r>
              <a:rPr lang="en-GB" sz="2000" dirty="0"/>
              <a:t>Files </a:t>
            </a:r>
            <a:r>
              <a:rPr lang="en-GB" sz="2000" b="1" dirty="0"/>
              <a:t>MUST </a:t>
            </a:r>
            <a:r>
              <a:rPr lang="en-GB" sz="2000" dirty="0"/>
              <a:t>be named with the following convention</a:t>
            </a:r>
          </a:p>
          <a:p>
            <a:endParaRPr lang="en-GB" sz="2000" dirty="0"/>
          </a:p>
          <a:p>
            <a:r>
              <a:rPr lang="en-GB" sz="2000" dirty="0"/>
              <a:t>1140GReP_Group Letter_UserName_Report.pdf</a:t>
            </a:r>
          </a:p>
          <a:p>
            <a:endParaRPr lang="en-GB" sz="2000" dirty="0"/>
          </a:p>
          <a:p>
            <a:r>
              <a:rPr lang="en-GB" sz="2000" dirty="0"/>
              <a:t>e.g. 1140GReP_Group A1_zyx5_Report.pdf</a:t>
            </a:r>
          </a:p>
          <a:p>
            <a:endParaRPr lang="en-GB" sz="2000" dirty="0"/>
          </a:p>
          <a:p>
            <a:pPr algn="ctr"/>
            <a:r>
              <a:rPr lang="en-GB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and KEEP A COPY</a:t>
            </a:r>
          </a:p>
          <a:p>
            <a:r>
              <a:rPr lang="en-GB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Submission Deadline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for Group Reports: </a:t>
            </a:r>
            <a:r>
              <a:rPr lang="en-GB" sz="20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2pm Monday 28 March 2022</a:t>
            </a:r>
          </a:p>
          <a:p>
            <a:endParaRPr lang="en-GB" sz="1400" dirty="0">
              <a:solidFill>
                <a:srgbClr val="FF00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13499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424D910-EEC2-4EF0-9269-402CCA5C9E83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10243" name="Text Box 5"/>
          <p:cNvSpPr txBox="1">
            <a:spLocks noChangeArrowheads="1"/>
          </p:cNvSpPr>
          <p:nvPr/>
        </p:nvSpPr>
        <p:spPr bwMode="auto">
          <a:xfrm>
            <a:off x="430263" y="341907"/>
            <a:ext cx="8713737" cy="6401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3600" b="1" dirty="0"/>
              <a:t>Reflective Account – Reminder!</a:t>
            </a:r>
          </a:p>
          <a:p>
            <a:endParaRPr lang="en-GB" sz="2000" dirty="0"/>
          </a:p>
          <a:p>
            <a:r>
              <a:rPr lang="en-GB" sz="2000" dirty="0"/>
              <a:t>You are asked to submit a </a:t>
            </a:r>
            <a:r>
              <a:rPr lang="en-GB" sz="2000" b="1" dirty="0">
                <a:solidFill>
                  <a:srgbClr val="FF0000"/>
                </a:solidFill>
              </a:rPr>
              <a:t>personal (i.e. individual) reflective account </a:t>
            </a:r>
            <a:r>
              <a:rPr lang="en-GB" sz="2000" dirty="0"/>
              <a:t>as part of the PA1900 Experimental Physics module.</a:t>
            </a:r>
          </a:p>
          <a:p>
            <a:endParaRPr lang="en-GB" sz="2000" dirty="0"/>
          </a:p>
          <a:p>
            <a:r>
              <a:rPr lang="en-GB" sz="2000" dirty="0"/>
              <a:t>Please submit to </a:t>
            </a:r>
            <a:r>
              <a:rPr lang="en-GB" sz="2000" b="1" dirty="0"/>
              <a:t>Blackboard</a:t>
            </a:r>
            <a:r>
              <a:rPr lang="en-GB" sz="2000" dirty="0"/>
              <a:t> at </a:t>
            </a:r>
            <a:r>
              <a:rPr lang="en-GB" sz="2000" i="1" dirty="0"/>
              <a:t>PA1900: Experimental Physics 1 2021-22 Y &gt; Assessment and Feedback &gt; PA1900 – Reflective Account 2021-22</a:t>
            </a:r>
          </a:p>
          <a:p>
            <a:endParaRPr lang="en-GB" sz="2000" dirty="0"/>
          </a:p>
          <a:p>
            <a:r>
              <a:rPr lang="en-GB" sz="2000" dirty="0"/>
              <a:t>Instructions, as well as guidelines, are in your documentation.</a:t>
            </a:r>
          </a:p>
          <a:p>
            <a:endParaRPr lang="en-GB" sz="2000" dirty="0"/>
          </a:p>
          <a:p>
            <a:r>
              <a:rPr lang="en-GB" sz="2000" dirty="0"/>
              <a:t>Files </a:t>
            </a:r>
            <a:r>
              <a:rPr lang="en-GB" sz="2000" b="1" dirty="0"/>
              <a:t>MUST </a:t>
            </a:r>
            <a:r>
              <a:rPr lang="en-GB" sz="2000" dirty="0"/>
              <a:t>be named with the following convention</a:t>
            </a:r>
          </a:p>
          <a:p>
            <a:endParaRPr lang="en-GB" sz="2000" dirty="0"/>
          </a:p>
          <a:p>
            <a:r>
              <a:rPr lang="en-GB" sz="2000" dirty="0"/>
              <a:t>        PA1900_First Name_SurName_Reflective_Account.pdf</a:t>
            </a:r>
          </a:p>
          <a:p>
            <a:r>
              <a:rPr lang="en-GB" sz="2000" dirty="0"/>
              <a:t>             e.g. PA1900_Dave_Smith_Reflective_Account.pdf</a:t>
            </a:r>
          </a:p>
          <a:p>
            <a:endParaRPr lang="en-GB" sz="2000" dirty="0"/>
          </a:p>
          <a:p>
            <a:pPr algn="ctr"/>
            <a:r>
              <a:rPr lang="en-GB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and KEEP A COPY</a:t>
            </a:r>
          </a:p>
          <a:p>
            <a:pPr algn="ctr"/>
            <a:endParaRPr lang="en-GB" sz="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GB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Submission Deadline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for Reflective Accounts: </a:t>
            </a:r>
            <a:r>
              <a:rPr lang="en-GB" sz="20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2pm Monday 28 March 2022</a:t>
            </a:r>
          </a:p>
          <a:p>
            <a:r>
              <a:rPr lang="en-GB" sz="1400" dirty="0">
                <a:solidFill>
                  <a:srgbClr val="FF0000"/>
                </a:solidFill>
                <a:latin typeface="Arial Rounded MT Bold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18640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D6FD69C-15A7-4799-9429-5A4150DCB41A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9219" name="Text Box 6"/>
          <p:cNvSpPr txBox="1">
            <a:spLocks noChangeArrowheads="1"/>
          </p:cNvSpPr>
          <p:nvPr/>
        </p:nvSpPr>
        <p:spPr bwMode="auto">
          <a:xfrm>
            <a:off x="226356" y="143635"/>
            <a:ext cx="8654933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GB" sz="4800" b="1" dirty="0"/>
              <a:t>Introduction</a:t>
            </a:r>
          </a:p>
          <a:p>
            <a:pPr algn="ctr"/>
            <a:endParaRPr lang="en-GB" b="1" dirty="0">
              <a:solidFill>
                <a:schemeClr val="hlink"/>
              </a:solidFill>
            </a:endParaRPr>
          </a:p>
          <a:p>
            <a:pPr algn="ctr"/>
            <a:r>
              <a:rPr lang="en-GB" sz="2200" b="1" dirty="0">
                <a:solidFill>
                  <a:schemeClr val="hlink"/>
                </a:solidFill>
              </a:rPr>
              <a:t>Most oscillatory systems display resonance phenomena.</a:t>
            </a:r>
          </a:p>
          <a:p>
            <a:pPr algn="ctr"/>
            <a:endParaRPr lang="en-GB" sz="2200" b="1" dirty="0">
              <a:solidFill>
                <a:schemeClr val="hlink"/>
              </a:solidFill>
            </a:endParaRPr>
          </a:p>
          <a:p>
            <a:pPr algn="ctr"/>
            <a:r>
              <a:rPr lang="en-GB" sz="2200" b="1" dirty="0">
                <a:solidFill>
                  <a:schemeClr val="hlink"/>
                </a:solidFill>
              </a:rPr>
              <a:t>Although the detailed physics may be different in each system,</a:t>
            </a:r>
          </a:p>
          <a:p>
            <a:pPr algn="ctr"/>
            <a:r>
              <a:rPr lang="en-GB" sz="2200" b="1" dirty="0">
                <a:solidFill>
                  <a:schemeClr val="hlink"/>
                </a:solidFill>
              </a:rPr>
              <a:t>the mathematics behind resonance is common to each.</a:t>
            </a:r>
          </a:p>
          <a:p>
            <a:pPr algn="ctr"/>
            <a:endParaRPr lang="en-GB" sz="2200" b="1" dirty="0">
              <a:solidFill>
                <a:schemeClr val="hlink"/>
              </a:solidFill>
            </a:endParaRPr>
          </a:p>
          <a:p>
            <a:pPr algn="ctr"/>
            <a:r>
              <a:rPr lang="en-GB" sz="2200" b="1" dirty="0">
                <a:solidFill>
                  <a:schemeClr val="hlink"/>
                </a:solidFill>
              </a:rPr>
              <a:t>In this project you will investigate resonance in an LCR circuit,</a:t>
            </a:r>
          </a:p>
          <a:p>
            <a:pPr algn="ctr"/>
            <a:r>
              <a:rPr lang="en-GB" sz="2200" b="1" dirty="0">
                <a:solidFill>
                  <a:schemeClr val="hlink"/>
                </a:solidFill>
              </a:rPr>
              <a:t>consisting of an inductor (</a:t>
            </a:r>
            <a:r>
              <a:rPr lang="en-GB" sz="2200" b="1" i="1" dirty="0">
                <a:solidFill>
                  <a:schemeClr val="hlink"/>
                </a:solidFill>
              </a:rPr>
              <a:t>L</a:t>
            </a:r>
            <a:r>
              <a:rPr lang="en-GB" sz="2200" b="1" dirty="0">
                <a:solidFill>
                  <a:schemeClr val="hlink"/>
                </a:solidFill>
              </a:rPr>
              <a:t>), capacitor (</a:t>
            </a:r>
            <a:r>
              <a:rPr lang="en-GB" sz="2200" b="1" i="1" dirty="0">
                <a:solidFill>
                  <a:schemeClr val="hlink"/>
                </a:solidFill>
              </a:rPr>
              <a:t>C</a:t>
            </a:r>
            <a:r>
              <a:rPr lang="en-GB" sz="2200" b="1" dirty="0">
                <a:solidFill>
                  <a:schemeClr val="hlink"/>
                </a:solidFill>
              </a:rPr>
              <a:t>), and resistor (</a:t>
            </a:r>
            <a:r>
              <a:rPr lang="en-GB" sz="2200" b="1" i="1" dirty="0">
                <a:solidFill>
                  <a:schemeClr val="hlink"/>
                </a:solidFill>
              </a:rPr>
              <a:t>R</a:t>
            </a:r>
            <a:r>
              <a:rPr lang="en-GB" sz="2200" b="1" dirty="0">
                <a:solidFill>
                  <a:schemeClr val="hlink"/>
                </a:solidFill>
              </a:rPr>
              <a:t>). </a:t>
            </a:r>
          </a:p>
        </p:txBody>
      </p:sp>
      <p:sp>
        <p:nvSpPr>
          <p:cNvPr id="9220" name="Text Box 7"/>
          <p:cNvSpPr txBox="1">
            <a:spLocks noChangeArrowheads="1"/>
          </p:cNvSpPr>
          <p:nvPr/>
        </p:nvSpPr>
        <p:spPr bwMode="auto">
          <a:xfrm>
            <a:off x="592138" y="30162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pic>
        <p:nvPicPr>
          <p:cNvPr id="9221" name="Picture 9" descr="figure-29-17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3635876"/>
            <a:ext cx="4298293" cy="3222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DB0F2E4-4826-435D-9D49-D6EB417289E7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0243" name="Text Box 5"/>
          <p:cNvSpPr txBox="1">
            <a:spLocks noChangeArrowheads="1"/>
          </p:cNvSpPr>
          <p:nvPr/>
        </p:nvSpPr>
        <p:spPr bwMode="auto">
          <a:xfrm>
            <a:off x="658735" y="683695"/>
            <a:ext cx="8143735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b="1" dirty="0"/>
              <a:t>Approach:</a:t>
            </a:r>
          </a:p>
          <a:p>
            <a:endParaRPr lang="en-GB" sz="1200" b="1" dirty="0">
              <a:solidFill>
                <a:schemeClr val="hlink"/>
              </a:solidFill>
            </a:endParaRPr>
          </a:p>
          <a:p>
            <a:r>
              <a:rPr lang="en-US" b="1" dirty="0">
                <a:solidFill>
                  <a:schemeClr val="hlink"/>
                </a:solidFill>
              </a:rPr>
              <a:t>Build and understand the operation of an LCR circuit</a:t>
            </a:r>
          </a:p>
          <a:p>
            <a:endParaRPr lang="en-US" sz="1200" b="1" dirty="0">
              <a:solidFill>
                <a:schemeClr val="hlink"/>
              </a:solidFill>
            </a:endParaRPr>
          </a:p>
          <a:p>
            <a:r>
              <a:rPr lang="en-US" b="1" dirty="0">
                <a:solidFill>
                  <a:schemeClr val="hlink"/>
                </a:solidFill>
              </a:rPr>
              <a:t>Find how the </a:t>
            </a:r>
            <a:r>
              <a:rPr lang="en-US" b="1" dirty="0" err="1">
                <a:solidFill>
                  <a:schemeClr val="hlink"/>
                </a:solidFill>
              </a:rPr>
              <a:t>behaviour</a:t>
            </a:r>
            <a:r>
              <a:rPr lang="en-US" b="1" dirty="0">
                <a:solidFill>
                  <a:schemeClr val="hlink"/>
                </a:solidFill>
              </a:rPr>
              <a:t> of LCR circuits, and especially the resonant</a:t>
            </a:r>
          </a:p>
          <a:p>
            <a:r>
              <a:rPr lang="en-US" b="1" dirty="0">
                <a:solidFill>
                  <a:schemeClr val="hlink"/>
                </a:solidFill>
              </a:rPr>
              <a:t>frequency, depend on the values of </a:t>
            </a:r>
            <a:r>
              <a:rPr lang="en-US" b="1" i="1" dirty="0">
                <a:solidFill>
                  <a:schemeClr val="hlink"/>
                </a:solidFill>
              </a:rPr>
              <a:t>L</a:t>
            </a:r>
            <a:r>
              <a:rPr lang="en-US" b="1" dirty="0">
                <a:solidFill>
                  <a:schemeClr val="hlink"/>
                </a:solidFill>
              </a:rPr>
              <a:t>, </a:t>
            </a:r>
            <a:r>
              <a:rPr lang="en-US" b="1" i="1" dirty="0">
                <a:solidFill>
                  <a:schemeClr val="hlink"/>
                </a:solidFill>
              </a:rPr>
              <a:t>C</a:t>
            </a:r>
            <a:r>
              <a:rPr lang="en-US" b="1" dirty="0">
                <a:solidFill>
                  <a:schemeClr val="hlink"/>
                </a:solidFill>
              </a:rPr>
              <a:t>, and </a:t>
            </a:r>
            <a:r>
              <a:rPr lang="en-US" b="1" i="1" dirty="0">
                <a:solidFill>
                  <a:schemeClr val="hlink"/>
                </a:solidFill>
              </a:rPr>
              <a:t>R</a:t>
            </a:r>
            <a:r>
              <a:rPr lang="en-US" b="1" dirty="0">
                <a:solidFill>
                  <a:schemeClr val="hlink"/>
                </a:solidFill>
              </a:rPr>
              <a:t>.</a:t>
            </a:r>
          </a:p>
          <a:p>
            <a:endParaRPr lang="en-US" b="1" dirty="0">
              <a:solidFill>
                <a:schemeClr val="hlink"/>
              </a:solidFill>
            </a:endParaRPr>
          </a:p>
          <a:p>
            <a:r>
              <a:rPr lang="en-US" b="1" dirty="0">
                <a:solidFill>
                  <a:schemeClr val="hlink"/>
                </a:solidFill>
              </a:rPr>
              <a:t>Determine how the resonant frequency can be used to measure </a:t>
            </a:r>
            <a:r>
              <a:rPr lang="en-US" b="1" i="1" dirty="0">
                <a:solidFill>
                  <a:schemeClr val="hlink"/>
                </a:solidFill>
              </a:rPr>
              <a:t>C</a:t>
            </a:r>
            <a:r>
              <a:rPr lang="en-US" b="1" dirty="0">
                <a:solidFill>
                  <a:schemeClr val="hlink"/>
                </a:solidFill>
              </a:rPr>
              <a:t>.</a:t>
            </a:r>
          </a:p>
          <a:p>
            <a:endParaRPr lang="en-US" sz="1200" b="1" dirty="0">
              <a:solidFill>
                <a:schemeClr val="hlink"/>
              </a:solidFill>
            </a:endParaRPr>
          </a:p>
          <a:p>
            <a:r>
              <a:rPr lang="en-US" b="1" dirty="0">
                <a:solidFill>
                  <a:schemeClr val="hlink"/>
                </a:solidFill>
              </a:rPr>
              <a:t>Use this knowledge to measure the dielectric constant of an unknown substance (sugar).</a:t>
            </a:r>
          </a:p>
          <a:p>
            <a:endParaRPr lang="en-US" sz="2400" b="1" dirty="0"/>
          </a:p>
          <a:p>
            <a:endParaRPr lang="en-US" sz="2400" b="1" dirty="0"/>
          </a:p>
          <a:p>
            <a:r>
              <a:rPr lang="en-US" sz="2400" b="1" dirty="0"/>
              <a:t>Equipment provided:</a:t>
            </a:r>
          </a:p>
          <a:p>
            <a:endParaRPr lang="en-US" sz="1200" b="1" dirty="0">
              <a:solidFill>
                <a:schemeClr val="hlink"/>
              </a:solidFill>
            </a:endParaRPr>
          </a:p>
          <a:p>
            <a:r>
              <a:rPr lang="en-US" b="1" dirty="0">
                <a:solidFill>
                  <a:schemeClr val="hlink"/>
                </a:solidFill>
              </a:rPr>
              <a:t>Signal generator and oscilloscope (on the computer) </a:t>
            </a:r>
          </a:p>
          <a:p>
            <a:endParaRPr lang="en-US" b="1" dirty="0">
              <a:solidFill>
                <a:schemeClr val="hlink"/>
              </a:solidFill>
            </a:endParaRPr>
          </a:p>
          <a:p>
            <a:r>
              <a:rPr lang="en-US" b="1" dirty="0">
                <a:solidFill>
                  <a:schemeClr val="hlink"/>
                </a:solidFill>
              </a:rPr>
              <a:t>Coils (Inductors); fixed and variable capacitors; resistors</a:t>
            </a:r>
          </a:p>
          <a:p>
            <a:endParaRPr lang="en-US" b="1" dirty="0">
              <a:solidFill>
                <a:schemeClr val="hlink"/>
              </a:solidFill>
            </a:endParaRPr>
          </a:p>
          <a:p>
            <a:r>
              <a:rPr lang="en-US" b="1" dirty="0">
                <a:solidFill>
                  <a:schemeClr val="hlink"/>
                </a:solidFill>
              </a:rPr>
              <a:t>Parallel plate capacitor and sugar 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D7156CE-2C96-4BF4-9C93-D7F146FF7084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1267" name="Text Box 8"/>
          <p:cNvSpPr txBox="1">
            <a:spLocks noChangeArrowheads="1"/>
          </p:cNvSpPr>
          <p:nvPr/>
        </p:nvSpPr>
        <p:spPr bwMode="auto">
          <a:xfrm>
            <a:off x="1700948" y="1027474"/>
            <a:ext cx="572464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latin typeface="Arial" pitchFamily="34" charset="0"/>
                <a:cs typeface="Arial" pitchFamily="34" charset="0"/>
              </a:rPr>
              <a:t>Relation to Core Courses</a:t>
            </a:r>
          </a:p>
        </p:txBody>
      </p:sp>
      <p:sp>
        <p:nvSpPr>
          <p:cNvPr id="11268" name="Text Box 9"/>
          <p:cNvSpPr txBox="1">
            <a:spLocks noChangeArrowheads="1"/>
          </p:cNvSpPr>
          <p:nvPr/>
        </p:nvSpPr>
        <p:spPr bwMode="auto">
          <a:xfrm>
            <a:off x="1984183" y="2033845"/>
            <a:ext cx="5018087" cy="378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000" b="1" dirty="0">
                <a:solidFill>
                  <a:srgbClr val="FF0000"/>
                </a:solidFill>
              </a:rPr>
              <a:t>PA1140</a:t>
            </a:r>
          </a:p>
          <a:p>
            <a:r>
              <a:rPr lang="en-GB" sz="2000" b="1" dirty="0"/>
              <a:t>	SHM</a:t>
            </a:r>
          </a:p>
          <a:p>
            <a:r>
              <a:rPr lang="en-GB" sz="2000" b="1" dirty="0"/>
              <a:t>	Resonance</a:t>
            </a:r>
          </a:p>
          <a:p>
            <a:endParaRPr lang="en-GB" sz="2000" b="1" dirty="0"/>
          </a:p>
          <a:p>
            <a:r>
              <a:rPr lang="en-GB" sz="2000" b="1" dirty="0">
                <a:solidFill>
                  <a:srgbClr val="FF0000"/>
                </a:solidFill>
              </a:rPr>
              <a:t>PA1720</a:t>
            </a:r>
          </a:p>
          <a:p>
            <a:r>
              <a:rPr lang="en-GB" sz="2000" b="1" dirty="0"/>
              <a:t>	LCR circuits</a:t>
            </a:r>
          </a:p>
          <a:p>
            <a:r>
              <a:rPr lang="en-GB" sz="2000" b="1" dirty="0"/>
              <a:t>	Dissipation</a:t>
            </a:r>
          </a:p>
          <a:p>
            <a:endParaRPr lang="en-GB" sz="2000" b="1" dirty="0"/>
          </a:p>
          <a:p>
            <a:r>
              <a:rPr lang="en-GB" sz="2000" b="1" dirty="0">
                <a:solidFill>
                  <a:srgbClr val="FF0000"/>
                </a:solidFill>
              </a:rPr>
              <a:t>PA1130</a:t>
            </a:r>
          </a:p>
          <a:p>
            <a:r>
              <a:rPr lang="en-GB" sz="2000" b="1" dirty="0"/>
              <a:t>             Inductance</a:t>
            </a:r>
          </a:p>
          <a:p>
            <a:r>
              <a:rPr lang="en-GB" sz="2000" b="1" dirty="0"/>
              <a:t>             Capacitance, dielectric constant</a:t>
            </a:r>
          </a:p>
          <a:p>
            <a:endParaRPr lang="en-GB" sz="2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90545C6-9094-4706-BBF1-68F3B503D95F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2291" name="Text Box 4"/>
          <p:cNvSpPr txBox="1">
            <a:spLocks noChangeArrowheads="1"/>
          </p:cNvSpPr>
          <p:nvPr/>
        </p:nvSpPr>
        <p:spPr bwMode="auto">
          <a:xfrm>
            <a:off x="3298721" y="323655"/>
            <a:ext cx="246253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4000" b="1" dirty="0">
                <a:latin typeface="Arial" pitchFamily="34" charset="0"/>
                <a:cs typeface="Arial" pitchFamily="34" charset="0"/>
              </a:rPr>
              <a:t>Schedule</a:t>
            </a:r>
          </a:p>
        </p:txBody>
      </p:sp>
      <p:sp>
        <p:nvSpPr>
          <p:cNvPr id="12292" name="Text Box 6"/>
          <p:cNvSpPr txBox="1">
            <a:spLocks noChangeArrowheads="1"/>
          </p:cNvSpPr>
          <p:nvPr/>
        </p:nvSpPr>
        <p:spPr bwMode="auto">
          <a:xfrm>
            <a:off x="431539" y="1013771"/>
            <a:ext cx="8595955" cy="572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Week 1</a:t>
            </a:r>
          </a:p>
          <a:p>
            <a:endParaRPr lang="en-US" sz="800" b="1" dirty="0"/>
          </a:p>
          <a:p>
            <a:r>
              <a:rPr lang="en-US" b="1" dirty="0"/>
              <a:t>Monday     21/02/22     </a:t>
            </a:r>
            <a:r>
              <a:rPr lang="en-US" b="1" u="sng" dirty="0">
                <a:solidFill>
                  <a:srgbClr val="FF0000"/>
                </a:solidFill>
              </a:rPr>
              <a:t>Student Block 1</a:t>
            </a:r>
            <a:r>
              <a:rPr lang="en-US" b="1" dirty="0">
                <a:solidFill>
                  <a:srgbClr val="FF0000"/>
                </a:solidFill>
              </a:rPr>
              <a:t>       </a:t>
            </a:r>
            <a:r>
              <a:rPr lang="en-US" b="1" dirty="0">
                <a:solidFill>
                  <a:srgbClr val="00B0F0"/>
                </a:solidFill>
              </a:rPr>
              <a:t>Lab Session 1      </a:t>
            </a:r>
            <a:r>
              <a:rPr lang="en-US" b="1" dirty="0">
                <a:solidFill>
                  <a:srgbClr val="FF0000"/>
                </a:solidFill>
              </a:rPr>
              <a:t>LCR circuit</a:t>
            </a:r>
          </a:p>
          <a:p>
            <a:r>
              <a:rPr lang="en-US" b="1" dirty="0"/>
              <a:t>Tuesday    22/02/22     </a:t>
            </a:r>
            <a:r>
              <a:rPr lang="en-US" b="1" u="sng" dirty="0">
                <a:solidFill>
                  <a:srgbClr val="FF0000"/>
                </a:solidFill>
              </a:rPr>
              <a:t>Student Block 1</a:t>
            </a:r>
            <a:r>
              <a:rPr lang="en-US" b="1" dirty="0">
                <a:solidFill>
                  <a:srgbClr val="FF0000"/>
                </a:solidFill>
              </a:rPr>
              <a:t>       </a:t>
            </a:r>
            <a:r>
              <a:rPr lang="en-US" b="1" dirty="0">
                <a:solidFill>
                  <a:srgbClr val="00B0F0"/>
                </a:solidFill>
              </a:rPr>
              <a:t>Workshop questions 1.</a:t>
            </a:r>
            <a:endParaRPr lang="en-US" b="1" dirty="0"/>
          </a:p>
          <a:p>
            <a:r>
              <a:rPr lang="en-US" b="1" dirty="0"/>
              <a:t>Thursday  24/02/22     </a:t>
            </a:r>
            <a:r>
              <a:rPr lang="en-US" b="1" u="sng" dirty="0">
                <a:solidFill>
                  <a:srgbClr val="FF0000"/>
                </a:solidFill>
              </a:rPr>
              <a:t>Student Block 1</a:t>
            </a:r>
            <a:r>
              <a:rPr lang="en-US" b="1" dirty="0"/>
              <a:t>       </a:t>
            </a:r>
            <a:r>
              <a:rPr lang="en-US" b="1" dirty="0">
                <a:solidFill>
                  <a:srgbClr val="00B0F0"/>
                </a:solidFill>
              </a:rPr>
              <a:t>Lab Session 2      </a:t>
            </a:r>
            <a:r>
              <a:rPr lang="en-US" b="1" dirty="0">
                <a:solidFill>
                  <a:srgbClr val="FF0000"/>
                </a:solidFill>
              </a:rPr>
              <a:t>variable capacitor</a:t>
            </a:r>
          </a:p>
          <a:p>
            <a:r>
              <a:rPr lang="en-US" b="1" dirty="0"/>
              <a:t>Friday       25/02/22     </a:t>
            </a:r>
            <a:r>
              <a:rPr lang="en-US" b="1" u="sng" dirty="0">
                <a:solidFill>
                  <a:srgbClr val="FF0000"/>
                </a:solidFill>
              </a:rPr>
              <a:t>Student Block 1</a:t>
            </a:r>
            <a:r>
              <a:rPr lang="en-US" b="1" dirty="0"/>
              <a:t> </a:t>
            </a:r>
            <a:r>
              <a:rPr lang="en-US" b="1" u="sng" dirty="0">
                <a:solidFill>
                  <a:schemeClr val="bg1"/>
                </a:solidFill>
              </a:rPr>
              <a:t>      </a:t>
            </a:r>
            <a:r>
              <a:rPr lang="en-US" b="1" dirty="0">
                <a:solidFill>
                  <a:srgbClr val="00B0F0"/>
                </a:solidFill>
              </a:rPr>
              <a:t>Workshop questions 2.</a:t>
            </a:r>
            <a:endParaRPr lang="en-US" b="1" dirty="0"/>
          </a:p>
          <a:p>
            <a:r>
              <a:rPr lang="en-US" b="1" dirty="0"/>
              <a:t>	    </a:t>
            </a:r>
          </a:p>
          <a:p>
            <a:r>
              <a:rPr lang="en-US" b="1" dirty="0">
                <a:solidFill>
                  <a:srgbClr val="00B050"/>
                </a:solidFill>
              </a:rPr>
              <a:t>Week 2</a:t>
            </a:r>
          </a:p>
          <a:p>
            <a:endParaRPr lang="en-US" sz="800" b="1" dirty="0"/>
          </a:p>
          <a:p>
            <a:r>
              <a:rPr lang="en-US" b="1" dirty="0"/>
              <a:t>Monday     28/02/22     </a:t>
            </a:r>
            <a:r>
              <a:rPr lang="en-US" b="1" u="sng" dirty="0">
                <a:solidFill>
                  <a:srgbClr val="FF0000"/>
                </a:solidFill>
              </a:rPr>
              <a:t>Student Block 1</a:t>
            </a:r>
            <a:r>
              <a:rPr lang="en-US" b="1" dirty="0">
                <a:solidFill>
                  <a:srgbClr val="FF0000"/>
                </a:solidFill>
              </a:rPr>
              <a:t>       </a:t>
            </a:r>
            <a:r>
              <a:rPr lang="en-US" b="1" dirty="0">
                <a:solidFill>
                  <a:srgbClr val="00B0F0"/>
                </a:solidFill>
              </a:rPr>
              <a:t>Lab Session 3      </a:t>
            </a:r>
            <a:r>
              <a:rPr lang="en-US" b="1" dirty="0">
                <a:solidFill>
                  <a:srgbClr val="FF0000"/>
                </a:solidFill>
                <a:latin typeface="Symbol" panose="05050102010706020507" pitchFamily="18" charset="2"/>
              </a:rPr>
              <a:t>k</a:t>
            </a:r>
            <a:r>
              <a:rPr lang="en-US" b="1" dirty="0">
                <a:solidFill>
                  <a:srgbClr val="FF0000"/>
                </a:solidFill>
              </a:rPr>
              <a:t> for sugar</a:t>
            </a:r>
          </a:p>
          <a:p>
            <a:r>
              <a:rPr lang="en-US" b="1" dirty="0"/>
              <a:t>Tuesday    01/03/22     </a:t>
            </a:r>
            <a:r>
              <a:rPr lang="en-US" b="1" u="sng" dirty="0">
                <a:solidFill>
                  <a:srgbClr val="FF0000"/>
                </a:solidFill>
              </a:rPr>
              <a:t>Student Block 1</a:t>
            </a:r>
            <a:r>
              <a:rPr lang="en-US" b="1" dirty="0">
                <a:solidFill>
                  <a:srgbClr val="FF0000"/>
                </a:solidFill>
              </a:rPr>
              <a:t>       </a:t>
            </a:r>
            <a:r>
              <a:rPr lang="en-US" b="1" dirty="0">
                <a:solidFill>
                  <a:srgbClr val="00B0F0"/>
                </a:solidFill>
              </a:rPr>
              <a:t>Lab Session 4      </a:t>
            </a:r>
            <a:r>
              <a:rPr lang="en-US" b="1" dirty="0">
                <a:solidFill>
                  <a:srgbClr val="FF0000"/>
                </a:solidFill>
              </a:rPr>
              <a:t>repeat, catch-up</a:t>
            </a:r>
          </a:p>
          <a:p>
            <a:endParaRPr lang="en-US" b="1" dirty="0">
              <a:solidFill>
                <a:srgbClr val="FF0000"/>
              </a:solidFill>
            </a:endParaRPr>
          </a:p>
          <a:p>
            <a:r>
              <a:rPr lang="en-US" b="1" dirty="0"/>
              <a:t>Thursday  03/03/22     </a:t>
            </a:r>
            <a:r>
              <a:rPr lang="en-US" b="1" u="sng" dirty="0">
                <a:solidFill>
                  <a:srgbClr val="FF0000"/>
                </a:solidFill>
              </a:rPr>
              <a:t>Student Block 2</a:t>
            </a:r>
            <a:r>
              <a:rPr lang="en-US" b="1" dirty="0">
                <a:solidFill>
                  <a:srgbClr val="FF0000"/>
                </a:solidFill>
              </a:rPr>
              <a:t>       </a:t>
            </a:r>
            <a:r>
              <a:rPr lang="en-US" b="1" dirty="0">
                <a:solidFill>
                  <a:srgbClr val="00B0F0"/>
                </a:solidFill>
              </a:rPr>
              <a:t>Lab Session 1      </a:t>
            </a:r>
            <a:r>
              <a:rPr lang="en-US" b="1" dirty="0">
                <a:solidFill>
                  <a:srgbClr val="FF0000"/>
                </a:solidFill>
              </a:rPr>
              <a:t>LCR circuit</a:t>
            </a:r>
          </a:p>
          <a:p>
            <a:r>
              <a:rPr lang="en-US" b="1" dirty="0"/>
              <a:t>Friday        04/03/22    </a:t>
            </a:r>
            <a:r>
              <a:rPr lang="en-US" b="1" u="sng" dirty="0">
                <a:solidFill>
                  <a:srgbClr val="FF0000"/>
                </a:solidFill>
              </a:rPr>
              <a:t>Student Block 2</a:t>
            </a:r>
            <a:r>
              <a:rPr lang="en-US" b="1" dirty="0">
                <a:solidFill>
                  <a:srgbClr val="FF0000"/>
                </a:solidFill>
              </a:rPr>
              <a:t>        </a:t>
            </a:r>
            <a:r>
              <a:rPr lang="en-US" b="1" dirty="0">
                <a:solidFill>
                  <a:srgbClr val="00B0F0"/>
                </a:solidFill>
              </a:rPr>
              <a:t>Workshop questions 1.</a:t>
            </a:r>
            <a:endParaRPr lang="en-US" b="1" dirty="0"/>
          </a:p>
          <a:p>
            <a:r>
              <a:rPr lang="en-US" b="1" dirty="0">
                <a:solidFill>
                  <a:srgbClr val="FF0000"/>
                </a:solidFill>
              </a:rPr>
              <a:t> </a:t>
            </a:r>
          </a:p>
          <a:p>
            <a:r>
              <a:rPr lang="en-US" b="1" dirty="0">
                <a:solidFill>
                  <a:srgbClr val="00B050"/>
                </a:solidFill>
              </a:rPr>
              <a:t>Week 3</a:t>
            </a:r>
          </a:p>
          <a:p>
            <a:endParaRPr lang="en-US" sz="800" b="1" dirty="0">
              <a:solidFill>
                <a:srgbClr val="00B050"/>
              </a:solidFill>
            </a:endParaRPr>
          </a:p>
          <a:p>
            <a:r>
              <a:rPr lang="en-US" b="1" dirty="0"/>
              <a:t>Monday     07/03/22    </a:t>
            </a:r>
            <a:r>
              <a:rPr lang="en-US" b="1" u="sng" dirty="0">
                <a:solidFill>
                  <a:srgbClr val="FF0000"/>
                </a:solidFill>
              </a:rPr>
              <a:t>Student Block 2</a:t>
            </a:r>
            <a:r>
              <a:rPr lang="en-US" b="1" dirty="0">
                <a:solidFill>
                  <a:srgbClr val="00B0F0"/>
                </a:solidFill>
              </a:rPr>
              <a:t>        Lab Session 2     </a:t>
            </a:r>
            <a:r>
              <a:rPr lang="en-US" b="1" dirty="0">
                <a:solidFill>
                  <a:srgbClr val="FF0000"/>
                </a:solidFill>
              </a:rPr>
              <a:t>variable capacitor</a:t>
            </a:r>
            <a:endParaRPr lang="en-US" b="1" dirty="0"/>
          </a:p>
          <a:p>
            <a:r>
              <a:rPr lang="en-US" b="1" dirty="0"/>
              <a:t>Tuesday	</a:t>
            </a:r>
            <a:r>
              <a:rPr lang="en-US" b="1" dirty="0">
                <a:solidFill>
                  <a:srgbClr val="00B0F0"/>
                </a:solidFill>
              </a:rPr>
              <a:t>    </a:t>
            </a:r>
            <a:r>
              <a:rPr lang="en-US" b="1" dirty="0"/>
              <a:t>08/03/22</a:t>
            </a:r>
            <a:r>
              <a:rPr lang="en-US" b="1" dirty="0">
                <a:solidFill>
                  <a:srgbClr val="00B0F0"/>
                </a:solidFill>
              </a:rPr>
              <a:t>    </a:t>
            </a:r>
            <a:r>
              <a:rPr lang="en-US" b="1" u="sng" dirty="0">
                <a:solidFill>
                  <a:srgbClr val="FF0000"/>
                </a:solidFill>
              </a:rPr>
              <a:t>Student Block 2</a:t>
            </a:r>
            <a:r>
              <a:rPr lang="en-US" b="1" dirty="0">
                <a:solidFill>
                  <a:srgbClr val="FF0000"/>
                </a:solidFill>
              </a:rPr>
              <a:t>        </a:t>
            </a:r>
            <a:r>
              <a:rPr lang="en-US" b="1" dirty="0">
                <a:solidFill>
                  <a:srgbClr val="00B0F0"/>
                </a:solidFill>
              </a:rPr>
              <a:t>Workshop questions 2.</a:t>
            </a:r>
            <a:endParaRPr lang="en-US" b="1" dirty="0">
              <a:solidFill>
                <a:srgbClr val="FF0000"/>
              </a:solidFill>
            </a:endParaRPr>
          </a:p>
          <a:p>
            <a:r>
              <a:rPr lang="en-US" b="1" dirty="0"/>
              <a:t>Thursday  10/03/22    </a:t>
            </a:r>
            <a:r>
              <a:rPr lang="en-US" b="1" u="sng" dirty="0">
                <a:solidFill>
                  <a:srgbClr val="FF0000"/>
                </a:solidFill>
              </a:rPr>
              <a:t>Student Block 2</a:t>
            </a:r>
            <a:r>
              <a:rPr lang="en-US" b="1" dirty="0">
                <a:solidFill>
                  <a:srgbClr val="FF0000"/>
                </a:solidFill>
              </a:rPr>
              <a:t>        </a:t>
            </a:r>
            <a:r>
              <a:rPr lang="en-US" b="1" dirty="0">
                <a:solidFill>
                  <a:srgbClr val="00B0F0"/>
                </a:solidFill>
              </a:rPr>
              <a:t>Lab Session 3     </a:t>
            </a:r>
            <a:r>
              <a:rPr lang="en-US" b="1" dirty="0">
                <a:solidFill>
                  <a:srgbClr val="FF0000"/>
                </a:solidFill>
                <a:latin typeface="Symbol" panose="05050102010706020507" pitchFamily="18" charset="2"/>
              </a:rPr>
              <a:t>k</a:t>
            </a:r>
            <a:r>
              <a:rPr lang="en-US" b="1" dirty="0">
                <a:solidFill>
                  <a:srgbClr val="FF0000"/>
                </a:solidFill>
              </a:rPr>
              <a:t> for sugar</a:t>
            </a:r>
            <a:endParaRPr lang="en-US" b="1" dirty="0">
              <a:solidFill>
                <a:srgbClr val="00B0F0"/>
              </a:solidFill>
            </a:endParaRPr>
          </a:p>
          <a:p>
            <a:r>
              <a:rPr lang="en-US" b="1" dirty="0"/>
              <a:t>Friday       11/03/22    </a:t>
            </a:r>
            <a:r>
              <a:rPr lang="en-US" b="1" u="sng" dirty="0">
                <a:solidFill>
                  <a:srgbClr val="FF0000"/>
                </a:solidFill>
              </a:rPr>
              <a:t>Student Block 2</a:t>
            </a:r>
            <a:r>
              <a:rPr lang="en-US" b="1" dirty="0">
                <a:solidFill>
                  <a:srgbClr val="FF0000"/>
                </a:solidFill>
              </a:rPr>
              <a:t>         </a:t>
            </a:r>
            <a:r>
              <a:rPr lang="en-US" b="1" dirty="0">
                <a:solidFill>
                  <a:srgbClr val="00B0F0"/>
                </a:solidFill>
              </a:rPr>
              <a:t>Lab Session 4     </a:t>
            </a:r>
            <a:r>
              <a:rPr lang="en-US" b="1" dirty="0">
                <a:solidFill>
                  <a:srgbClr val="FF0000"/>
                </a:solidFill>
              </a:rPr>
              <a:t>repeat, catch-up</a:t>
            </a:r>
          </a:p>
          <a:p>
            <a:endParaRPr lang="en-US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552B2C-0FF7-4C8B-B0F6-72568ABEAB62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28098" y="1223754"/>
            <a:ext cx="7515835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/>
              <a:t>Please note that the student year is split into TWO BLOCKS.</a:t>
            </a:r>
          </a:p>
          <a:p>
            <a:endParaRPr lang="en-GB" sz="2000" b="1" dirty="0"/>
          </a:p>
          <a:p>
            <a:endParaRPr lang="en-GB" sz="2000" b="1" dirty="0"/>
          </a:p>
          <a:p>
            <a:endParaRPr lang="en-GB" sz="2000" b="1" dirty="0"/>
          </a:p>
          <a:p>
            <a:r>
              <a:rPr lang="en-GB" sz="2000" b="1" dirty="0"/>
              <a:t>BLOCK 1: consists of student groups </a:t>
            </a:r>
          </a:p>
          <a:p>
            <a:r>
              <a:rPr lang="en-GB" sz="2000" b="1" dirty="0"/>
              <a:t>     </a:t>
            </a:r>
          </a:p>
          <a:p>
            <a:r>
              <a:rPr lang="en-GB" sz="2000" b="1" dirty="0"/>
              <a:t>     </a:t>
            </a:r>
            <a:r>
              <a:rPr lang="en-GB" b="1" dirty="0"/>
              <a:t>A1, A2, A3, A4, B1, B2, B3, B4, C1, C2, C3, C4, </a:t>
            </a:r>
            <a:r>
              <a:rPr lang="en-GB" sz="2000" b="1" dirty="0"/>
              <a:t> </a:t>
            </a:r>
          </a:p>
          <a:p>
            <a:endParaRPr lang="en-GB" sz="2000" b="1" dirty="0"/>
          </a:p>
          <a:p>
            <a:endParaRPr lang="en-GB" sz="2000" b="1" dirty="0"/>
          </a:p>
          <a:p>
            <a:endParaRPr lang="en-GB" sz="2000" dirty="0"/>
          </a:p>
          <a:p>
            <a:r>
              <a:rPr lang="en-GB" sz="2000" b="1" dirty="0"/>
              <a:t>BLOCK 2: consists of student groups </a:t>
            </a:r>
          </a:p>
          <a:p>
            <a:r>
              <a:rPr lang="en-GB" sz="2000" b="1" dirty="0"/>
              <a:t>     </a:t>
            </a:r>
          </a:p>
          <a:p>
            <a:r>
              <a:rPr lang="en-GB" sz="2000" b="1" dirty="0"/>
              <a:t>     </a:t>
            </a:r>
            <a:r>
              <a:rPr lang="en-GB" b="1" dirty="0"/>
              <a:t>D1, D2, D3, D4, E1, E2, E3, E4, F1, F2, F3, F4,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5436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90545C6-9094-4706-BBF1-68F3B503D95F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2291" name="Text Box 4"/>
          <p:cNvSpPr txBox="1">
            <a:spLocks noChangeArrowheads="1"/>
          </p:cNvSpPr>
          <p:nvPr/>
        </p:nvSpPr>
        <p:spPr bwMode="auto">
          <a:xfrm>
            <a:off x="3298721" y="323655"/>
            <a:ext cx="246253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4000" b="1" dirty="0">
                <a:latin typeface="Arial" pitchFamily="34" charset="0"/>
                <a:cs typeface="Arial" pitchFamily="34" charset="0"/>
              </a:rPr>
              <a:t>Schedule</a:t>
            </a:r>
          </a:p>
        </p:txBody>
      </p:sp>
      <p:sp>
        <p:nvSpPr>
          <p:cNvPr id="12292" name="Text Box 6"/>
          <p:cNvSpPr txBox="1">
            <a:spLocks noChangeArrowheads="1"/>
          </p:cNvSpPr>
          <p:nvPr/>
        </p:nvSpPr>
        <p:spPr bwMode="auto">
          <a:xfrm>
            <a:off x="431539" y="1013771"/>
            <a:ext cx="8595955" cy="572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Week 1</a:t>
            </a:r>
          </a:p>
          <a:p>
            <a:endParaRPr lang="en-US" sz="800" b="1" dirty="0"/>
          </a:p>
          <a:p>
            <a:r>
              <a:rPr lang="en-US" b="1" dirty="0"/>
              <a:t>Monday     21/02/22    </a:t>
            </a:r>
            <a:r>
              <a:rPr lang="en-US" b="1" u="sng" dirty="0">
                <a:solidFill>
                  <a:srgbClr val="FF0000"/>
                </a:solidFill>
              </a:rPr>
              <a:t>Student Block 1</a:t>
            </a:r>
            <a:r>
              <a:rPr lang="en-US" b="1" dirty="0">
                <a:solidFill>
                  <a:srgbClr val="FF0000"/>
                </a:solidFill>
              </a:rPr>
              <a:t>       </a:t>
            </a:r>
            <a:r>
              <a:rPr lang="en-US" b="1" dirty="0">
                <a:solidFill>
                  <a:srgbClr val="00B0F0"/>
                </a:solidFill>
              </a:rPr>
              <a:t>Lab Session 1      </a:t>
            </a:r>
            <a:r>
              <a:rPr lang="en-US" b="1" dirty="0">
                <a:solidFill>
                  <a:srgbClr val="FF0000"/>
                </a:solidFill>
              </a:rPr>
              <a:t>LCR circuit</a:t>
            </a:r>
          </a:p>
          <a:p>
            <a:r>
              <a:rPr lang="en-US" b="1" dirty="0"/>
              <a:t>Tuesday    22/02/22    </a:t>
            </a:r>
            <a:r>
              <a:rPr lang="en-US" b="1" u="sng" dirty="0">
                <a:solidFill>
                  <a:srgbClr val="FF0000"/>
                </a:solidFill>
              </a:rPr>
              <a:t>Student Block 2</a:t>
            </a:r>
            <a:r>
              <a:rPr lang="en-US" b="1" dirty="0">
                <a:solidFill>
                  <a:srgbClr val="FF0000"/>
                </a:solidFill>
              </a:rPr>
              <a:t>       </a:t>
            </a:r>
            <a:r>
              <a:rPr lang="en-US" b="1" dirty="0">
                <a:solidFill>
                  <a:srgbClr val="00B0F0"/>
                </a:solidFill>
              </a:rPr>
              <a:t>Lab Session 1      </a:t>
            </a:r>
            <a:r>
              <a:rPr lang="en-US" b="1" dirty="0">
                <a:solidFill>
                  <a:srgbClr val="FF0000"/>
                </a:solidFill>
              </a:rPr>
              <a:t>LCR circuit </a:t>
            </a:r>
          </a:p>
          <a:p>
            <a:r>
              <a:rPr lang="en-US" b="1" dirty="0"/>
              <a:t>Thursday  24/02/22    </a:t>
            </a:r>
            <a:r>
              <a:rPr lang="en-US" b="1" u="sng" dirty="0">
                <a:solidFill>
                  <a:srgbClr val="FF0000"/>
                </a:solidFill>
              </a:rPr>
              <a:t>Student Block 1</a:t>
            </a:r>
            <a:r>
              <a:rPr lang="en-US" b="1" dirty="0">
                <a:solidFill>
                  <a:srgbClr val="FF0000"/>
                </a:solidFill>
              </a:rPr>
              <a:t>       </a:t>
            </a:r>
            <a:r>
              <a:rPr lang="en-US" b="1" dirty="0">
                <a:solidFill>
                  <a:srgbClr val="00B0F0"/>
                </a:solidFill>
              </a:rPr>
              <a:t>Workshop questions 1.</a:t>
            </a:r>
            <a:endParaRPr lang="en-US" b="1" dirty="0"/>
          </a:p>
          <a:p>
            <a:r>
              <a:rPr lang="en-US" b="1" dirty="0"/>
              <a:t>Friday       25/02/22     </a:t>
            </a:r>
            <a:r>
              <a:rPr lang="en-US" b="1" u="sng" dirty="0">
                <a:solidFill>
                  <a:srgbClr val="FF0000"/>
                </a:solidFill>
              </a:rPr>
              <a:t>Student Block 2</a:t>
            </a:r>
            <a:r>
              <a:rPr lang="en-US" b="1" dirty="0">
                <a:solidFill>
                  <a:srgbClr val="FF0000"/>
                </a:solidFill>
              </a:rPr>
              <a:t>       </a:t>
            </a:r>
            <a:r>
              <a:rPr lang="en-US" b="1" dirty="0">
                <a:solidFill>
                  <a:srgbClr val="00B0F0"/>
                </a:solidFill>
              </a:rPr>
              <a:t>Workshop questions 1.</a:t>
            </a:r>
            <a:endParaRPr lang="en-US" b="1" dirty="0"/>
          </a:p>
          <a:p>
            <a:endParaRPr lang="en-US" b="1" dirty="0">
              <a:solidFill>
                <a:srgbClr val="00B050"/>
              </a:solidFill>
            </a:endParaRPr>
          </a:p>
          <a:p>
            <a:r>
              <a:rPr lang="en-US" b="1" dirty="0">
                <a:solidFill>
                  <a:srgbClr val="00B050"/>
                </a:solidFill>
              </a:rPr>
              <a:t>Week 2</a:t>
            </a:r>
          </a:p>
          <a:p>
            <a:endParaRPr lang="en-US" sz="800" b="1" dirty="0"/>
          </a:p>
          <a:p>
            <a:r>
              <a:rPr lang="en-US" b="1" dirty="0"/>
              <a:t>Monday     28/02/22</a:t>
            </a:r>
            <a:r>
              <a:rPr lang="en-US" b="1" dirty="0">
                <a:solidFill>
                  <a:srgbClr val="00B0F0"/>
                </a:solidFill>
              </a:rPr>
              <a:t>    </a:t>
            </a:r>
            <a:r>
              <a:rPr lang="en-US" b="1" u="sng" dirty="0">
                <a:solidFill>
                  <a:srgbClr val="FF0000"/>
                </a:solidFill>
              </a:rPr>
              <a:t>Student Block 1</a:t>
            </a:r>
            <a:r>
              <a:rPr lang="en-US" b="1" dirty="0"/>
              <a:t>       </a:t>
            </a:r>
            <a:r>
              <a:rPr lang="en-US" b="1" dirty="0">
                <a:solidFill>
                  <a:srgbClr val="00B0F0"/>
                </a:solidFill>
              </a:rPr>
              <a:t>Lab Session 2      </a:t>
            </a:r>
            <a:r>
              <a:rPr lang="en-US" b="1" dirty="0">
                <a:solidFill>
                  <a:srgbClr val="FF0000"/>
                </a:solidFill>
              </a:rPr>
              <a:t>variable capacitor</a:t>
            </a:r>
          </a:p>
          <a:p>
            <a:r>
              <a:rPr lang="en-US" b="1" dirty="0"/>
              <a:t>Tuesday    01/03/22    </a:t>
            </a:r>
            <a:r>
              <a:rPr lang="en-US" b="1" u="sng" dirty="0">
                <a:solidFill>
                  <a:srgbClr val="FF0000"/>
                </a:solidFill>
              </a:rPr>
              <a:t>Student Block 2</a:t>
            </a:r>
            <a:r>
              <a:rPr lang="en-US" b="1" dirty="0">
                <a:solidFill>
                  <a:srgbClr val="00B0F0"/>
                </a:solidFill>
              </a:rPr>
              <a:t>        Lab Session 2     </a:t>
            </a:r>
            <a:r>
              <a:rPr lang="en-US" b="1" dirty="0">
                <a:solidFill>
                  <a:srgbClr val="FF0000"/>
                </a:solidFill>
              </a:rPr>
              <a:t>variable capacitor</a:t>
            </a:r>
            <a:endParaRPr lang="en-US" b="1" dirty="0">
              <a:solidFill>
                <a:srgbClr val="00B0F0"/>
              </a:solidFill>
            </a:endParaRPr>
          </a:p>
          <a:p>
            <a:r>
              <a:rPr lang="en-US" b="1" dirty="0"/>
              <a:t>Thursday  03/03/22    </a:t>
            </a:r>
            <a:r>
              <a:rPr lang="en-US" b="1" u="sng" dirty="0">
                <a:solidFill>
                  <a:srgbClr val="FF0000"/>
                </a:solidFill>
              </a:rPr>
              <a:t>Student Block 1</a:t>
            </a:r>
            <a:r>
              <a:rPr lang="en-US" b="1" dirty="0"/>
              <a:t> </a:t>
            </a:r>
            <a:r>
              <a:rPr lang="en-US" b="1" u="sng" dirty="0">
                <a:solidFill>
                  <a:schemeClr val="bg1"/>
                </a:solidFill>
              </a:rPr>
              <a:t>       </a:t>
            </a:r>
            <a:r>
              <a:rPr lang="en-US" b="1" dirty="0">
                <a:solidFill>
                  <a:srgbClr val="00B0F0"/>
                </a:solidFill>
              </a:rPr>
              <a:t>Workshop questions 2.</a:t>
            </a:r>
            <a:endParaRPr lang="en-US" b="1" dirty="0">
              <a:solidFill>
                <a:srgbClr val="FF0000"/>
              </a:solidFill>
            </a:endParaRPr>
          </a:p>
          <a:p>
            <a:r>
              <a:rPr lang="en-US" b="1" dirty="0"/>
              <a:t>Friday        04/03/22   </a:t>
            </a:r>
            <a:r>
              <a:rPr lang="en-US" b="1" u="sng" dirty="0">
                <a:solidFill>
                  <a:srgbClr val="FF0000"/>
                </a:solidFill>
              </a:rPr>
              <a:t>Student Block 2</a:t>
            </a:r>
            <a:r>
              <a:rPr lang="en-US" b="1" dirty="0">
                <a:solidFill>
                  <a:srgbClr val="FF0000"/>
                </a:solidFill>
              </a:rPr>
              <a:t>        </a:t>
            </a:r>
            <a:r>
              <a:rPr lang="en-US" b="1" dirty="0">
                <a:solidFill>
                  <a:srgbClr val="00B0F0"/>
                </a:solidFill>
              </a:rPr>
              <a:t>Workshop questions 2.</a:t>
            </a:r>
            <a:endParaRPr lang="en-US" b="1" dirty="0">
              <a:solidFill>
                <a:srgbClr val="FF0000"/>
              </a:solidFill>
            </a:endParaRPr>
          </a:p>
          <a:p>
            <a:endParaRPr lang="en-US" b="1" dirty="0">
              <a:solidFill>
                <a:srgbClr val="FF0000"/>
              </a:solidFill>
            </a:endParaRPr>
          </a:p>
          <a:p>
            <a:r>
              <a:rPr lang="en-US" b="1" dirty="0">
                <a:solidFill>
                  <a:srgbClr val="00B050"/>
                </a:solidFill>
              </a:rPr>
              <a:t>Week 3</a:t>
            </a:r>
          </a:p>
          <a:p>
            <a:endParaRPr lang="en-US" sz="800" b="1" dirty="0">
              <a:solidFill>
                <a:srgbClr val="00B050"/>
              </a:solidFill>
            </a:endParaRPr>
          </a:p>
          <a:p>
            <a:r>
              <a:rPr lang="en-US" b="1" dirty="0"/>
              <a:t>Monday	    07/03/22    </a:t>
            </a:r>
            <a:r>
              <a:rPr lang="en-US" b="1" u="sng" dirty="0">
                <a:solidFill>
                  <a:srgbClr val="FF0000"/>
                </a:solidFill>
              </a:rPr>
              <a:t>Student Block 1</a:t>
            </a:r>
            <a:r>
              <a:rPr lang="en-US" b="1" dirty="0">
                <a:solidFill>
                  <a:srgbClr val="FF0000"/>
                </a:solidFill>
              </a:rPr>
              <a:t>       </a:t>
            </a:r>
            <a:r>
              <a:rPr lang="en-US" b="1" dirty="0">
                <a:solidFill>
                  <a:srgbClr val="00B0F0"/>
                </a:solidFill>
              </a:rPr>
              <a:t>Lab Session 3      </a:t>
            </a:r>
            <a:r>
              <a:rPr lang="en-US" b="1" dirty="0">
                <a:solidFill>
                  <a:srgbClr val="FF0000"/>
                </a:solidFill>
                <a:latin typeface="Symbol" panose="05050102010706020507" pitchFamily="18" charset="2"/>
              </a:rPr>
              <a:t>k</a:t>
            </a:r>
            <a:r>
              <a:rPr lang="en-US" b="1" dirty="0">
                <a:solidFill>
                  <a:srgbClr val="FF0000"/>
                </a:solidFill>
              </a:rPr>
              <a:t> for sugar</a:t>
            </a:r>
          </a:p>
          <a:p>
            <a:r>
              <a:rPr lang="en-US" b="1" dirty="0"/>
              <a:t>Tuesday	</a:t>
            </a:r>
            <a:r>
              <a:rPr lang="en-US" b="1" dirty="0">
                <a:solidFill>
                  <a:srgbClr val="00B0F0"/>
                </a:solidFill>
              </a:rPr>
              <a:t>    </a:t>
            </a:r>
            <a:r>
              <a:rPr lang="en-US" b="1" dirty="0"/>
              <a:t>08/03/22</a:t>
            </a:r>
            <a:r>
              <a:rPr lang="en-US" b="1" dirty="0">
                <a:solidFill>
                  <a:srgbClr val="00B0F0"/>
                </a:solidFill>
              </a:rPr>
              <a:t>    </a:t>
            </a:r>
            <a:r>
              <a:rPr lang="en-US" b="1" u="sng" dirty="0">
                <a:solidFill>
                  <a:srgbClr val="FF0000"/>
                </a:solidFill>
              </a:rPr>
              <a:t>Student Block 2</a:t>
            </a:r>
            <a:r>
              <a:rPr lang="en-US" b="1" dirty="0">
                <a:solidFill>
                  <a:srgbClr val="FF0000"/>
                </a:solidFill>
              </a:rPr>
              <a:t>       </a:t>
            </a:r>
            <a:r>
              <a:rPr lang="en-US" b="1" dirty="0">
                <a:solidFill>
                  <a:srgbClr val="00B0F0"/>
                </a:solidFill>
              </a:rPr>
              <a:t>Lab Session 3      </a:t>
            </a:r>
            <a:r>
              <a:rPr lang="en-US" b="1" dirty="0">
                <a:solidFill>
                  <a:srgbClr val="FF0000"/>
                </a:solidFill>
                <a:latin typeface="Symbol" panose="05050102010706020507" pitchFamily="18" charset="2"/>
              </a:rPr>
              <a:t>k</a:t>
            </a:r>
            <a:r>
              <a:rPr lang="en-US" b="1" dirty="0">
                <a:solidFill>
                  <a:srgbClr val="FF0000"/>
                </a:solidFill>
              </a:rPr>
              <a:t> for sugar</a:t>
            </a:r>
            <a:endParaRPr lang="en-US" b="1" dirty="0">
              <a:solidFill>
                <a:srgbClr val="00B0F0"/>
              </a:solidFill>
            </a:endParaRPr>
          </a:p>
          <a:p>
            <a:r>
              <a:rPr lang="en-US" b="1" dirty="0"/>
              <a:t>Thursday  10/03/22    </a:t>
            </a:r>
            <a:r>
              <a:rPr lang="en-US" b="1" u="sng" dirty="0">
                <a:solidFill>
                  <a:srgbClr val="FF0000"/>
                </a:solidFill>
              </a:rPr>
              <a:t>Student Block 1</a:t>
            </a:r>
            <a:r>
              <a:rPr lang="en-US" b="1" dirty="0">
                <a:solidFill>
                  <a:srgbClr val="FF0000"/>
                </a:solidFill>
              </a:rPr>
              <a:t>       </a:t>
            </a:r>
            <a:r>
              <a:rPr lang="en-US" b="1" dirty="0">
                <a:solidFill>
                  <a:srgbClr val="00B0F0"/>
                </a:solidFill>
              </a:rPr>
              <a:t>Lab Session 4      </a:t>
            </a:r>
            <a:r>
              <a:rPr lang="en-US" b="1" dirty="0">
                <a:solidFill>
                  <a:srgbClr val="FF0000"/>
                </a:solidFill>
              </a:rPr>
              <a:t>repeat, catch-up</a:t>
            </a:r>
            <a:endParaRPr lang="en-US" b="1" dirty="0"/>
          </a:p>
          <a:p>
            <a:r>
              <a:rPr lang="en-US" b="1" dirty="0"/>
              <a:t>Friday       11/03/22    </a:t>
            </a:r>
            <a:r>
              <a:rPr lang="en-US" b="1" u="sng" dirty="0">
                <a:solidFill>
                  <a:srgbClr val="FF0000"/>
                </a:solidFill>
              </a:rPr>
              <a:t>Student Block 2</a:t>
            </a:r>
            <a:r>
              <a:rPr lang="en-US" b="1" dirty="0">
                <a:solidFill>
                  <a:srgbClr val="FF0000"/>
                </a:solidFill>
              </a:rPr>
              <a:t>        </a:t>
            </a:r>
            <a:r>
              <a:rPr lang="en-US" b="1" dirty="0">
                <a:solidFill>
                  <a:srgbClr val="00B0F0"/>
                </a:solidFill>
              </a:rPr>
              <a:t>Lab Session 4      </a:t>
            </a:r>
            <a:r>
              <a:rPr lang="en-US" b="1" dirty="0">
                <a:solidFill>
                  <a:srgbClr val="FF0000"/>
                </a:solidFill>
              </a:rPr>
              <a:t>repeat, catch-up</a:t>
            </a:r>
          </a:p>
          <a:p>
            <a:endParaRPr lang="en-US" b="1" dirty="0">
              <a:solidFill>
                <a:srgbClr val="00B0F0"/>
              </a:solidFill>
            </a:endParaRP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747146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D76E54-5688-43D9-8FA5-4BBA70F531C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566555" y="2753925"/>
            <a:ext cx="3643313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Aside:</a:t>
            </a:r>
          </a:p>
          <a:p>
            <a:endParaRPr lang="en-US" sz="1000" b="1" dirty="0">
              <a:solidFill>
                <a:schemeClr val="hlink"/>
              </a:solidFill>
            </a:endParaRPr>
          </a:p>
          <a:p>
            <a:r>
              <a:rPr lang="en-US" b="1" dirty="0">
                <a:solidFill>
                  <a:schemeClr val="hlink"/>
                </a:solidFill>
              </a:rPr>
              <a:t>What is the purpose of the second induction coil? </a:t>
            </a:r>
          </a:p>
        </p:txBody>
      </p:sp>
      <p:sp>
        <p:nvSpPr>
          <p:cNvPr id="14341" name="Text Box 6"/>
          <p:cNvSpPr txBox="1">
            <a:spLocks noChangeArrowheads="1"/>
          </p:cNvSpPr>
          <p:nvPr/>
        </p:nvSpPr>
        <p:spPr bwMode="auto">
          <a:xfrm>
            <a:off x="836585" y="4505343"/>
            <a:ext cx="751046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ts val="1800"/>
              </a:lnSpc>
            </a:pPr>
            <a:r>
              <a:rPr lang="en-US" b="1" dirty="0"/>
              <a:t>A signal generator is designed to maintain a voltage in a circuit to which it is physically connected at the frequency chosen, whether or not this is the resonant frequency.</a:t>
            </a:r>
          </a:p>
          <a:p>
            <a:pPr algn="ctr">
              <a:lnSpc>
                <a:spcPts val="1800"/>
              </a:lnSpc>
            </a:pPr>
            <a:endParaRPr lang="en-US" b="1" dirty="0"/>
          </a:p>
          <a:p>
            <a:pPr algn="ctr">
              <a:lnSpc>
                <a:spcPts val="1800"/>
              </a:lnSpc>
            </a:pPr>
            <a:r>
              <a:rPr lang="en-US" b="1" dirty="0"/>
              <a:t>This defeats the object of the exercise to find the frequency for which there is a maximum voltage response!</a:t>
            </a:r>
          </a:p>
          <a:p>
            <a:pPr algn="ctr">
              <a:lnSpc>
                <a:spcPts val="1800"/>
              </a:lnSpc>
            </a:pPr>
            <a:endParaRPr lang="en-US" b="1" dirty="0"/>
          </a:p>
          <a:p>
            <a:pPr algn="ctr">
              <a:lnSpc>
                <a:spcPts val="1800"/>
              </a:lnSpc>
            </a:pPr>
            <a:r>
              <a:rPr lang="en-US" b="1" dirty="0"/>
              <a:t>The signal generator is connected via the coil to negate this effect.</a:t>
            </a:r>
          </a:p>
        </p:txBody>
      </p:sp>
      <p:grpSp>
        <p:nvGrpSpPr>
          <p:cNvPr id="14342" name="Group 30"/>
          <p:cNvGrpSpPr>
            <a:grpSpLocks/>
          </p:cNvGrpSpPr>
          <p:nvPr/>
        </p:nvGrpSpPr>
        <p:grpSpPr bwMode="auto">
          <a:xfrm>
            <a:off x="3903030" y="2594440"/>
            <a:ext cx="4800600" cy="1644650"/>
            <a:chOff x="838200" y="1739900"/>
            <a:chExt cx="7823200" cy="2978150"/>
          </a:xfrm>
        </p:grpSpPr>
        <p:grpSp>
          <p:nvGrpSpPr>
            <p:cNvPr id="14343" name="Group 15"/>
            <p:cNvGrpSpPr>
              <a:grpSpLocks/>
            </p:cNvGrpSpPr>
            <p:nvPr/>
          </p:nvGrpSpPr>
          <p:grpSpPr bwMode="auto">
            <a:xfrm>
              <a:off x="838200" y="1739900"/>
              <a:ext cx="4573588" cy="2978150"/>
              <a:chOff x="7002463" y="1473200"/>
              <a:chExt cx="1431925" cy="1290638"/>
            </a:xfrm>
          </p:grpSpPr>
          <p:pic>
            <p:nvPicPr>
              <p:cNvPr id="14347" name="Picture 7" descr="inductor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rot="5400000">
                <a:off x="6870701" y="2103437"/>
                <a:ext cx="1223962" cy="936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4348" name="Picture 8" descr="inductor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rot="-5400000">
                <a:off x="7060407" y="2104231"/>
                <a:ext cx="1223962" cy="920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4349" name="Line 11"/>
              <p:cNvSpPr>
                <a:spLocks noChangeShapeType="1"/>
              </p:cNvSpPr>
              <p:nvPr/>
            </p:nvSpPr>
            <p:spPr bwMode="auto">
              <a:xfrm flipH="1">
                <a:off x="7032625" y="2754313"/>
                <a:ext cx="4064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pic>
            <p:nvPicPr>
              <p:cNvPr id="14350" name="Picture 13" descr="acsupply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 rot="5400000">
                <a:off x="6424613" y="2116138"/>
                <a:ext cx="1212850" cy="57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4351" name="Picture 16" descr="capac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 rot="5400000">
                <a:off x="7648576" y="1976437"/>
                <a:ext cx="1223962" cy="3476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23" name="Straight Connector 22"/>
              <p:cNvCxnSpPr/>
              <p:nvPr/>
            </p:nvCxnSpPr>
            <p:spPr>
              <a:xfrm flipV="1">
                <a:off x="7710372" y="1537981"/>
                <a:ext cx="555635" cy="498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Rectangle 23"/>
              <p:cNvSpPr/>
              <p:nvPr/>
            </p:nvSpPr>
            <p:spPr>
              <a:xfrm>
                <a:off x="7905573" y="1473200"/>
                <a:ext cx="178192" cy="13330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  <p:cxnSp>
            <p:nvCxnSpPr>
              <p:cNvPr id="25" name="Straight Connector 24"/>
              <p:cNvCxnSpPr/>
              <p:nvPr/>
            </p:nvCxnSpPr>
            <p:spPr>
              <a:xfrm>
                <a:off x="7708752" y="2762593"/>
                <a:ext cx="551586" cy="124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>
                <a:off x="7040532" y="1536736"/>
                <a:ext cx="400122" cy="124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344" name="computr3"/>
            <p:cNvSpPr>
              <a:spLocks noEditPoints="1" noChangeArrowheads="1"/>
            </p:cNvSpPr>
            <p:nvPr/>
          </p:nvSpPr>
          <p:spPr bwMode="auto">
            <a:xfrm>
              <a:off x="6394450" y="2362200"/>
              <a:ext cx="2266950" cy="1695450"/>
            </a:xfrm>
            <a:custGeom>
              <a:avLst/>
              <a:gdLst>
                <a:gd name="T0" fmla="*/ 0 w 21600"/>
                <a:gd name="T1" fmla="*/ 2147483647 h 21600"/>
                <a:gd name="T2" fmla="*/ 2147483647 w 21600"/>
                <a:gd name="T3" fmla="*/ 0 h 21600"/>
                <a:gd name="T4" fmla="*/ 2147483647 w 21600"/>
                <a:gd name="T5" fmla="*/ 2147483647 h 21600"/>
                <a:gd name="T6" fmla="*/ 2147483647 w 21600"/>
                <a:gd name="T7" fmla="*/ 2147483647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7811 w 21600"/>
                <a:gd name="T13" fmla="*/ 2584 h 21600"/>
                <a:gd name="T14" fmla="*/ 16359 w 21600"/>
                <a:gd name="T15" fmla="*/ 11764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8250" y="17743"/>
                  </a:moveTo>
                  <a:lnTo>
                    <a:pt x="17557" y="16971"/>
                  </a:lnTo>
                  <a:lnTo>
                    <a:pt x="5429" y="16971"/>
                  </a:lnTo>
                  <a:lnTo>
                    <a:pt x="4736" y="17743"/>
                  </a:lnTo>
                  <a:lnTo>
                    <a:pt x="18250" y="17743"/>
                  </a:lnTo>
                  <a:close/>
                </a:path>
                <a:path w="21600" h="21600" extrusionOk="0">
                  <a:moveTo>
                    <a:pt x="18250" y="17743"/>
                  </a:moveTo>
                  <a:moveTo>
                    <a:pt x="19405" y="19131"/>
                  </a:moveTo>
                  <a:lnTo>
                    <a:pt x="18712" y="18360"/>
                  </a:lnTo>
                  <a:lnTo>
                    <a:pt x="4274" y="18360"/>
                  </a:lnTo>
                  <a:lnTo>
                    <a:pt x="3581" y="19131"/>
                  </a:lnTo>
                  <a:lnTo>
                    <a:pt x="19405" y="19131"/>
                  </a:lnTo>
                  <a:close/>
                </a:path>
                <a:path w="21600" h="21600" extrusionOk="0">
                  <a:moveTo>
                    <a:pt x="19405" y="19131"/>
                  </a:moveTo>
                  <a:moveTo>
                    <a:pt x="20560" y="20520"/>
                  </a:moveTo>
                  <a:lnTo>
                    <a:pt x="19867" y="19749"/>
                  </a:lnTo>
                  <a:lnTo>
                    <a:pt x="3119" y="19749"/>
                  </a:lnTo>
                  <a:lnTo>
                    <a:pt x="2426" y="20520"/>
                  </a:lnTo>
                  <a:lnTo>
                    <a:pt x="20560" y="20520"/>
                  </a:lnTo>
                  <a:close/>
                </a:path>
                <a:path w="21600" h="21600" extrusionOk="0">
                  <a:moveTo>
                    <a:pt x="20560" y="20520"/>
                  </a:moveTo>
                  <a:moveTo>
                    <a:pt x="4620" y="16971"/>
                  </a:moveTo>
                  <a:lnTo>
                    <a:pt x="5313" y="16200"/>
                  </a:lnTo>
                  <a:lnTo>
                    <a:pt x="7624" y="16200"/>
                  </a:lnTo>
                  <a:lnTo>
                    <a:pt x="7624" y="14194"/>
                  </a:lnTo>
                  <a:lnTo>
                    <a:pt x="5891" y="14194"/>
                  </a:lnTo>
                  <a:lnTo>
                    <a:pt x="5891" y="0"/>
                  </a:lnTo>
                  <a:lnTo>
                    <a:pt x="12013" y="0"/>
                  </a:lnTo>
                  <a:lnTo>
                    <a:pt x="18135" y="0"/>
                  </a:lnTo>
                  <a:lnTo>
                    <a:pt x="18135" y="10800"/>
                  </a:lnTo>
                  <a:lnTo>
                    <a:pt x="18135" y="14194"/>
                  </a:lnTo>
                  <a:lnTo>
                    <a:pt x="16402" y="14194"/>
                  </a:lnTo>
                  <a:lnTo>
                    <a:pt x="16402" y="16200"/>
                  </a:lnTo>
                  <a:lnTo>
                    <a:pt x="17788" y="16200"/>
                  </a:lnTo>
                  <a:lnTo>
                    <a:pt x="19059" y="17743"/>
                  </a:lnTo>
                  <a:lnTo>
                    <a:pt x="21022" y="19903"/>
                  </a:lnTo>
                  <a:lnTo>
                    <a:pt x="21253" y="20057"/>
                  </a:lnTo>
                  <a:lnTo>
                    <a:pt x="21369" y="20366"/>
                  </a:lnTo>
                  <a:lnTo>
                    <a:pt x="21600" y="20674"/>
                  </a:lnTo>
                  <a:lnTo>
                    <a:pt x="21600" y="20829"/>
                  </a:lnTo>
                  <a:lnTo>
                    <a:pt x="21600" y="20983"/>
                  </a:lnTo>
                  <a:lnTo>
                    <a:pt x="21600" y="21137"/>
                  </a:lnTo>
                  <a:lnTo>
                    <a:pt x="21600" y="21291"/>
                  </a:lnTo>
                  <a:lnTo>
                    <a:pt x="21484" y="21446"/>
                  </a:lnTo>
                  <a:lnTo>
                    <a:pt x="21369" y="21446"/>
                  </a:lnTo>
                  <a:lnTo>
                    <a:pt x="21138" y="21600"/>
                  </a:lnTo>
                  <a:lnTo>
                    <a:pt x="21022" y="21600"/>
                  </a:lnTo>
                  <a:lnTo>
                    <a:pt x="10973" y="21600"/>
                  </a:lnTo>
                  <a:lnTo>
                    <a:pt x="2079" y="21600"/>
                  </a:lnTo>
                  <a:lnTo>
                    <a:pt x="1848" y="21600"/>
                  </a:lnTo>
                  <a:lnTo>
                    <a:pt x="1733" y="21446"/>
                  </a:lnTo>
                  <a:lnTo>
                    <a:pt x="1617" y="21446"/>
                  </a:lnTo>
                  <a:lnTo>
                    <a:pt x="1502" y="21291"/>
                  </a:lnTo>
                  <a:lnTo>
                    <a:pt x="1386" y="21291"/>
                  </a:lnTo>
                  <a:lnTo>
                    <a:pt x="1386" y="21137"/>
                  </a:lnTo>
                  <a:lnTo>
                    <a:pt x="1386" y="20983"/>
                  </a:lnTo>
                  <a:lnTo>
                    <a:pt x="1386" y="20829"/>
                  </a:lnTo>
                  <a:lnTo>
                    <a:pt x="1502" y="20674"/>
                  </a:lnTo>
                  <a:lnTo>
                    <a:pt x="1617" y="20366"/>
                  </a:lnTo>
                  <a:lnTo>
                    <a:pt x="1733" y="20057"/>
                  </a:lnTo>
                  <a:lnTo>
                    <a:pt x="1964" y="19903"/>
                  </a:lnTo>
                  <a:lnTo>
                    <a:pt x="0" y="19903"/>
                  </a:lnTo>
                  <a:lnTo>
                    <a:pt x="0" y="10800"/>
                  </a:lnTo>
                  <a:lnTo>
                    <a:pt x="0" y="2777"/>
                  </a:lnTo>
                  <a:lnTo>
                    <a:pt x="4620" y="2777"/>
                  </a:lnTo>
                  <a:lnTo>
                    <a:pt x="4620" y="16971"/>
                  </a:lnTo>
                  <a:moveTo>
                    <a:pt x="4620" y="16971"/>
                  </a:moveTo>
                  <a:moveTo>
                    <a:pt x="4620" y="16971"/>
                  </a:moveTo>
                  <a:lnTo>
                    <a:pt x="4158" y="17434"/>
                  </a:lnTo>
                  <a:lnTo>
                    <a:pt x="2541" y="19286"/>
                  </a:lnTo>
                  <a:lnTo>
                    <a:pt x="1964" y="19903"/>
                  </a:lnTo>
                  <a:lnTo>
                    <a:pt x="4620" y="16971"/>
                  </a:lnTo>
                  <a:close/>
                </a:path>
                <a:path w="21600" h="21600" extrusionOk="0">
                  <a:moveTo>
                    <a:pt x="7624" y="2314"/>
                  </a:moveTo>
                  <a:moveTo>
                    <a:pt x="16402" y="2314"/>
                  </a:moveTo>
                  <a:lnTo>
                    <a:pt x="16402" y="11880"/>
                  </a:lnTo>
                  <a:lnTo>
                    <a:pt x="7624" y="11880"/>
                  </a:lnTo>
                  <a:lnTo>
                    <a:pt x="7624" y="2314"/>
                  </a:lnTo>
                  <a:close/>
                </a:path>
                <a:path w="21600" h="21600" extrusionOk="0">
                  <a:moveTo>
                    <a:pt x="578" y="4011"/>
                  </a:moveTo>
                  <a:moveTo>
                    <a:pt x="4043" y="4011"/>
                  </a:moveTo>
                  <a:lnTo>
                    <a:pt x="4043" y="4320"/>
                  </a:lnTo>
                  <a:lnTo>
                    <a:pt x="578" y="4320"/>
                  </a:lnTo>
                  <a:lnTo>
                    <a:pt x="578" y="4011"/>
                  </a:lnTo>
                  <a:close/>
                  <a:moveTo>
                    <a:pt x="7624" y="14194"/>
                  </a:moveTo>
                  <a:lnTo>
                    <a:pt x="16402" y="14194"/>
                  </a:lnTo>
                  <a:lnTo>
                    <a:pt x="16402" y="16200"/>
                  </a:lnTo>
                  <a:lnTo>
                    <a:pt x="7624" y="16200"/>
                  </a:lnTo>
                </a:path>
              </a:pathLst>
            </a:cu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Freeform 28"/>
            <p:cNvSpPr/>
            <p:nvPr/>
          </p:nvSpPr>
          <p:spPr>
            <a:xfrm>
              <a:off x="4928306" y="2372326"/>
              <a:ext cx="1472023" cy="1098121"/>
            </a:xfrm>
            <a:custGeom>
              <a:avLst/>
              <a:gdLst>
                <a:gd name="connsiteX0" fmla="*/ 0 w 1472339"/>
                <a:gd name="connsiteY0" fmla="*/ 542440 h 1100379"/>
                <a:gd name="connsiteX1" fmla="*/ 836908 w 1472339"/>
                <a:gd name="connsiteY1" fmla="*/ 92990 h 1100379"/>
                <a:gd name="connsiteX2" fmla="*/ 1472339 w 1472339"/>
                <a:gd name="connsiteY2" fmla="*/ 1100379 h 1100379"/>
                <a:gd name="connsiteX3" fmla="*/ 1472339 w 1472339"/>
                <a:gd name="connsiteY3" fmla="*/ 1100379 h 11003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72339" h="1100379">
                  <a:moveTo>
                    <a:pt x="0" y="542440"/>
                  </a:moveTo>
                  <a:cubicBezTo>
                    <a:pt x="295759" y="271220"/>
                    <a:pt x="591518" y="0"/>
                    <a:pt x="836908" y="92990"/>
                  </a:cubicBezTo>
                  <a:cubicBezTo>
                    <a:pt x="1082298" y="185980"/>
                    <a:pt x="1472339" y="1100379"/>
                    <a:pt x="1472339" y="1100379"/>
                  </a:cubicBezTo>
                  <a:lnTo>
                    <a:pt x="1472339" y="1100379"/>
                  </a:lnTo>
                </a:path>
              </a:pathLst>
            </a:custGeom>
            <a:ln w="38100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0" name="Freeform 29"/>
            <p:cNvSpPr/>
            <p:nvPr/>
          </p:nvSpPr>
          <p:spPr>
            <a:xfrm>
              <a:off x="4928306" y="3410080"/>
              <a:ext cx="1518590" cy="756035"/>
            </a:xfrm>
            <a:custGeom>
              <a:avLst/>
              <a:gdLst>
                <a:gd name="connsiteX0" fmla="*/ 0 w 1518834"/>
                <a:gd name="connsiteY0" fmla="*/ 0 h 756834"/>
                <a:gd name="connsiteX1" fmla="*/ 712922 w 1518834"/>
                <a:gd name="connsiteY1" fmla="*/ 728420 h 756834"/>
                <a:gd name="connsiteX2" fmla="*/ 1518834 w 1518834"/>
                <a:gd name="connsiteY2" fmla="*/ 170481 h 7568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18834" h="756834">
                  <a:moveTo>
                    <a:pt x="0" y="0"/>
                  </a:moveTo>
                  <a:cubicBezTo>
                    <a:pt x="229891" y="350003"/>
                    <a:pt x="459783" y="700006"/>
                    <a:pt x="712922" y="728420"/>
                  </a:cubicBezTo>
                  <a:cubicBezTo>
                    <a:pt x="966061" y="756834"/>
                    <a:pt x="1242447" y="463657"/>
                    <a:pt x="1518834" y="170481"/>
                  </a:cubicBezTo>
                </a:path>
              </a:pathLst>
            </a:custGeom>
            <a:ln w="38100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</p:grpSp>
      <p:sp>
        <p:nvSpPr>
          <p:cNvPr id="20" name="Text Box 21"/>
          <p:cNvSpPr txBox="1">
            <a:spLocks noChangeArrowheads="1"/>
          </p:cNvSpPr>
          <p:nvPr/>
        </p:nvSpPr>
        <p:spPr bwMode="auto">
          <a:xfrm>
            <a:off x="251520" y="998730"/>
            <a:ext cx="861503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chemeClr val="hlink"/>
                </a:solidFill>
              </a:rPr>
              <a:t>Use the given components to build an LCR circuit; find the resonance frequency using the signal generator to power the circuit at a range of frequencies and the oscilloscope to determine its response</a:t>
            </a:r>
          </a:p>
        </p:txBody>
      </p:sp>
      <p:sp>
        <p:nvSpPr>
          <p:cNvPr id="21" name="Text Box 26"/>
          <p:cNvSpPr txBox="1">
            <a:spLocks noChangeArrowheads="1"/>
          </p:cNvSpPr>
          <p:nvPr/>
        </p:nvSpPr>
        <p:spPr bwMode="auto">
          <a:xfrm>
            <a:off x="3211152" y="368660"/>
            <a:ext cx="275908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200" b="1" dirty="0"/>
              <a:t>Experiment 1</a:t>
            </a:r>
            <a:endParaRPr lang="en-US" b="1" dirty="0"/>
          </a:p>
        </p:txBody>
      </p:sp>
      <p:sp>
        <p:nvSpPr>
          <p:cNvPr id="2" name="TextBox 1"/>
          <p:cNvSpPr txBox="1"/>
          <p:nvPr/>
        </p:nvSpPr>
        <p:spPr>
          <a:xfrm>
            <a:off x="3761910" y="2258870"/>
            <a:ext cx="49696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</a:rPr>
              <a:t>Driving circuit     Resonant circuit              Measure response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573823A-901A-479B-BBDB-C114D402DC1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5363" name="Text Box 5"/>
          <p:cNvSpPr txBox="1">
            <a:spLocks noChangeArrowheads="1"/>
          </p:cNvSpPr>
          <p:nvPr/>
        </p:nvSpPr>
        <p:spPr bwMode="auto">
          <a:xfrm>
            <a:off x="431540" y="1268760"/>
            <a:ext cx="7891904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/>
              <a:t>Measure </a:t>
            </a:r>
            <a:r>
              <a:rPr lang="en-US" b="1" i="1" dirty="0"/>
              <a:t>L</a:t>
            </a:r>
            <a:r>
              <a:rPr lang="en-US" b="1" dirty="0"/>
              <a:t> and compare with a calculated value</a:t>
            </a:r>
          </a:p>
          <a:p>
            <a:endParaRPr lang="en-US" b="1" dirty="0"/>
          </a:p>
          <a:p>
            <a:endParaRPr lang="en-US" b="1" dirty="0"/>
          </a:p>
          <a:p>
            <a:r>
              <a:rPr lang="en-US" b="1" dirty="0"/>
              <a:t>Find a formula for the resonant frequency of the</a:t>
            </a:r>
          </a:p>
          <a:p>
            <a:r>
              <a:rPr lang="en-US" b="1" dirty="0"/>
              <a:t>	circuit and calculate it</a:t>
            </a:r>
          </a:p>
          <a:p>
            <a:endParaRPr lang="en-US" b="1" dirty="0"/>
          </a:p>
          <a:p>
            <a:endParaRPr lang="en-US" b="1" dirty="0"/>
          </a:p>
          <a:p>
            <a:r>
              <a:rPr lang="en-US" b="1" dirty="0"/>
              <a:t>Find a formula for the resonance width</a:t>
            </a:r>
          </a:p>
          <a:p>
            <a:r>
              <a:rPr lang="en-US" b="1" dirty="0"/>
              <a:t>	– quality factor </a:t>
            </a:r>
            <a:r>
              <a:rPr lang="en-US" b="1" i="1" dirty="0"/>
              <a:t>Q</a:t>
            </a:r>
          </a:p>
          <a:p>
            <a:endParaRPr lang="en-US" b="1" dirty="0"/>
          </a:p>
          <a:p>
            <a:endParaRPr lang="en-US" b="1" dirty="0"/>
          </a:p>
          <a:p>
            <a:r>
              <a:rPr lang="en-US" b="1" dirty="0"/>
              <a:t>Pair 1: Sweep through the frequency range, record and plot the output</a:t>
            </a:r>
          </a:p>
          <a:p>
            <a:endParaRPr lang="en-US" b="1" dirty="0"/>
          </a:p>
          <a:p>
            <a:endParaRPr lang="en-US" b="1" dirty="0"/>
          </a:p>
          <a:p>
            <a:r>
              <a:rPr lang="en-US" b="1" dirty="0"/>
              <a:t>Pair 2: Sweep through the frequency again with a different </a:t>
            </a:r>
            <a:r>
              <a:rPr lang="en-US" b="1" i="1" dirty="0"/>
              <a:t>R</a:t>
            </a:r>
          </a:p>
          <a:p>
            <a:endParaRPr lang="en-US" b="1" dirty="0"/>
          </a:p>
          <a:p>
            <a:endParaRPr lang="en-US" b="1" dirty="0"/>
          </a:p>
          <a:p>
            <a:r>
              <a:rPr lang="en-US" b="1" dirty="0"/>
              <a:t>Compare with theory.</a:t>
            </a:r>
          </a:p>
        </p:txBody>
      </p:sp>
      <p:sp>
        <p:nvSpPr>
          <p:cNvPr id="15364" name="Text Box 6"/>
          <p:cNvSpPr txBox="1">
            <a:spLocks noChangeArrowheads="1"/>
          </p:cNvSpPr>
          <p:nvPr/>
        </p:nvSpPr>
        <p:spPr bwMode="auto">
          <a:xfrm>
            <a:off x="431540" y="548680"/>
            <a:ext cx="30861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800" b="1" dirty="0"/>
              <a:t>Course of action</a:t>
            </a:r>
            <a:r>
              <a:rPr lang="en-GB" b="1" dirty="0"/>
              <a:t> </a:t>
            </a:r>
          </a:p>
        </p:txBody>
      </p:sp>
      <p:pic>
        <p:nvPicPr>
          <p:cNvPr id="15366" name="Picture 8" descr="figure-29-20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54700" y="1162050"/>
            <a:ext cx="2940050" cy="293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8"/>
  <p:tag name="MMPROD_UIDATA" val="&lt;database version=&quot;6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71&quot;/&gt;&lt;/object&gt;&lt;object type=&quot;3&quot; unique_id=&quot;10005&quot;&gt;&lt;property id=&quot;20148&quot; value=&quot;5&quot;/&gt;&lt;property id=&quot;20300&quot; value=&quot;Slide 2&quot;/&gt;&lt;property id=&quot;20307&quot; value=&quot;283&quot;/&gt;&lt;/object&gt;&lt;object type=&quot;3&quot; unique_id=&quot;10006&quot;&gt;&lt;property id=&quot;20148&quot; value=&quot;5&quot;/&gt;&lt;property id=&quot;20300&quot; value=&quot;Slide 3&quot;/&gt;&lt;property id=&quot;20307&quot; value=&quot;278&quot;/&gt;&lt;/object&gt;&lt;object type=&quot;3&quot; unique_id=&quot;10007&quot;&gt;&lt;property id=&quot;20148&quot; value=&quot;5&quot;/&gt;&lt;property id=&quot;20300&quot; value=&quot;Slide 4&quot;/&gt;&lt;property id=&quot;20307&quot; value=&quot;281&quot;/&gt;&lt;/object&gt;&lt;object type=&quot;3&quot; unique_id=&quot;10008&quot;&gt;&lt;property id=&quot;20148&quot; value=&quot;5&quot;/&gt;&lt;property id=&quot;20300&quot; value=&quot;Slide 5&quot;/&gt;&lt;property id=&quot;20307&quot; value=&quot;279&quot;/&gt;&lt;/object&gt;&lt;object type=&quot;3&quot; unique_id=&quot;10009&quot;&gt;&lt;property id=&quot;20148&quot; value=&quot;5&quot;/&gt;&lt;property id=&quot;20300&quot; value=&quot;Slide 6&quot;/&gt;&lt;property id=&quot;20307&quot; value=&quot;280&quot;/&gt;&lt;/object&gt;&lt;object type=&quot;3&quot; unique_id=&quot;10010&quot;&gt;&lt;property id=&quot;20148&quot; value=&quot;5&quot;/&gt;&lt;property id=&quot;20300&quot; value=&quot;Slide 7&quot;/&gt;&lt;property id=&quot;20307&quot; value=&quot;282&quot;/&gt;&lt;/object&gt;&lt;object type=&quot;3&quot; unique_id=&quot;10011&quot;&gt;&lt;property id=&quot;20148&quot; value=&quot;5&quot;/&gt;&lt;property id=&quot;20300&quot; value=&quot;Slide 8&quot;/&gt;&lt;property id=&quot;20307&quot; value=&quot;258&quot;/&gt;&lt;/object&gt;&lt;object type=&quot;3&quot; unique_id=&quot;10012&quot;&gt;&lt;property id=&quot;20148&quot; value=&quot;5&quot;/&gt;&lt;property id=&quot;20300&quot; value=&quot;Slide 9&quot;/&gt;&lt;property id=&quot;20307&quot; value=&quot;259&quot;/&gt;&lt;/object&gt;&lt;object type=&quot;3&quot; unique_id=&quot;10013&quot;&gt;&lt;property id=&quot;20148&quot; value=&quot;5&quot;/&gt;&lt;property id=&quot;20300&quot; value=&quot;Slide 10&quot;/&gt;&lt;property id=&quot;20307&quot; value=&quot;260&quot;/&gt;&lt;/object&gt;&lt;object type=&quot;3&quot; unique_id=&quot;10014&quot;&gt;&lt;property id=&quot;20148&quot; value=&quot;5&quot;/&gt;&lt;property id=&quot;20300&quot; value=&quot;Slide 11&quot;/&gt;&lt;property id=&quot;20307&quot; value=&quot;261&quot;/&gt;&lt;/object&gt;&lt;object type=&quot;3&quot; unique_id=&quot;10015&quot;&gt;&lt;property id=&quot;20148&quot; value=&quot;5&quot;/&gt;&lt;property id=&quot;20300&quot; value=&quot;Slide 12&quot;/&gt;&lt;property id=&quot;20307&quot; value=&quot;262&quot;/&gt;&lt;/object&gt;&lt;object type=&quot;3&quot; unique_id=&quot;10016&quot;&gt;&lt;property id=&quot;20148&quot; value=&quot;5&quot;/&gt;&lt;property id=&quot;20300&quot; value=&quot;Slide 13&quot;/&gt;&lt;property id=&quot;20307&quot; value=&quot;263&quot;/&gt;&lt;/object&gt;&lt;object type=&quot;3&quot; unique_id=&quot;10017&quot;&gt;&lt;property id=&quot;20148&quot; value=&quot;5&quot;/&gt;&lt;property id=&quot;20300&quot; value=&quot;Slide 14&quot;/&gt;&lt;property id=&quot;20307&quot; value=&quot;264&quot;/&gt;&lt;/object&gt;&lt;object type=&quot;3&quot; unique_id=&quot;10019&quot;&gt;&lt;property id=&quot;20148&quot; value=&quot;5&quot;/&gt;&lt;property id=&quot;20300&quot; value=&quot;Slide 17&quot;/&gt;&lt;property id=&quot;20307&quot; value=&quot;266&quot;/&gt;&lt;/object&gt;&lt;object type=&quot;3&quot; unique_id=&quot;10020&quot;&gt;&lt;property id=&quot;20148&quot; value=&quot;5&quot;/&gt;&lt;property id=&quot;20300&quot; value=&quot;Slide 18&quot;/&gt;&lt;property id=&quot;20307&quot; value=&quot;274&quot;/&gt;&lt;/object&gt;&lt;object type=&quot;3&quot; unique_id=&quot;10021&quot;&gt;&lt;property id=&quot;20148&quot; value=&quot;5&quot;/&gt;&lt;property id=&quot;20300&quot; value=&quot;Slide 19&quot;/&gt;&lt;property id=&quot;20307&quot; value=&quot;275&quot;/&gt;&lt;/object&gt;&lt;object type=&quot;3&quot; unique_id=&quot;10023&quot;&gt;&lt;property id=&quot;20148&quot; value=&quot;5&quot;/&gt;&lt;property id=&quot;20300&quot; value=&quot;Slide 20&quot;/&gt;&lt;property id=&quot;20307&quot; value=&quot;277&quot;/&gt;&lt;/object&gt;&lt;object type=&quot;3&quot; unique_id=&quot;10024&quot;&gt;&lt;property id=&quot;20148&quot; value=&quot;5&quot;/&gt;&lt;property id=&quot;20300&quot; value=&quot;Slide 21&quot;/&gt;&lt;property id=&quot;20307&quot; value=&quot;267&quot;/&gt;&lt;/object&gt;&lt;object type=&quot;3&quot; unique_id=&quot;10025&quot;&gt;&lt;property id=&quot;20148&quot; value=&quot;5&quot;/&gt;&lt;property id=&quot;20300&quot; value=&quot;Slide 22&quot;/&gt;&lt;property id=&quot;20307&quot; value=&quot;270&quot;/&gt;&lt;/object&gt;&lt;object type=&quot;3&quot; unique_id=&quot;10026&quot;&gt;&lt;property id=&quot;20148&quot; value=&quot;5&quot;/&gt;&lt;property id=&quot;20300&quot; value=&quot;Slide 23&quot;/&gt;&lt;property id=&quot;20307&quot; value=&quot;268&quot;/&gt;&lt;/object&gt;&lt;object type=&quot;3&quot; unique_id=&quot;10029&quot;&gt;&lt;property id=&quot;20148&quot; value=&quot;5&quot;/&gt;&lt;property id=&quot;20300&quot; value=&quot;Slide 25&quot;/&gt;&lt;property id=&quot;20307&quot; value=&quot;273&quot;/&gt;&lt;/object&gt;&lt;object type=&quot;3&quot; unique_id=&quot;10226&quot;&gt;&lt;property id=&quot;20148&quot; value=&quot;5&quot;/&gt;&lt;property id=&quot;20300&quot; value=&quot;Slide 15&quot;/&gt;&lt;property id=&quot;20307&quot; value=&quot;285&quot;/&gt;&lt;/object&gt;&lt;object type=&quot;3&quot; unique_id=&quot;10227&quot;&gt;&lt;property id=&quot;20148&quot; value=&quot;5&quot;/&gt;&lt;property id=&quot;20300&quot; value=&quot;Slide 16&quot;/&gt;&lt;property id=&quot;20307&quot; value=&quot;286&quot;/&gt;&lt;/object&gt;&lt;object type=&quot;3&quot; unique_id=&quot;10228&quot;&gt;&lt;property id=&quot;20148&quot; value=&quot;5&quot;/&gt;&lt;property id=&quot;20300&quot; value=&quot;Slide 24&quot;/&gt;&lt;property id=&quot;20307&quot; value=&quot;284&quot;/&gt;&lt;/object&gt;&lt;/object&gt;&lt;/object&gt;&lt;/database&gt;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4236</TotalTime>
  <Words>1177</Words>
  <Application>Microsoft Macintosh PowerPoint</Application>
  <PresentationFormat>On-screen Show (4:3)</PresentationFormat>
  <Paragraphs>219</Paragraphs>
  <Slides>14</Slides>
  <Notes>12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Arial Rounded MT Bold</vt:lpstr>
      <vt:lpstr>Symbol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Leicester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Dr. D. J. Raine</dc:creator>
  <cp:lastModifiedBy>Tanvir, Nial (Prof.)</cp:lastModifiedBy>
  <cp:revision>141</cp:revision>
  <dcterms:created xsi:type="dcterms:W3CDTF">2007-08-11T19:41:19Z</dcterms:created>
  <dcterms:modified xsi:type="dcterms:W3CDTF">2022-02-21T13:01:41Z</dcterms:modified>
</cp:coreProperties>
</file>