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8" r:id="rId5"/>
    <p:sldId id="259" r:id="rId6"/>
    <p:sldId id="265" r:id="rId7"/>
    <p:sldId id="261" r:id="rId8"/>
    <p:sldId id="262" r:id="rId9"/>
    <p:sldId id="271" r:id="rId10"/>
    <p:sldId id="272" r:id="rId11"/>
    <p:sldId id="273" r:id="rId12"/>
    <p:sldId id="263" r:id="rId13"/>
    <p:sldId id="264" r:id="rId14"/>
    <p:sldId id="276" r:id="rId15"/>
    <p:sldId id="267" r:id="rId16"/>
    <p:sldId id="26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8" d="100"/>
          <a:sy n="128" d="100"/>
        </p:scale>
        <p:origin x="-1050"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image" Target="../media/image23.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image" Target="../media/image25.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 Id="rId5" Type="http://schemas.openxmlformats.org/officeDocument/2006/relationships/image" Target="../media/image33.wmf"/><Relationship Id="rId4" Type="http://schemas.openxmlformats.org/officeDocument/2006/relationships/image" Target="../media/image32.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 Id="rId4"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 Id="rId4" Type="http://schemas.openxmlformats.org/officeDocument/2006/relationships/image" Target="../media/image17.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 Id="rId4" Type="http://schemas.openxmlformats.org/officeDocument/2006/relationships/image" Target="../media/image17.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image" Target="../media/image16.wmf"/><Relationship Id="rId3" Type="http://schemas.openxmlformats.org/officeDocument/2006/relationships/oleObject" Target="../embeddings/oleObject17.bin"/><Relationship Id="rId7" Type="http://schemas.openxmlformats.org/officeDocument/2006/relationships/oleObject" Target="../embeddings/oleObject19.bin"/><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image" Target="../media/image15.wmf"/><Relationship Id="rId5" Type="http://schemas.openxmlformats.org/officeDocument/2006/relationships/oleObject" Target="../embeddings/oleObject18.bin"/><Relationship Id="rId10" Type="http://schemas.openxmlformats.org/officeDocument/2006/relationships/image" Target="../media/image17.wmf"/><Relationship Id="rId4" Type="http://schemas.openxmlformats.org/officeDocument/2006/relationships/image" Target="../media/image14.wmf"/><Relationship Id="rId9" Type="http://schemas.openxmlformats.org/officeDocument/2006/relationships/oleObject" Target="../embeddings/oleObject20.bin"/></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image" Target="../media/image19.wmf"/><Relationship Id="rId5" Type="http://schemas.openxmlformats.org/officeDocument/2006/relationships/oleObject" Target="../embeddings/oleObject22.bin"/><Relationship Id="rId4" Type="http://schemas.openxmlformats.org/officeDocument/2006/relationships/image" Target="../media/image18.wmf"/></Relationships>
</file>

<file path=ppt/slides/_rels/slide12.xml.rels><?xml version="1.0" encoding="UTF-8" standalone="yes"?>
<Relationships xmlns="http://schemas.openxmlformats.org/package/2006/relationships"><Relationship Id="rId8" Type="http://schemas.openxmlformats.org/officeDocument/2006/relationships/image" Target="../media/image22.wmf"/><Relationship Id="rId3" Type="http://schemas.openxmlformats.org/officeDocument/2006/relationships/oleObject" Target="../embeddings/oleObject23.bin"/><Relationship Id="rId7" Type="http://schemas.openxmlformats.org/officeDocument/2006/relationships/oleObject" Target="../embeddings/oleObject25.bin"/><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image" Target="../media/image21.wmf"/><Relationship Id="rId5" Type="http://schemas.openxmlformats.org/officeDocument/2006/relationships/oleObject" Target="../embeddings/oleObject24.bin"/><Relationship Id="rId4" Type="http://schemas.openxmlformats.org/officeDocument/2006/relationships/image" Target="../media/image20.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image" Target="../media/image24.wmf"/><Relationship Id="rId5" Type="http://schemas.openxmlformats.org/officeDocument/2006/relationships/oleObject" Target="../embeddings/oleObject27.bin"/><Relationship Id="rId4" Type="http://schemas.openxmlformats.org/officeDocument/2006/relationships/image" Target="../media/image23.wmf"/></Relationships>
</file>

<file path=ppt/slides/_rels/slide14.xml.rels><?xml version="1.0" encoding="UTF-8" standalone="yes"?>
<Relationships xmlns="http://schemas.openxmlformats.org/package/2006/relationships"><Relationship Id="rId8" Type="http://schemas.openxmlformats.org/officeDocument/2006/relationships/image" Target="../media/image26.wmf"/><Relationship Id="rId3" Type="http://schemas.openxmlformats.org/officeDocument/2006/relationships/image" Target="../media/image27.png"/><Relationship Id="rId7" Type="http://schemas.openxmlformats.org/officeDocument/2006/relationships/oleObject" Target="../embeddings/oleObject29.bin"/><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image" Target="../media/image25.wmf"/><Relationship Id="rId5" Type="http://schemas.openxmlformats.org/officeDocument/2006/relationships/oleObject" Target="../embeddings/oleObject28.bin"/><Relationship Id="rId4" Type="http://schemas.openxmlformats.org/officeDocument/2006/relationships/image" Target="../media/image28.jpeg"/></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32.bin"/><Relationship Id="rId13" Type="http://schemas.openxmlformats.org/officeDocument/2006/relationships/image" Target="../media/image33.wmf"/><Relationship Id="rId3" Type="http://schemas.openxmlformats.org/officeDocument/2006/relationships/image" Target="../media/image28.jpeg"/><Relationship Id="rId7" Type="http://schemas.openxmlformats.org/officeDocument/2006/relationships/image" Target="../media/image30.wmf"/><Relationship Id="rId12" Type="http://schemas.openxmlformats.org/officeDocument/2006/relationships/oleObject" Target="../embeddings/Microsoft_Word_97_-_2003_Document1.doc"/><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oleObject" Target="../embeddings/oleObject31.bin"/><Relationship Id="rId11" Type="http://schemas.openxmlformats.org/officeDocument/2006/relationships/image" Target="../media/image32.wmf"/><Relationship Id="rId5" Type="http://schemas.openxmlformats.org/officeDocument/2006/relationships/image" Target="../media/image29.wmf"/><Relationship Id="rId10" Type="http://schemas.openxmlformats.org/officeDocument/2006/relationships/oleObject" Target="../embeddings/oleObject33.bin"/><Relationship Id="rId4" Type="http://schemas.openxmlformats.org/officeDocument/2006/relationships/oleObject" Target="../embeddings/oleObject30.bin"/><Relationship Id="rId9" Type="http://schemas.openxmlformats.org/officeDocument/2006/relationships/image" Target="../media/image31.wmf"/></Relationships>
</file>

<file path=ppt/slides/_rels/slide16.xml.rels><?xml version="1.0" encoding="UTF-8" standalone="yes"?>
<Relationships xmlns="http://schemas.openxmlformats.org/package/2006/relationships"><Relationship Id="rId3" Type="http://schemas.openxmlformats.org/officeDocument/2006/relationships/image" Target="../media/image34.jpeg"/><Relationship Id="rId2" Type="http://schemas.openxmlformats.org/officeDocument/2006/relationships/slideLayout" Target="../slideLayouts/slideLayout7.xml"/><Relationship Id="rId1" Type="http://schemas.openxmlformats.org/officeDocument/2006/relationships/vmlDrawing" Target="../drawings/vmlDrawing14.vml"/><Relationship Id="rId5" Type="http://schemas.openxmlformats.org/officeDocument/2006/relationships/image" Target="../media/image31.wmf"/><Relationship Id="rId4" Type="http://schemas.openxmlformats.org/officeDocument/2006/relationships/oleObject" Target="../embeddings/oleObject34.bin"/></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oleObject3.bin"/><Relationship Id="rId4" Type="http://schemas.openxmlformats.org/officeDocument/2006/relationships/image" Target="../media/image3.w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5.wmf"/></Relationships>
</file>

<file path=ppt/slides/_rels/slide5.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oleObject" Target="../embeddings/oleObject5.bin"/><Relationship Id="rId7"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7.wmf"/><Relationship Id="rId5" Type="http://schemas.openxmlformats.org/officeDocument/2006/relationships/oleObject" Target="../embeddings/oleObject6.bin"/><Relationship Id="rId10" Type="http://schemas.openxmlformats.org/officeDocument/2006/relationships/image" Target="../media/image9.wmf"/><Relationship Id="rId4" Type="http://schemas.openxmlformats.org/officeDocument/2006/relationships/image" Target="../media/image6.wmf"/><Relationship Id="rId9" Type="http://schemas.openxmlformats.org/officeDocument/2006/relationships/oleObject" Target="../embeddings/oleObject8.bin"/></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image" Target="../media/image10.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oleObject" Target="../embeddings/oleObject10.bin"/><Relationship Id="rId7"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12.wmf"/><Relationship Id="rId5" Type="http://schemas.openxmlformats.org/officeDocument/2006/relationships/oleObject" Target="../embeddings/oleObject11.bin"/><Relationship Id="rId4" Type="http://schemas.openxmlformats.org/officeDocument/2006/relationships/image" Target="../media/image11.wmf"/></Relationships>
</file>

<file path=ppt/slides/_rels/slide9.xml.rels><?xml version="1.0" encoding="UTF-8" standalone="yes"?>
<Relationships xmlns="http://schemas.openxmlformats.org/package/2006/relationships"><Relationship Id="rId8" Type="http://schemas.openxmlformats.org/officeDocument/2006/relationships/image" Target="../media/image16.wmf"/><Relationship Id="rId3" Type="http://schemas.openxmlformats.org/officeDocument/2006/relationships/oleObject" Target="../embeddings/oleObject13.bin"/><Relationship Id="rId7" Type="http://schemas.openxmlformats.org/officeDocument/2006/relationships/oleObject" Target="../embeddings/oleObject15.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image" Target="../media/image15.wmf"/><Relationship Id="rId5" Type="http://schemas.openxmlformats.org/officeDocument/2006/relationships/oleObject" Target="../embeddings/oleObject14.bin"/><Relationship Id="rId10" Type="http://schemas.openxmlformats.org/officeDocument/2006/relationships/image" Target="../media/image17.wmf"/><Relationship Id="rId4" Type="http://schemas.openxmlformats.org/officeDocument/2006/relationships/image" Target="../media/image14.wmf"/><Relationship Id="rId9" Type="http://schemas.openxmlformats.org/officeDocument/2006/relationships/oleObject" Target="../embeddings/oleObject16.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1874494" y="162580"/>
            <a:ext cx="5371086" cy="523220"/>
          </a:xfrm>
          <a:prstGeom prst="rect">
            <a:avLst/>
          </a:prstGeom>
          <a:noFill/>
          <a:ln w="9525">
            <a:noFill/>
            <a:miter lim="800000"/>
            <a:headEnd/>
            <a:tailEnd/>
          </a:ln>
        </p:spPr>
        <p:txBody>
          <a:bodyPr wrap="none" anchor="ctr">
            <a:spAutoFit/>
          </a:bodyPr>
          <a:lstStyle/>
          <a:p>
            <a:pPr algn="ctr"/>
            <a:r>
              <a:rPr lang="en-GB" sz="2800" b="1" dirty="0">
                <a:solidFill>
                  <a:srgbClr val="FF0000"/>
                </a:solidFill>
              </a:rPr>
              <a:t>Oscillations</a:t>
            </a:r>
            <a:r>
              <a:rPr lang="en-US" sz="2800" b="1" dirty="0">
                <a:solidFill>
                  <a:srgbClr val="FF0000"/>
                </a:solidFill>
              </a:rPr>
              <a:t> Core </a:t>
            </a:r>
            <a:r>
              <a:rPr lang="en-US" sz="2800" b="1" dirty="0" err="1" smtClean="0">
                <a:solidFill>
                  <a:srgbClr val="FF0000"/>
                </a:solidFill>
              </a:rPr>
              <a:t>GReP</a:t>
            </a:r>
            <a:r>
              <a:rPr lang="en-US" sz="2800" b="1" dirty="0" smtClean="0">
                <a:solidFill>
                  <a:srgbClr val="FF0000"/>
                </a:solidFill>
              </a:rPr>
              <a:t> workshop 1</a:t>
            </a:r>
            <a:endParaRPr lang="en-US" sz="2800" b="1" dirty="0">
              <a:solidFill>
                <a:srgbClr val="FF0000"/>
              </a:solidFill>
            </a:endParaRPr>
          </a:p>
        </p:txBody>
      </p:sp>
      <p:sp>
        <p:nvSpPr>
          <p:cNvPr id="9" name="Text Box 6"/>
          <p:cNvSpPr txBox="1">
            <a:spLocks noChangeArrowheads="1"/>
          </p:cNvSpPr>
          <p:nvPr/>
        </p:nvSpPr>
        <p:spPr bwMode="auto">
          <a:xfrm>
            <a:off x="228600" y="762000"/>
            <a:ext cx="8686799" cy="5909310"/>
          </a:xfrm>
          <a:prstGeom prst="rect">
            <a:avLst/>
          </a:prstGeom>
          <a:noFill/>
          <a:ln w="9525">
            <a:noFill/>
            <a:miter lim="800000"/>
            <a:headEnd/>
            <a:tailEnd/>
          </a:ln>
        </p:spPr>
        <p:txBody>
          <a:bodyPr wrap="square">
            <a:spAutoFit/>
          </a:bodyPr>
          <a:lstStyle/>
          <a:p>
            <a:r>
              <a:rPr lang="en-GB" dirty="0" smtClean="0"/>
              <a:t>1. Derive </a:t>
            </a:r>
            <a:r>
              <a:rPr lang="en-GB" dirty="0"/>
              <a:t>an approximate formula for the inductance of a coil in terms of its physical dimensions, stating your assumptions. How does the inductance depend on the area of the coil and the number of turns? Explain this dependence in physical terms.</a:t>
            </a:r>
          </a:p>
          <a:p>
            <a:pPr marL="342900" indent="-342900">
              <a:buFontTx/>
              <a:buAutoNum type="arabicPeriod"/>
            </a:pPr>
            <a:endParaRPr lang="en-GB" dirty="0" smtClean="0"/>
          </a:p>
          <a:p>
            <a:pPr marL="342900" indent="-342900">
              <a:buFontTx/>
              <a:buAutoNum type="arabicPeriod"/>
            </a:pPr>
            <a:endParaRPr lang="en-GB" dirty="0"/>
          </a:p>
          <a:p>
            <a:r>
              <a:rPr lang="en-GB" dirty="0" smtClean="0"/>
              <a:t>2. Derive  </a:t>
            </a:r>
            <a:r>
              <a:rPr lang="en-GB" dirty="0"/>
              <a:t>a formula for the capacitance of a parallel plate capacitor in terms of its physical dimensions. How does the capacitance depend on (a) the dielectric (b) the plate area (c) the plate separation? Explain this dependence in physical terms.</a:t>
            </a:r>
          </a:p>
          <a:p>
            <a:pPr marL="342900" indent="-342900">
              <a:buFontTx/>
              <a:buAutoNum type="arabicPeriod"/>
            </a:pPr>
            <a:endParaRPr lang="en-GB" dirty="0" smtClean="0"/>
          </a:p>
          <a:p>
            <a:pPr marL="342900" indent="-342900">
              <a:buFontTx/>
              <a:buAutoNum type="arabicPeriod"/>
            </a:pPr>
            <a:endParaRPr lang="en-GB" dirty="0"/>
          </a:p>
          <a:p>
            <a:r>
              <a:rPr lang="en-GB" dirty="0" smtClean="0">
                <a:cs typeface="Times New Roman" pitchFamily="18" charset="0"/>
              </a:rPr>
              <a:t>3. The differential equation for a driven LCR circuit is</a:t>
            </a:r>
          </a:p>
          <a:p>
            <a:pPr marL="342900" indent="-342900">
              <a:buFontTx/>
              <a:buAutoNum type="arabicPeriod"/>
            </a:pPr>
            <a:endParaRPr lang="en-GB" dirty="0" smtClean="0">
              <a:cs typeface="Times New Roman" pitchFamily="18" charset="0"/>
            </a:endParaRPr>
          </a:p>
          <a:p>
            <a:pPr marL="342900" indent="-342900">
              <a:buFontTx/>
              <a:buAutoNum type="arabicPeriod"/>
            </a:pPr>
            <a:endParaRPr lang="en-GB" dirty="0">
              <a:cs typeface="Times New Roman" pitchFamily="18" charset="0"/>
            </a:endParaRPr>
          </a:p>
          <a:p>
            <a:pPr marL="342900" indent="-342900">
              <a:buFontTx/>
              <a:buAutoNum type="arabicPeriod"/>
            </a:pPr>
            <a:endParaRPr lang="en-GB" dirty="0" smtClean="0">
              <a:cs typeface="Times New Roman" pitchFamily="18" charset="0"/>
            </a:endParaRPr>
          </a:p>
          <a:p>
            <a:r>
              <a:rPr lang="en-GB" dirty="0" smtClean="0">
                <a:cs typeface="Times New Roman" pitchFamily="18" charset="0"/>
              </a:rPr>
              <a:t>By analogy with a forced oscillation of a mass on a spring, what are the equivalents of mass, damping, and resonant frequency?  Explain the analogy in physical terms.</a:t>
            </a:r>
            <a:endParaRPr lang="en-US" dirty="0"/>
          </a:p>
          <a:p>
            <a:endParaRPr lang="en-GB" dirty="0" smtClean="0">
              <a:latin typeface="Times New Roman" pitchFamily="18" charset="0"/>
              <a:cs typeface="Times New Roman" pitchFamily="18" charset="0"/>
            </a:endParaRPr>
          </a:p>
          <a:p>
            <a:pPr marL="342900" indent="-342900">
              <a:buFontTx/>
              <a:buAutoNum type="arabicPeriod"/>
            </a:pPr>
            <a:endParaRPr lang="en-GB" dirty="0">
              <a:latin typeface="Times New Roman" pitchFamily="18" charset="0"/>
              <a:cs typeface="Times New Roman" pitchFamily="18" charset="0"/>
            </a:endParaRPr>
          </a:p>
          <a:p>
            <a:r>
              <a:rPr lang="en-GB" dirty="0" smtClean="0">
                <a:cs typeface="Times New Roman" pitchFamily="18" charset="0"/>
              </a:rPr>
              <a:t>4. What is the natural frequency </a:t>
            </a:r>
            <a:r>
              <a:rPr lang="en-GB" i="1" dirty="0" smtClean="0">
                <a:cs typeface="Times New Roman" pitchFamily="18" charset="0"/>
                <a:sym typeface="Symbol"/>
              </a:rPr>
              <a:t></a:t>
            </a:r>
            <a:r>
              <a:rPr lang="en-GB" baseline="-25000" dirty="0" smtClean="0">
                <a:cs typeface="Times New Roman" pitchFamily="18" charset="0"/>
              </a:rPr>
              <a:t>0</a:t>
            </a:r>
            <a:r>
              <a:rPr lang="en-GB" dirty="0" smtClean="0">
                <a:cs typeface="Times New Roman" pitchFamily="18" charset="0"/>
              </a:rPr>
              <a:t> of an LCR circuit?  How do you expect the amplitude of variations in charge (</a:t>
            </a:r>
            <a:r>
              <a:rPr lang="en-GB" i="1" dirty="0" smtClean="0">
                <a:latin typeface="Times New Roman" pitchFamily="18" charset="0"/>
                <a:cs typeface="Times New Roman" pitchFamily="18" charset="0"/>
              </a:rPr>
              <a:t>Q</a:t>
            </a:r>
            <a:r>
              <a:rPr lang="en-GB" dirty="0" smtClean="0">
                <a:cs typeface="Times New Roman" pitchFamily="18" charset="0"/>
              </a:rPr>
              <a:t>) to change as the driving frequency is varied slowly from </a:t>
            </a:r>
            <a:r>
              <a:rPr lang="en-GB" i="1" dirty="0">
                <a:cs typeface="Times New Roman" pitchFamily="18" charset="0"/>
                <a:sym typeface="Symbol"/>
              </a:rPr>
              <a:t></a:t>
            </a:r>
            <a:r>
              <a:rPr lang="en-GB" dirty="0" smtClean="0">
                <a:cs typeface="Times New Roman" pitchFamily="18" charset="0"/>
              </a:rPr>
              <a:t> &lt; </a:t>
            </a:r>
            <a:r>
              <a:rPr lang="en-GB" i="1" dirty="0">
                <a:cs typeface="Times New Roman" pitchFamily="18" charset="0"/>
                <a:sym typeface="Symbol"/>
              </a:rPr>
              <a:t> </a:t>
            </a:r>
            <a:r>
              <a:rPr lang="en-GB" baseline="-25000" dirty="0" smtClean="0">
                <a:cs typeface="Times New Roman" pitchFamily="18" charset="0"/>
              </a:rPr>
              <a:t>0</a:t>
            </a:r>
            <a:r>
              <a:rPr lang="en-GB" dirty="0" smtClean="0">
                <a:cs typeface="Times New Roman" pitchFamily="18" charset="0"/>
              </a:rPr>
              <a:t> to </a:t>
            </a:r>
            <a:r>
              <a:rPr lang="en-GB" i="1" dirty="0">
                <a:cs typeface="Times New Roman" pitchFamily="18" charset="0"/>
                <a:sym typeface="Symbol"/>
              </a:rPr>
              <a:t></a:t>
            </a:r>
            <a:r>
              <a:rPr lang="en-GB" dirty="0" smtClean="0">
                <a:cs typeface="Times New Roman" pitchFamily="18" charset="0"/>
              </a:rPr>
              <a:t> &gt; </a:t>
            </a:r>
            <a:r>
              <a:rPr lang="en-GB" i="1" dirty="0">
                <a:cs typeface="Times New Roman" pitchFamily="18" charset="0"/>
                <a:sym typeface="Symbol"/>
              </a:rPr>
              <a:t> </a:t>
            </a:r>
            <a:r>
              <a:rPr lang="en-GB" baseline="-25000" dirty="0" smtClean="0">
                <a:cs typeface="Times New Roman" pitchFamily="18" charset="0"/>
              </a:rPr>
              <a:t>0</a:t>
            </a:r>
            <a:r>
              <a:rPr lang="en-GB" dirty="0" smtClean="0">
                <a:cs typeface="Times New Roman" pitchFamily="18" charset="0"/>
              </a:rPr>
              <a:t>?</a:t>
            </a:r>
            <a:endParaRPr lang="en-US" dirty="0"/>
          </a:p>
        </p:txBody>
      </p:sp>
      <mc:AlternateContent xmlns:mc="http://schemas.openxmlformats.org/markup-compatibility/2006">
        <mc:Choice xmlns:a14="http://schemas.microsoft.com/office/drawing/2010/main" Requires="a14">
          <p:sp>
            <p:nvSpPr>
              <p:cNvPr id="2" name="TextBox 1"/>
              <p:cNvSpPr txBox="1"/>
              <p:nvPr/>
            </p:nvSpPr>
            <p:spPr>
              <a:xfrm>
                <a:off x="2743200" y="3839736"/>
                <a:ext cx="3387402" cy="648126"/>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r>
                        <a:rPr lang="en-GB" b="0" i="1" smtClean="0">
                          <a:latin typeface="Cambria Math"/>
                        </a:rPr>
                        <m:t>𝐿</m:t>
                      </m:r>
                      <m:f>
                        <m:fPr>
                          <m:ctrlPr>
                            <a:rPr lang="en-GB" b="0" i="1" smtClean="0">
                              <a:latin typeface="Cambria Math"/>
                            </a:rPr>
                          </m:ctrlPr>
                        </m:fPr>
                        <m:num>
                          <m:sSup>
                            <m:sSupPr>
                              <m:ctrlPr>
                                <a:rPr lang="en-GB" b="0" i="1" smtClean="0">
                                  <a:latin typeface="Cambria Math"/>
                                </a:rPr>
                              </m:ctrlPr>
                            </m:sSupPr>
                            <m:e>
                              <m:r>
                                <a:rPr lang="en-GB" b="0" i="1" smtClean="0">
                                  <a:latin typeface="Cambria Math"/>
                                </a:rPr>
                                <m:t>𝑑</m:t>
                              </m:r>
                            </m:e>
                            <m:sup>
                              <m:r>
                                <a:rPr lang="en-GB" b="0" i="1" smtClean="0">
                                  <a:latin typeface="Cambria Math"/>
                                </a:rPr>
                                <m:t>2</m:t>
                              </m:r>
                            </m:sup>
                          </m:sSup>
                          <m:r>
                            <a:rPr lang="en-GB" b="0" i="1" smtClean="0">
                              <a:latin typeface="Cambria Math"/>
                            </a:rPr>
                            <m:t>𝑄</m:t>
                          </m:r>
                        </m:num>
                        <m:den>
                          <m:r>
                            <a:rPr lang="en-GB" b="0" i="1" smtClean="0">
                              <a:latin typeface="Cambria Math"/>
                            </a:rPr>
                            <m:t>𝑑</m:t>
                          </m:r>
                          <m:sSup>
                            <m:sSupPr>
                              <m:ctrlPr>
                                <a:rPr lang="en-GB" b="0" i="1" smtClean="0">
                                  <a:latin typeface="Cambria Math"/>
                                </a:rPr>
                              </m:ctrlPr>
                            </m:sSupPr>
                            <m:e>
                              <m:r>
                                <a:rPr lang="en-GB" b="0" i="1" smtClean="0">
                                  <a:latin typeface="Cambria Math"/>
                                </a:rPr>
                                <m:t>𝑡</m:t>
                              </m:r>
                            </m:e>
                            <m:sup>
                              <m:r>
                                <a:rPr lang="en-GB" b="0" i="1" smtClean="0">
                                  <a:latin typeface="Cambria Math"/>
                                </a:rPr>
                                <m:t>2</m:t>
                              </m:r>
                            </m:sup>
                          </m:sSup>
                        </m:den>
                      </m:f>
                      <m:r>
                        <a:rPr lang="en-GB" b="0" i="1" smtClean="0">
                          <a:latin typeface="Cambria Math"/>
                        </a:rPr>
                        <m:t>+</m:t>
                      </m:r>
                      <m:r>
                        <a:rPr lang="en-GB" b="0" i="1" smtClean="0">
                          <a:latin typeface="Cambria Math"/>
                        </a:rPr>
                        <m:t>𝑅</m:t>
                      </m:r>
                      <m:f>
                        <m:fPr>
                          <m:ctrlPr>
                            <a:rPr lang="en-GB" b="0" i="1" smtClean="0">
                              <a:latin typeface="Cambria Math"/>
                            </a:rPr>
                          </m:ctrlPr>
                        </m:fPr>
                        <m:num>
                          <m:r>
                            <a:rPr lang="en-GB" b="0" i="1" smtClean="0">
                              <a:latin typeface="Cambria Math"/>
                            </a:rPr>
                            <m:t>𝑑𝑄</m:t>
                          </m:r>
                        </m:num>
                        <m:den>
                          <m:r>
                            <a:rPr lang="en-GB" b="0" i="1" smtClean="0">
                              <a:latin typeface="Cambria Math"/>
                            </a:rPr>
                            <m:t>𝑑𝑡</m:t>
                          </m:r>
                        </m:den>
                      </m:f>
                      <m:r>
                        <a:rPr lang="en-GB" b="0" i="1" smtClean="0">
                          <a:latin typeface="Cambria Math"/>
                        </a:rPr>
                        <m:t>+</m:t>
                      </m:r>
                      <m:f>
                        <m:fPr>
                          <m:ctrlPr>
                            <a:rPr lang="en-GB" b="0" i="1" smtClean="0">
                              <a:latin typeface="Cambria Math"/>
                            </a:rPr>
                          </m:ctrlPr>
                        </m:fPr>
                        <m:num>
                          <m:r>
                            <a:rPr lang="en-GB" b="0" i="1" smtClean="0">
                              <a:latin typeface="Cambria Math"/>
                            </a:rPr>
                            <m:t>1</m:t>
                          </m:r>
                        </m:num>
                        <m:den>
                          <m:r>
                            <a:rPr lang="en-GB" b="0" i="1" smtClean="0">
                              <a:latin typeface="Cambria Math"/>
                            </a:rPr>
                            <m:t>𝐶</m:t>
                          </m:r>
                        </m:den>
                      </m:f>
                      <m:r>
                        <a:rPr lang="en-GB" b="0" i="1" smtClean="0">
                          <a:latin typeface="Cambria Math"/>
                        </a:rPr>
                        <m:t>𝑄</m:t>
                      </m:r>
                      <m:r>
                        <a:rPr lang="en-GB" b="0" i="1" smtClean="0">
                          <a:latin typeface="Cambria Math"/>
                        </a:rPr>
                        <m:t>=</m:t>
                      </m:r>
                      <m:sSub>
                        <m:sSubPr>
                          <m:ctrlPr>
                            <a:rPr lang="en-GB" b="0" i="1" smtClean="0">
                              <a:latin typeface="Cambria Math"/>
                            </a:rPr>
                          </m:ctrlPr>
                        </m:sSubPr>
                        <m:e>
                          <m:r>
                            <a:rPr lang="en-GB" b="0" i="1" smtClean="0">
                              <a:latin typeface="Cambria Math"/>
                            </a:rPr>
                            <m:t>𝑉</m:t>
                          </m:r>
                        </m:e>
                        <m:sub>
                          <m:r>
                            <a:rPr lang="en-GB" b="0" i="1" smtClean="0">
                              <a:latin typeface="Cambria Math"/>
                            </a:rPr>
                            <m:t>0</m:t>
                          </m:r>
                        </m:sub>
                      </m:sSub>
                      <m:func>
                        <m:funcPr>
                          <m:ctrlPr>
                            <a:rPr lang="en-GB" b="0" i="1" smtClean="0">
                              <a:latin typeface="Cambria Math"/>
                            </a:rPr>
                          </m:ctrlPr>
                        </m:funcPr>
                        <m:fName>
                          <m:r>
                            <m:rPr>
                              <m:sty m:val="p"/>
                            </m:rPr>
                            <a:rPr lang="en-GB" b="0" i="0" smtClean="0">
                              <a:latin typeface="Cambria Math"/>
                            </a:rPr>
                            <m:t>cos</m:t>
                          </m:r>
                        </m:fName>
                        <m:e>
                          <m:r>
                            <a:rPr lang="en-GB" b="0" i="1" smtClean="0">
                              <a:latin typeface="Cambria Math"/>
                              <a:ea typeface="Cambria Math"/>
                            </a:rPr>
                            <m:t>𝜔</m:t>
                          </m:r>
                          <m:r>
                            <a:rPr lang="en-GB" b="0" i="1" smtClean="0">
                              <a:latin typeface="Cambria Math"/>
                              <a:ea typeface="Cambria Math"/>
                            </a:rPr>
                            <m:t>𝑡</m:t>
                          </m:r>
                        </m:e>
                      </m:func>
                    </m:oMath>
                  </m:oMathPara>
                </a14:m>
                <a:endParaRPr lang="en-GB" dirty="0"/>
              </a:p>
            </p:txBody>
          </p:sp>
        </mc:Choice>
        <mc:Fallback>
          <p:sp>
            <p:nvSpPr>
              <p:cNvPr id="2" name="TextBox 1"/>
              <p:cNvSpPr txBox="1">
                <a:spLocks noRot="1" noChangeAspect="1" noMove="1" noResize="1" noEditPoints="1" noAdjustHandles="1" noChangeArrowheads="1" noChangeShapeType="1" noTextEdit="1"/>
              </p:cNvSpPr>
              <p:nvPr/>
            </p:nvSpPr>
            <p:spPr>
              <a:xfrm>
                <a:off x="2743200" y="3839736"/>
                <a:ext cx="3387402" cy="648126"/>
              </a:xfrm>
              <a:prstGeom prst="rect">
                <a:avLst/>
              </a:prstGeom>
              <a:blipFill rotWithShape="1">
                <a:blip r:embed="rId2"/>
                <a:stretch>
                  <a:fillRect/>
                </a:stretch>
              </a:blipFill>
            </p:spPr>
            <p:txBody>
              <a:bodyPr/>
              <a:lstStyle/>
              <a:p>
                <a:r>
                  <a:rPr lang="en-GB">
                    <a:noFill/>
                  </a:rPr>
                  <a:t> </a:t>
                </a:r>
              </a:p>
            </p:txBody>
          </p:sp>
        </mc:Fallback>
      </mc:AlternateContent>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flipV="1">
            <a:off x="3266212" y="1752600"/>
            <a:ext cx="2669382" cy="1066800"/>
            <a:chOff x="3266212" y="1752600"/>
            <a:chExt cx="2669382" cy="534194"/>
          </a:xfrm>
        </p:grpSpPr>
        <p:cxnSp>
          <p:nvCxnSpPr>
            <p:cNvPr id="4" name="Straight Arrow Connector 3"/>
            <p:cNvCxnSpPr/>
            <p:nvPr/>
          </p:nvCxnSpPr>
          <p:spPr>
            <a:xfrm rot="5400000">
              <a:off x="3000306" y="2019300"/>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rot="5400000">
              <a:off x="3380512"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rot="5400000">
              <a:off x="3761512"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rot="5400000">
              <a:off x="4144100"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5400000">
              <a:off x="4523511"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5400000">
              <a:off x="4904511"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a:off x="5285512"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a:off x="5668100"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grpSp>
      <p:sp>
        <p:nvSpPr>
          <p:cNvPr id="12" name="TextBox 11"/>
          <p:cNvSpPr txBox="1"/>
          <p:nvPr/>
        </p:nvSpPr>
        <p:spPr>
          <a:xfrm>
            <a:off x="4385622" y="1792069"/>
            <a:ext cx="466794" cy="646331"/>
          </a:xfrm>
          <a:prstGeom prst="rect">
            <a:avLst/>
          </a:prstGeom>
          <a:noFill/>
        </p:spPr>
        <p:txBody>
          <a:bodyPr wrap="none" rtlCol="0">
            <a:spAutoFit/>
          </a:bodyPr>
          <a:lstStyle/>
          <a:p>
            <a:r>
              <a:rPr lang="en-GB" sz="3600" i="1" dirty="0" smtClean="0">
                <a:latin typeface="Times New Roman" pitchFamily="18" charset="0"/>
                <a:cs typeface="Times New Roman" pitchFamily="18" charset="0"/>
              </a:rPr>
              <a:t>E</a:t>
            </a:r>
            <a:endParaRPr lang="en-GB" sz="3600" i="1" dirty="0">
              <a:latin typeface="Times New Roman" pitchFamily="18" charset="0"/>
              <a:cs typeface="Times New Roman" pitchFamily="18" charset="0"/>
            </a:endParaRPr>
          </a:p>
        </p:txBody>
      </p:sp>
      <p:sp>
        <p:nvSpPr>
          <p:cNvPr id="13" name="TextBox 12"/>
          <p:cNvSpPr txBox="1"/>
          <p:nvPr/>
        </p:nvSpPr>
        <p:spPr>
          <a:xfrm>
            <a:off x="2133600" y="1371600"/>
            <a:ext cx="671979" cy="646331"/>
          </a:xfrm>
          <a:prstGeom prst="rect">
            <a:avLst/>
          </a:prstGeom>
          <a:noFill/>
        </p:spPr>
        <p:txBody>
          <a:bodyPr wrap="none" rtlCol="0">
            <a:spAutoFit/>
          </a:bodyPr>
          <a:lstStyle/>
          <a:p>
            <a:r>
              <a:rPr lang="en-GB" sz="3600" i="1" dirty="0" smtClean="0">
                <a:latin typeface="Times New Roman" pitchFamily="18" charset="0"/>
                <a:cs typeface="Times New Roman" pitchFamily="18" charset="0"/>
              </a:rPr>
              <a:t>-Q</a:t>
            </a:r>
            <a:endParaRPr lang="en-GB" sz="3600" i="1" dirty="0">
              <a:latin typeface="Times New Roman" pitchFamily="18" charset="0"/>
              <a:cs typeface="Times New Roman" pitchFamily="18" charset="0"/>
            </a:endParaRPr>
          </a:p>
        </p:txBody>
      </p:sp>
      <p:cxnSp>
        <p:nvCxnSpPr>
          <p:cNvPr id="14" name="Straight Connector 13"/>
          <p:cNvCxnSpPr/>
          <p:nvPr/>
        </p:nvCxnSpPr>
        <p:spPr>
          <a:xfrm>
            <a:off x="3114606" y="1676400"/>
            <a:ext cx="28956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5" name="Group 14"/>
          <p:cNvGrpSpPr/>
          <p:nvPr/>
        </p:nvGrpSpPr>
        <p:grpSpPr>
          <a:xfrm>
            <a:off x="3262026" y="381000"/>
            <a:ext cx="2669382" cy="1067594"/>
            <a:chOff x="3266212" y="1752600"/>
            <a:chExt cx="2669382" cy="534194"/>
          </a:xfrm>
        </p:grpSpPr>
        <p:cxnSp>
          <p:nvCxnSpPr>
            <p:cNvPr id="16" name="Straight Arrow Connector 15"/>
            <p:cNvCxnSpPr/>
            <p:nvPr/>
          </p:nvCxnSpPr>
          <p:spPr>
            <a:xfrm rot="5400000">
              <a:off x="3000306" y="2019300"/>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a:off x="3380512"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5400000">
              <a:off x="3761512"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5400000">
              <a:off x="4144100"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5400000">
              <a:off x="4523511"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5400000">
              <a:off x="4904511"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rot="5400000">
              <a:off x="5285512"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rot="5400000">
              <a:off x="5668100"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grpSp>
      <p:sp>
        <p:nvSpPr>
          <p:cNvPr id="24" name="TextBox 23"/>
          <p:cNvSpPr txBox="1"/>
          <p:nvPr/>
        </p:nvSpPr>
        <p:spPr>
          <a:xfrm>
            <a:off x="1230840" y="3195935"/>
            <a:ext cx="6465360" cy="461665"/>
          </a:xfrm>
          <a:prstGeom prst="rect">
            <a:avLst/>
          </a:prstGeom>
          <a:noFill/>
        </p:spPr>
        <p:txBody>
          <a:bodyPr wrap="none" rtlCol="0">
            <a:spAutoFit/>
          </a:bodyPr>
          <a:lstStyle/>
          <a:p>
            <a:r>
              <a:rPr lang="en-GB" sz="2400" dirty="0" smtClean="0"/>
              <a:t>What is the electric field of a single charged plate?</a:t>
            </a:r>
            <a:endParaRPr lang="en-GB" sz="2400" dirty="0"/>
          </a:p>
        </p:txBody>
      </p:sp>
      <p:sp>
        <p:nvSpPr>
          <p:cNvPr id="25" name="Rectangle 24"/>
          <p:cNvSpPr/>
          <p:nvPr/>
        </p:nvSpPr>
        <p:spPr>
          <a:xfrm>
            <a:off x="3444240" y="1066800"/>
            <a:ext cx="762000" cy="1066800"/>
          </a:xfrm>
          <a:prstGeom prst="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Box 25"/>
          <p:cNvSpPr txBox="1"/>
          <p:nvPr/>
        </p:nvSpPr>
        <p:spPr>
          <a:xfrm>
            <a:off x="3648006" y="496669"/>
            <a:ext cx="415498" cy="646331"/>
          </a:xfrm>
          <a:prstGeom prst="rect">
            <a:avLst/>
          </a:prstGeom>
          <a:noFill/>
        </p:spPr>
        <p:txBody>
          <a:bodyPr wrap="none" rtlCol="0">
            <a:spAutoFit/>
          </a:bodyPr>
          <a:lstStyle/>
          <a:p>
            <a:r>
              <a:rPr lang="en-GB" sz="3600" i="1" dirty="0" smtClean="0">
                <a:latin typeface="Times New Roman" pitchFamily="18" charset="0"/>
                <a:cs typeface="Times New Roman" pitchFamily="18" charset="0"/>
              </a:rPr>
              <a:t>a</a:t>
            </a:r>
            <a:endParaRPr lang="en-GB" sz="3600" i="1" dirty="0">
              <a:latin typeface="Times New Roman" pitchFamily="18" charset="0"/>
              <a:cs typeface="Times New Roman" pitchFamily="18" charset="0"/>
            </a:endParaRPr>
          </a:p>
        </p:txBody>
      </p:sp>
      <p:graphicFrame>
        <p:nvGraphicFramePr>
          <p:cNvPr id="27" name="Object 26"/>
          <p:cNvGraphicFramePr>
            <a:graphicFrameLocks noChangeAspect="1"/>
          </p:cNvGraphicFramePr>
          <p:nvPr/>
        </p:nvGraphicFramePr>
        <p:xfrm>
          <a:off x="1295400" y="3810000"/>
          <a:ext cx="2535464" cy="1365250"/>
        </p:xfrm>
        <a:graphic>
          <a:graphicData uri="http://schemas.openxmlformats.org/presentationml/2006/ole">
            <mc:AlternateContent xmlns:mc="http://schemas.openxmlformats.org/markup-compatibility/2006">
              <mc:Choice xmlns:v="urn:schemas-microsoft-com:vml" Requires="v">
                <p:oleObj spid="_x0000_s31766" name="Equation" r:id="rId3" imgW="825480" imgH="444240" progId="Equation.3">
                  <p:embed/>
                </p:oleObj>
              </mc:Choice>
              <mc:Fallback>
                <p:oleObj name="Equation" r:id="rId3" imgW="825480" imgH="4442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5400" y="3810000"/>
                        <a:ext cx="2535464" cy="1365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 name="Object 3"/>
          <p:cNvGraphicFramePr>
            <a:graphicFrameLocks noChangeAspect="1"/>
          </p:cNvGraphicFramePr>
          <p:nvPr/>
        </p:nvGraphicFramePr>
        <p:xfrm>
          <a:off x="6604000" y="1068388"/>
          <a:ext cx="1365250" cy="1208087"/>
        </p:xfrm>
        <a:graphic>
          <a:graphicData uri="http://schemas.openxmlformats.org/presentationml/2006/ole">
            <mc:AlternateContent xmlns:mc="http://schemas.openxmlformats.org/markup-compatibility/2006">
              <mc:Choice xmlns:v="urn:schemas-microsoft-com:vml" Requires="v">
                <p:oleObj spid="_x0000_s31767" name="Equation" r:id="rId5" imgW="444240" imgH="393480" progId="Equation.3">
                  <p:embed/>
                </p:oleObj>
              </mc:Choice>
              <mc:Fallback>
                <p:oleObj name="Equation" r:id="rId5" imgW="444240" imgH="39348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04000" y="1068388"/>
                        <a:ext cx="1365250" cy="12080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 name="Object 4"/>
          <p:cNvGraphicFramePr>
            <a:graphicFrameLocks noChangeAspect="1"/>
          </p:cNvGraphicFramePr>
          <p:nvPr/>
        </p:nvGraphicFramePr>
        <p:xfrm>
          <a:off x="5434013" y="3829050"/>
          <a:ext cx="1989137" cy="1327150"/>
        </p:xfrm>
        <a:graphic>
          <a:graphicData uri="http://schemas.openxmlformats.org/presentationml/2006/ole">
            <mc:AlternateContent xmlns:mc="http://schemas.openxmlformats.org/markup-compatibility/2006">
              <mc:Choice xmlns:v="urn:schemas-microsoft-com:vml" Requires="v">
                <p:oleObj spid="_x0000_s31768" name="Equation" r:id="rId7" imgW="647640" imgH="431640" progId="Equation.3">
                  <p:embed/>
                </p:oleObj>
              </mc:Choice>
              <mc:Fallback>
                <p:oleObj name="Equation" r:id="rId7" imgW="647640" imgH="43164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34013" y="3829050"/>
                        <a:ext cx="1989137" cy="1327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 name="Object 5"/>
          <p:cNvGraphicFramePr>
            <a:graphicFrameLocks noChangeAspect="1"/>
          </p:cNvGraphicFramePr>
          <p:nvPr/>
        </p:nvGraphicFramePr>
        <p:xfrm>
          <a:off x="3633788" y="5105400"/>
          <a:ext cx="1716087" cy="1327150"/>
        </p:xfrm>
        <a:graphic>
          <a:graphicData uri="http://schemas.openxmlformats.org/presentationml/2006/ole">
            <mc:AlternateContent xmlns:mc="http://schemas.openxmlformats.org/markup-compatibility/2006">
              <mc:Choice xmlns:v="urn:schemas-microsoft-com:vml" Requires="v">
                <p:oleObj spid="_x0000_s31769" name="Equation" r:id="rId9" imgW="558720" imgH="431640" progId="Equation.3">
                  <p:embed/>
                </p:oleObj>
              </mc:Choice>
              <mc:Fallback>
                <p:oleObj name="Equation" r:id="rId9" imgW="558720" imgH="43164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633788" y="5105400"/>
                        <a:ext cx="1716087" cy="1327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 name="TextBox 30"/>
          <p:cNvSpPr txBox="1"/>
          <p:nvPr/>
        </p:nvSpPr>
        <p:spPr>
          <a:xfrm>
            <a:off x="3135942" y="1347216"/>
            <a:ext cx="2970685" cy="369332"/>
          </a:xfrm>
          <a:prstGeom prst="rect">
            <a:avLst/>
          </a:prstGeom>
          <a:noFill/>
        </p:spPr>
        <p:txBody>
          <a:bodyPr wrap="none" rtlCol="0">
            <a:spAutoFit/>
          </a:bodyPr>
          <a:lstStyle/>
          <a:p>
            <a:r>
              <a:rPr lang="en-GB" dirty="0" smtClean="0">
                <a:solidFill>
                  <a:srgbClr val="FF0000"/>
                </a:solidFill>
              </a:rPr>
              <a:t>-      -      -      -      -      -      -      -</a:t>
            </a:r>
            <a:endParaRPr lang="en-GB" dirty="0">
              <a:solidFill>
                <a:srgbClr val="FF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42038" y="1600199"/>
            <a:ext cx="2959465" cy="369332"/>
          </a:xfrm>
          <a:prstGeom prst="rect">
            <a:avLst/>
          </a:prstGeom>
          <a:noFill/>
        </p:spPr>
        <p:txBody>
          <a:bodyPr wrap="none" rtlCol="0">
            <a:spAutoFit/>
          </a:bodyPr>
          <a:lstStyle/>
          <a:p>
            <a:r>
              <a:rPr lang="en-GB" dirty="0" smtClean="0">
                <a:solidFill>
                  <a:srgbClr val="FF0000"/>
                </a:solidFill>
              </a:rPr>
              <a:t>+     +     +     +     +     +     +     +</a:t>
            </a:r>
            <a:endParaRPr lang="en-GB" dirty="0">
              <a:solidFill>
                <a:srgbClr val="FF0000"/>
              </a:solidFill>
            </a:endParaRPr>
          </a:p>
        </p:txBody>
      </p:sp>
      <p:grpSp>
        <p:nvGrpSpPr>
          <p:cNvPr id="3" name="Group 2"/>
          <p:cNvGrpSpPr/>
          <p:nvPr/>
        </p:nvGrpSpPr>
        <p:grpSpPr>
          <a:xfrm>
            <a:off x="3266212" y="1981199"/>
            <a:ext cx="2669382" cy="1981200"/>
            <a:chOff x="3266212" y="1752600"/>
            <a:chExt cx="2669382" cy="534194"/>
          </a:xfrm>
        </p:grpSpPr>
        <p:cxnSp>
          <p:nvCxnSpPr>
            <p:cNvPr id="4" name="Straight Arrow Connector 3"/>
            <p:cNvCxnSpPr/>
            <p:nvPr/>
          </p:nvCxnSpPr>
          <p:spPr>
            <a:xfrm rot="5400000">
              <a:off x="3000306" y="2019300"/>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rot="5400000">
              <a:off x="3380512"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rot="5400000">
              <a:off x="3761512"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rot="5400000">
              <a:off x="4144100"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5400000">
              <a:off x="4523511"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5400000">
              <a:off x="4904511"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a:off x="5285512"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a:off x="5668100"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grpSp>
      <p:sp>
        <p:nvSpPr>
          <p:cNvPr id="13" name="TextBox 12"/>
          <p:cNvSpPr txBox="1"/>
          <p:nvPr/>
        </p:nvSpPr>
        <p:spPr>
          <a:xfrm>
            <a:off x="2133600" y="1600199"/>
            <a:ext cx="829073" cy="646331"/>
          </a:xfrm>
          <a:prstGeom prst="rect">
            <a:avLst/>
          </a:prstGeom>
          <a:noFill/>
        </p:spPr>
        <p:txBody>
          <a:bodyPr wrap="none" rtlCol="0">
            <a:spAutoFit/>
          </a:bodyPr>
          <a:lstStyle/>
          <a:p>
            <a:r>
              <a:rPr lang="en-GB" sz="3600" i="1" dirty="0" smtClean="0">
                <a:latin typeface="Times New Roman" pitchFamily="18" charset="0"/>
                <a:cs typeface="Times New Roman" pitchFamily="18" charset="0"/>
              </a:rPr>
              <a:t>+Q</a:t>
            </a:r>
            <a:endParaRPr lang="en-GB" sz="3600" i="1" dirty="0">
              <a:latin typeface="Times New Roman" pitchFamily="18" charset="0"/>
              <a:cs typeface="Times New Roman" pitchFamily="18" charset="0"/>
            </a:endParaRPr>
          </a:p>
        </p:txBody>
      </p:sp>
      <p:cxnSp>
        <p:nvCxnSpPr>
          <p:cNvPr id="14" name="Straight Connector 13"/>
          <p:cNvCxnSpPr/>
          <p:nvPr/>
        </p:nvCxnSpPr>
        <p:spPr>
          <a:xfrm>
            <a:off x="3114606" y="1904999"/>
            <a:ext cx="28956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5" name="Group 14"/>
          <p:cNvGrpSpPr/>
          <p:nvPr/>
        </p:nvGrpSpPr>
        <p:grpSpPr>
          <a:xfrm flipV="1">
            <a:off x="3262026" y="609599"/>
            <a:ext cx="2669382" cy="1067594"/>
            <a:chOff x="3266212" y="1752600"/>
            <a:chExt cx="2669382" cy="534194"/>
          </a:xfrm>
        </p:grpSpPr>
        <p:cxnSp>
          <p:nvCxnSpPr>
            <p:cNvPr id="16" name="Straight Arrow Connector 15"/>
            <p:cNvCxnSpPr/>
            <p:nvPr/>
          </p:nvCxnSpPr>
          <p:spPr>
            <a:xfrm rot="5400000">
              <a:off x="3000306" y="2019300"/>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a:off x="3380512"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5400000">
              <a:off x="3761512"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5400000">
              <a:off x="4144100"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5400000">
              <a:off x="4523511"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5400000">
              <a:off x="4904511"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rot="5400000">
              <a:off x="5285512"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rot="5400000">
              <a:off x="5668100"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grpSp>
      <p:cxnSp>
        <p:nvCxnSpPr>
          <p:cNvPr id="27" name="Straight Arrow Connector 26"/>
          <p:cNvCxnSpPr/>
          <p:nvPr/>
        </p:nvCxnSpPr>
        <p:spPr>
          <a:xfrm rot="16200000" flipV="1">
            <a:off x="2892895" y="3427412"/>
            <a:ext cx="1065214"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rot="16200000" flipV="1">
            <a:off x="3273101" y="3428998"/>
            <a:ext cx="1065214"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rot="16200000" flipV="1">
            <a:off x="3654101" y="3428998"/>
            <a:ext cx="1065214"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rot="16200000" flipV="1">
            <a:off x="4036689" y="3428998"/>
            <a:ext cx="1065214"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rot="16200000" flipV="1">
            <a:off x="4416100" y="3428998"/>
            <a:ext cx="1065214"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rot="16200000" flipV="1">
            <a:off x="4797100" y="3428998"/>
            <a:ext cx="1065214"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rot="16200000" flipV="1">
            <a:off x="5178101" y="3428998"/>
            <a:ext cx="1065214"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2286000" y="2514599"/>
            <a:ext cx="671979" cy="646331"/>
          </a:xfrm>
          <a:prstGeom prst="rect">
            <a:avLst/>
          </a:prstGeom>
          <a:noFill/>
        </p:spPr>
        <p:txBody>
          <a:bodyPr wrap="none" rtlCol="0">
            <a:spAutoFit/>
          </a:bodyPr>
          <a:lstStyle/>
          <a:p>
            <a:r>
              <a:rPr lang="en-GB" sz="3600" i="1" dirty="0" smtClean="0">
                <a:latin typeface="Times New Roman" pitchFamily="18" charset="0"/>
                <a:cs typeface="Times New Roman" pitchFamily="18" charset="0"/>
              </a:rPr>
              <a:t>-Q</a:t>
            </a:r>
            <a:endParaRPr lang="en-GB" sz="3600" i="1" dirty="0">
              <a:latin typeface="Times New Roman" pitchFamily="18" charset="0"/>
              <a:cs typeface="Times New Roman" pitchFamily="18" charset="0"/>
            </a:endParaRPr>
          </a:p>
        </p:txBody>
      </p:sp>
      <p:cxnSp>
        <p:nvCxnSpPr>
          <p:cNvPr id="37" name="Straight Connector 36"/>
          <p:cNvCxnSpPr/>
          <p:nvPr/>
        </p:nvCxnSpPr>
        <p:spPr>
          <a:xfrm>
            <a:off x="3114606" y="2819399"/>
            <a:ext cx="28956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rot="5400000">
            <a:off x="2491171" y="1639318"/>
            <a:ext cx="1902961"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rot="5400000">
            <a:off x="2871377" y="1636486"/>
            <a:ext cx="1902961"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rot="5400000">
            <a:off x="3252377" y="1636486"/>
            <a:ext cx="1902961"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rot="5400000">
            <a:off x="3634965" y="1636486"/>
            <a:ext cx="1902961"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rot="5400000">
            <a:off x="4014376" y="1636486"/>
            <a:ext cx="1902961"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rot="5400000">
            <a:off x="4395376" y="1636486"/>
            <a:ext cx="1902961"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rot="5400000">
            <a:off x="4776377" y="1636486"/>
            <a:ext cx="1902961"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3302099" y="2490215"/>
            <a:ext cx="2847254" cy="369332"/>
          </a:xfrm>
          <a:prstGeom prst="rect">
            <a:avLst/>
          </a:prstGeom>
          <a:noFill/>
        </p:spPr>
        <p:txBody>
          <a:bodyPr wrap="none" rtlCol="0">
            <a:spAutoFit/>
          </a:bodyPr>
          <a:lstStyle/>
          <a:p>
            <a:r>
              <a:rPr lang="en-GB" dirty="0" smtClean="0">
                <a:solidFill>
                  <a:srgbClr val="FF0000"/>
                </a:solidFill>
              </a:rPr>
              <a:t>-      -      -      -      -      -      -     </a:t>
            </a:r>
            <a:endParaRPr lang="en-GB" dirty="0">
              <a:solidFill>
                <a:srgbClr val="FF0000"/>
              </a:solidFill>
            </a:endParaRPr>
          </a:p>
        </p:txBody>
      </p:sp>
      <p:sp>
        <p:nvSpPr>
          <p:cNvPr id="50" name="TextBox 49"/>
          <p:cNvSpPr txBox="1"/>
          <p:nvPr/>
        </p:nvSpPr>
        <p:spPr>
          <a:xfrm>
            <a:off x="6324600" y="914399"/>
            <a:ext cx="1188146" cy="646331"/>
          </a:xfrm>
          <a:prstGeom prst="rect">
            <a:avLst/>
          </a:prstGeom>
          <a:noFill/>
        </p:spPr>
        <p:txBody>
          <a:bodyPr wrap="none" rtlCol="0">
            <a:spAutoFit/>
          </a:bodyPr>
          <a:lstStyle/>
          <a:p>
            <a:r>
              <a:rPr lang="en-GB" sz="3600" i="1" dirty="0" smtClean="0">
                <a:latin typeface="Times New Roman" pitchFamily="18" charset="0"/>
                <a:cs typeface="Times New Roman" pitchFamily="18" charset="0"/>
              </a:rPr>
              <a:t>E </a:t>
            </a:r>
            <a:r>
              <a:rPr lang="en-GB" sz="3600" dirty="0" smtClean="0">
                <a:latin typeface="Times New Roman" pitchFamily="18" charset="0"/>
                <a:cs typeface="Times New Roman" pitchFamily="18" charset="0"/>
              </a:rPr>
              <a:t>= 0</a:t>
            </a:r>
            <a:endParaRPr lang="en-GB" sz="3600" dirty="0">
              <a:latin typeface="Times New Roman" pitchFamily="18" charset="0"/>
              <a:cs typeface="Times New Roman" pitchFamily="18" charset="0"/>
            </a:endParaRPr>
          </a:p>
        </p:txBody>
      </p:sp>
      <p:sp>
        <p:nvSpPr>
          <p:cNvPr id="51" name="TextBox 50"/>
          <p:cNvSpPr txBox="1"/>
          <p:nvPr/>
        </p:nvSpPr>
        <p:spPr>
          <a:xfrm>
            <a:off x="6324600" y="3124199"/>
            <a:ext cx="1188146" cy="646331"/>
          </a:xfrm>
          <a:prstGeom prst="rect">
            <a:avLst/>
          </a:prstGeom>
          <a:noFill/>
        </p:spPr>
        <p:txBody>
          <a:bodyPr wrap="none" rtlCol="0">
            <a:spAutoFit/>
          </a:bodyPr>
          <a:lstStyle/>
          <a:p>
            <a:r>
              <a:rPr lang="en-GB" sz="3600" i="1" dirty="0" smtClean="0">
                <a:latin typeface="Times New Roman" pitchFamily="18" charset="0"/>
                <a:cs typeface="Times New Roman" pitchFamily="18" charset="0"/>
              </a:rPr>
              <a:t>E </a:t>
            </a:r>
            <a:r>
              <a:rPr lang="en-GB" sz="3600" dirty="0" smtClean="0">
                <a:latin typeface="Times New Roman" pitchFamily="18" charset="0"/>
                <a:cs typeface="Times New Roman" pitchFamily="18" charset="0"/>
              </a:rPr>
              <a:t>= 0</a:t>
            </a:r>
            <a:endParaRPr lang="en-GB" sz="3600" dirty="0">
              <a:latin typeface="Times New Roman" pitchFamily="18" charset="0"/>
              <a:cs typeface="Times New Roman" pitchFamily="18" charset="0"/>
            </a:endParaRPr>
          </a:p>
        </p:txBody>
      </p:sp>
      <p:graphicFrame>
        <p:nvGraphicFramePr>
          <p:cNvPr id="32770" name="Object 2"/>
          <p:cNvGraphicFramePr>
            <a:graphicFrameLocks noChangeAspect="1"/>
          </p:cNvGraphicFramePr>
          <p:nvPr/>
        </p:nvGraphicFramePr>
        <p:xfrm>
          <a:off x="6324600" y="1752600"/>
          <a:ext cx="2027237" cy="1327150"/>
        </p:xfrm>
        <a:graphic>
          <a:graphicData uri="http://schemas.openxmlformats.org/presentationml/2006/ole">
            <mc:AlternateContent xmlns:mc="http://schemas.openxmlformats.org/markup-compatibility/2006">
              <mc:Choice xmlns:v="urn:schemas-microsoft-com:vml" Requires="v">
                <p:oleObj spid="_x0000_s32780" name="Equation" r:id="rId3" imgW="660240" imgH="431640" progId="Equation.3">
                  <p:embed/>
                </p:oleObj>
              </mc:Choice>
              <mc:Fallback>
                <p:oleObj name="Equation" r:id="rId3" imgW="660240" imgH="4316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24600" y="1752600"/>
                        <a:ext cx="2027237" cy="1327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2771" name="Object 3"/>
          <p:cNvGraphicFramePr>
            <a:graphicFrameLocks noChangeAspect="1"/>
          </p:cNvGraphicFramePr>
          <p:nvPr/>
        </p:nvGraphicFramePr>
        <p:xfrm>
          <a:off x="3200400" y="4191000"/>
          <a:ext cx="2743200" cy="2029482"/>
        </p:xfrm>
        <a:graphic>
          <a:graphicData uri="http://schemas.openxmlformats.org/presentationml/2006/ole">
            <mc:AlternateContent xmlns:mc="http://schemas.openxmlformats.org/markup-compatibility/2006">
              <mc:Choice xmlns:v="urn:schemas-microsoft-com:vml" Requires="v">
                <p:oleObj spid="_x0000_s32781" name="Equation" r:id="rId5" imgW="583920" imgH="431640" progId="Equation.3">
                  <p:embed/>
                </p:oleObj>
              </mc:Choice>
              <mc:Fallback>
                <p:oleObj name="Equation" r:id="rId5" imgW="583920" imgH="43164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00400" y="4191000"/>
                        <a:ext cx="2743200" cy="202948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 name="Object 4"/>
          <p:cNvGraphicFramePr>
            <a:graphicFrameLocks noChangeAspect="1"/>
          </p:cNvGraphicFramePr>
          <p:nvPr/>
        </p:nvGraphicFramePr>
        <p:xfrm>
          <a:off x="5477664" y="1271016"/>
          <a:ext cx="2678749" cy="1981200"/>
        </p:xfrm>
        <a:graphic>
          <a:graphicData uri="http://schemas.openxmlformats.org/presentationml/2006/ole">
            <mc:AlternateContent xmlns:mc="http://schemas.openxmlformats.org/markup-compatibility/2006">
              <mc:Choice xmlns:v="urn:schemas-microsoft-com:vml" Requires="v">
                <p:oleObj spid="_x0000_s7188" name="Equation" r:id="rId3" imgW="583920" imgH="431640" progId="Equation.3">
                  <p:embed/>
                </p:oleObj>
              </mc:Choice>
              <mc:Fallback>
                <p:oleObj name="Equation" r:id="rId3" imgW="583920" imgH="43164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77664" y="1271016"/>
                        <a:ext cx="2678749" cy="1981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174" name="Object 6"/>
          <p:cNvGraphicFramePr>
            <a:graphicFrameLocks noChangeAspect="1"/>
          </p:cNvGraphicFramePr>
          <p:nvPr/>
        </p:nvGraphicFramePr>
        <p:xfrm>
          <a:off x="2858651" y="3657600"/>
          <a:ext cx="3389749" cy="2362200"/>
        </p:xfrm>
        <a:graphic>
          <a:graphicData uri="http://schemas.openxmlformats.org/presentationml/2006/ole">
            <mc:AlternateContent xmlns:mc="http://schemas.openxmlformats.org/markup-compatibility/2006">
              <mc:Choice xmlns:v="urn:schemas-microsoft-com:vml" Requires="v">
                <p:oleObj spid="_x0000_s7189" name="Equation" r:id="rId5" imgW="583920" imgH="406080" progId="Equation.3">
                  <p:embed/>
                </p:oleObj>
              </mc:Choice>
              <mc:Fallback>
                <p:oleObj name="Equation" r:id="rId5" imgW="583920" imgH="406080" progId="Equation.3">
                  <p:embed/>
                  <p:pic>
                    <p:nvPicPr>
                      <p:cNvPr id="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58651" y="3657600"/>
                        <a:ext cx="3389749" cy="2362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175" name="Object 7"/>
          <p:cNvGraphicFramePr>
            <a:graphicFrameLocks noChangeAspect="1"/>
          </p:cNvGraphicFramePr>
          <p:nvPr/>
        </p:nvGraphicFramePr>
        <p:xfrm>
          <a:off x="446088" y="1244600"/>
          <a:ext cx="3943350" cy="1879600"/>
        </p:xfrm>
        <a:graphic>
          <a:graphicData uri="http://schemas.openxmlformats.org/presentationml/2006/ole">
            <mc:AlternateContent xmlns:mc="http://schemas.openxmlformats.org/markup-compatibility/2006">
              <mc:Choice xmlns:v="urn:schemas-microsoft-com:vml" Requires="v">
                <p:oleObj spid="_x0000_s7190" name="Equation" r:id="rId7" imgW="825480" imgH="393480" progId="Equation.3">
                  <p:embed/>
                </p:oleObj>
              </mc:Choice>
              <mc:Fallback>
                <p:oleObj name="Equation" r:id="rId7" imgW="825480" imgH="393480" progId="Equation.3">
                  <p:embed/>
                  <p:pic>
                    <p:nvPicPr>
                      <p:cNvPr id="0" name="Picture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6088" y="1244600"/>
                        <a:ext cx="3943350" cy="187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TextBox 6"/>
          <p:cNvSpPr txBox="1"/>
          <p:nvPr/>
        </p:nvSpPr>
        <p:spPr>
          <a:xfrm>
            <a:off x="5413213" y="457200"/>
            <a:ext cx="2892587" cy="830997"/>
          </a:xfrm>
          <a:prstGeom prst="rect">
            <a:avLst/>
          </a:prstGeom>
          <a:noFill/>
        </p:spPr>
        <p:txBody>
          <a:bodyPr wrap="none" rtlCol="0">
            <a:spAutoFit/>
          </a:bodyPr>
          <a:lstStyle/>
          <a:p>
            <a:pPr algn="ctr"/>
            <a:r>
              <a:rPr lang="en-GB" sz="2400" dirty="0" smtClean="0"/>
              <a:t>Electric field between</a:t>
            </a:r>
          </a:p>
          <a:p>
            <a:pPr algn="ctr"/>
            <a:r>
              <a:rPr lang="en-GB" sz="2400" dirty="0" smtClean="0"/>
              <a:t>charged plates</a:t>
            </a:r>
            <a:endParaRPr lang="en-GB" sz="2400" dirty="0"/>
          </a:p>
        </p:txBody>
      </p:sp>
      <p:sp>
        <p:nvSpPr>
          <p:cNvPr id="8" name="TextBox 7"/>
          <p:cNvSpPr txBox="1"/>
          <p:nvPr/>
        </p:nvSpPr>
        <p:spPr>
          <a:xfrm>
            <a:off x="824540" y="609600"/>
            <a:ext cx="3290260" cy="461665"/>
          </a:xfrm>
          <a:prstGeom prst="rect">
            <a:avLst/>
          </a:prstGeom>
          <a:noFill/>
        </p:spPr>
        <p:txBody>
          <a:bodyPr wrap="none" rtlCol="0">
            <a:spAutoFit/>
          </a:bodyPr>
          <a:lstStyle/>
          <a:p>
            <a:r>
              <a:rPr lang="en-GB" sz="2400" dirty="0" smtClean="0"/>
              <a:t>Definition of capacitance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530" name="Object 2"/>
          <p:cNvGraphicFramePr>
            <a:graphicFrameLocks noChangeAspect="1"/>
          </p:cNvGraphicFramePr>
          <p:nvPr/>
        </p:nvGraphicFramePr>
        <p:xfrm>
          <a:off x="914400" y="685800"/>
          <a:ext cx="2586038" cy="1801812"/>
        </p:xfrm>
        <a:graphic>
          <a:graphicData uri="http://schemas.openxmlformats.org/presentationml/2006/ole">
            <mc:AlternateContent xmlns:mc="http://schemas.openxmlformats.org/markup-compatibility/2006">
              <mc:Choice xmlns:v="urn:schemas-microsoft-com:vml" Requires="v">
                <p:oleObj spid="_x0000_s22540" name="Equation" r:id="rId3" imgW="583920" imgH="406080" progId="Equation.3">
                  <p:embed/>
                </p:oleObj>
              </mc:Choice>
              <mc:Fallback>
                <p:oleObj name="Equation" r:id="rId3" imgW="583920" imgH="4060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685800"/>
                        <a:ext cx="2586038" cy="18018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31" name="Object 3"/>
          <p:cNvGraphicFramePr>
            <a:graphicFrameLocks noChangeAspect="1"/>
          </p:cNvGraphicFramePr>
          <p:nvPr/>
        </p:nvGraphicFramePr>
        <p:xfrm>
          <a:off x="4660900" y="685800"/>
          <a:ext cx="2867025" cy="1801813"/>
        </p:xfrm>
        <a:graphic>
          <a:graphicData uri="http://schemas.openxmlformats.org/presentationml/2006/ole">
            <mc:AlternateContent xmlns:mc="http://schemas.openxmlformats.org/markup-compatibility/2006">
              <mc:Choice xmlns:v="urn:schemas-microsoft-com:vml" Requires="v">
                <p:oleObj spid="_x0000_s22541" name="Equation" r:id="rId5" imgW="647640" imgH="406080" progId="Equation.3">
                  <p:embed/>
                </p:oleObj>
              </mc:Choice>
              <mc:Fallback>
                <p:oleObj name="Equation" r:id="rId5" imgW="647640" imgH="40608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60900" y="685800"/>
                        <a:ext cx="2867025" cy="18018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TextBox 3"/>
          <p:cNvSpPr txBox="1"/>
          <p:nvPr/>
        </p:nvSpPr>
        <p:spPr>
          <a:xfrm>
            <a:off x="381000" y="2743200"/>
            <a:ext cx="8592930" cy="3785652"/>
          </a:xfrm>
          <a:prstGeom prst="rect">
            <a:avLst/>
          </a:prstGeom>
          <a:noFill/>
        </p:spPr>
        <p:txBody>
          <a:bodyPr wrap="none" rtlCol="0">
            <a:spAutoFit/>
          </a:bodyPr>
          <a:lstStyle/>
          <a:p>
            <a:r>
              <a:rPr lang="en-GB" sz="2400" dirty="0" smtClean="0"/>
              <a:t>Capacitance increases with a greater </a:t>
            </a:r>
            <a:r>
              <a:rPr lang="en-GB" sz="2400" i="1" dirty="0" smtClean="0">
                <a:latin typeface="Times New Roman" pitchFamily="18" charset="0"/>
                <a:cs typeface="Times New Roman" pitchFamily="18" charset="0"/>
              </a:rPr>
              <a:t>A</a:t>
            </a:r>
            <a:r>
              <a:rPr lang="en-GB" sz="2400" dirty="0" smtClean="0"/>
              <a:t> as the charge on the</a:t>
            </a:r>
          </a:p>
          <a:p>
            <a:r>
              <a:rPr lang="en-GB" sz="2400" dirty="0" smtClean="0"/>
              <a:t>plates is spread out, and more charge can be accumulated</a:t>
            </a:r>
          </a:p>
          <a:p>
            <a:r>
              <a:rPr lang="en-GB" sz="2400" dirty="0" smtClean="0"/>
              <a:t>before leading to a high electric field between the plates</a:t>
            </a:r>
          </a:p>
          <a:p>
            <a:endParaRPr lang="en-GB" sz="2400" dirty="0" smtClean="0"/>
          </a:p>
          <a:p>
            <a:r>
              <a:rPr lang="en-GB" sz="2400" dirty="0" smtClean="0"/>
              <a:t>Capacitance decreases with greater </a:t>
            </a:r>
            <a:r>
              <a:rPr lang="en-GB" sz="2400" i="1" dirty="0" smtClean="0">
                <a:latin typeface="Times New Roman" pitchFamily="18" charset="0"/>
                <a:cs typeface="Times New Roman" pitchFamily="18" charset="0"/>
              </a:rPr>
              <a:t>d</a:t>
            </a:r>
            <a:r>
              <a:rPr lang="en-GB" sz="2400" dirty="0" smtClean="0"/>
              <a:t> as this leads to a greater</a:t>
            </a:r>
          </a:p>
          <a:p>
            <a:r>
              <a:rPr lang="en-GB" sz="2400" dirty="0" smtClean="0"/>
              <a:t>potential difference between the plates, and the more difficult</a:t>
            </a:r>
          </a:p>
          <a:p>
            <a:r>
              <a:rPr lang="en-GB" sz="2400" dirty="0" smtClean="0"/>
              <a:t>it is to accumulate charge on them</a:t>
            </a:r>
          </a:p>
          <a:p>
            <a:endParaRPr lang="en-GB" sz="2400" dirty="0" smtClean="0"/>
          </a:p>
          <a:p>
            <a:r>
              <a:rPr lang="en-GB" sz="2400" dirty="0" smtClean="0"/>
              <a:t>Capacitance increases with increasing </a:t>
            </a:r>
            <a:r>
              <a:rPr lang="en-GB" sz="2400" i="1" dirty="0" smtClean="0">
                <a:latin typeface="Symbol" pitchFamily="18" charset="2"/>
              </a:rPr>
              <a:t>e</a:t>
            </a:r>
            <a:r>
              <a:rPr lang="en-GB" sz="2400" dirty="0" smtClean="0"/>
              <a:t> as this reduces the</a:t>
            </a:r>
          </a:p>
          <a:p>
            <a:r>
              <a:rPr lang="en-GB" sz="2400" dirty="0" smtClean="0"/>
              <a:t>electric field between the plates and hence the potential difference</a:t>
            </a:r>
            <a:endParaRPr lang="en-GB"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p:cNvSpPr txBox="1">
            <a:spLocks noChangeArrowheads="1"/>
          </p:cNvSpPr>
          <p:nvPr/>
        </p:nvSpPr>
        <p:spPr bwMode="auto">
          <a:xfrm>
            <a:off x="228600" y="762000"/>
            <a:ext cx="8686799" cy="1754326"/>
          </a:xfrm>
          <a:prstGeom prst="rect">
            <a:avLst/>
          </a:prstGeom>
          <a:noFill/>
          <a:ln w="9525">
            <a:noFill/>
            <a:miter lim="800000"/>
            <a:headEnd/>
            <a:tailEnd/>
          </a:ln>
        </p:spPr>
        <p:txBody>
          <a:bodyPr wrap="square">
            <a:spAutoFit/>
          </a:bodyPr>
          <a:lstStyle/>
          <a:p>
            <a:r>
              <a:rPr lang="en-GB" dirty="0" smtClean="0">
                <a:cs typeface="Times New Roman" pitchFamily="18" charset="0"/>
              </a:rPr>
              <a:t>3. The differential equation for a driven LCR circuit is</a:t>
            </a:r>
          </a:p>
          <a:p>
            <a:pPr marL="342900" indent="-342900">
              <a:buFontTx/>
              <a:buAutoNum type="arabicPeriod"/>
            </a:pPr>
            <a:endParaRPr lang="en-GB" dirty="0" smtClean="0">
              <a:cs typeface="Times New Roman" pitchFamily="18" charset="0"/>
            </a:endParaRPr>
          </a:p>
          <a:p>
            <a:pPr marL="342900" indent="-342900">
              <a:buFontTx/>
              <a:buAutoNum type="arabicPeriod"/>
            </a:pPr>
            <a:endParaRPr lang="en-GB" dirty="0">
              <a:cs typeface="Times New Roman" pitchFamily="18" charset="0"/>
            </a:endParaRPr>
          </a:p>
          <a:p>
            <a:pPr marL="342900" indent="-342900">
              <a:buFontTx/>
              <a:buAutoNum type="arabicPeriod"/>
            </a:pPr>
            <a:endParaRPr lang="en-GB" dirty="0" smtClean="0">
              <a:cs typeface="Times New Roman" pitchFamily="18" charset="0"/>
            </a:endParaRPr>
          </a:p>
          <a:p>
            <a:r>
              <a:rPr lang="en-GB" dirty="0" smtClean="0">
                <a:cs typeface="Times New Roman" pitchFamily="18" charset="0"/>
              </a:rPr>
              <a:t>By analogy with a forced oscillation of a mass on a spring, what are the equivalents of mass, damping, and resonant frequency?  Explain the analogy in physical terms.</a:t>
            </a:r>
            <a:endParaRPr lang="en-US" dirty="0"/>
          </a:p>
        </p:txBody>
      </p:sp>
      <mc:AlternateContent xmlns:mc="http://schemas.openxmlformats.org/markup-compatibility/2006">
        <mc:Choice xmlns:a14="http://schemas.microsoft.com/office/drawing/2010/main" Requires="a14">
          <p:sp>
            <p:nvSpPr>
              <p:cNvPr id="3" name="TextBox 2"/>
              <p:cNvSpPr txBox="1"/>
              <p:nvPr/>
            </p:nvSpPr>
            <p:spPr>
              <a:xfrm>
                <a:off x="2878298" y="1143000"/>
                <a:ext cx="3387402" cy="648126"/>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r>
                        <a:rPr lang="en-GB" b="0" i="1" smtClean="0">
                          <a:latin typeface="Cambria Math"/>
                        </a:rPr>
                        <m:t>𝐿</m:t>
                      </m:r>
                      <m:f>
                        <m:fPr>
                          <m:ctrlPr>
                            <a:rPr lang="en-GB" b="0" i="1" smtClean="0">
                              <a:latin typeface="Cambria Math"/>
                            </a:rPr>
                          </m:ctrlPr>
                        </m:fPr>
                        <m:num>
                          <m:sSup>
                            <m:sSupPr>
                              <m:ctrlPr>
                                <a:rPr lang="en-GB" b="0" i="1" smtClean="0">
                                  <a:latin typeface="Cambria Math"/>
                                </a:rPr>
                              </m:ctrlPr>
                            </m:sSupPr>
                            <m:e>
                              <m:r>
                                <a:rPr lang="en-GB" b="0" i="1" smtClean="0">
                                  <a:latin typeface="Cambria Math"/>
                                </a:rPr>
                                <m:t>𝑑</m:t>
                              </m:r>
                            </m:e>
                            <m:sup>
                              <m:r>
                                <a:rPr lang="en-GB" b="0" i="1" smtClean="0">
                                  <a:latin typeface="Cambria Math"/>
                                </a:rPr>
                                <m:t>2</m:t>
                              </m:r>
                            </m:sup>
                          </m:sSup>
                          <m:r>
                            <a:rPr lang="en-GB" b="0" i="1" smtClean="0">
                              <a:latin typeface="Cambria Math"/>
                            </a:rPr>
                            <m:t>𝑄</m:t>
                          </m:r>
                        </m:num>
                        <m:den>
                          <m:r>
                            <a:rPr lang="en-GB" b="0" i="1" smtClean="0">
                              <a:latin typeface="Cambria Math"/>
                            </a:rPr>
                            <m:t>𝑑</m:t>
                          </m:r>
                          <m:sSup>
                            <m:sSupPr>
                              <m:ctrlPr>
                                <a:rPr lang="en-GB" b="0" i="1" smtClean="0">
                                  <a:latin typeface="Cambria Math"/>
                                </a:rPr>
                              </m:ctrlPr>
                            </m:sSupPr>
                            <m:e>
                              <m:r>
                                <a:rPr lang="en-GB" b="0" i="1" smtClean="0">
                                  <a:latin typeface="Cambria Math"/>
                                </a:rPr>
                                <m:t>𝑡</m:t>
                              </m:r>
                            </m:e>
                            <m:sup>
                              <m:r>
                                <a:rPr lang="en-GB" b="0" i="1" smtClean="0">
                                  <a:latin typeface="Cambria Math"/>
                                </a:rPr>
                                <m:t>2</m:t>
                              </m:r>
                            </m:sup>
                          </m:sSup>
                        </m:den>
                      </m:f>
                      <m:r>
                        <a:rPr lang="en-GB" b="0" i="1" smtClean="0">
                          <a:latin typeface="Cambria Math"/>
                        </a:rPr>
                        <m:t>+</m:t>
                      </m:r>
                      <m:r>
                        <a:rPr lang="en-GB" b="0" i="1" smtClean="0">
                          <a:latin typeface="Cambria Math"/>
                        </a:rPr>
                        <m:t>𝑅</m:t>
                      </m:r>
                      <m:f>
                        <m:fPr>
                          <m:ctrlPr>
                            <a:rPr lang="en-GB" b="0" i="1" smtClean="0">
                              <a:latin typeface="Cambria Math"/>
                            </a:rPr>
                          </m:ctrlPr>
                        </m:fPr>
                        <m:num>
                          <m:r>
                            <a:rPr lang="en-GB" b="0" i="1" smtClean="0">
                              <a:latin typeface="Cambria Math"/>
                            </a:rPr>
                            <m:t>𝑑𝑄</m:t>
                          </m:r>
                        </m:num>
                        <m:den>
                          <m:r>
                            <a:rPr lang="en-GB" b="0" i="1" smtClean="0">
                              <a:latin typeface="Cambria Math"/>
                            </a:rPr>
                            <m:t>𝑑𝑡</m:t>
                          </m:r>
                        </m:den>
                      </m:f>
                      <m:r>
                        <a:rPr lang="en-GB" b="0" i="1" smtClean="0">
                          <a:latin typeface="Cambria Math"/>
                        </a:rPr>
                        <m:t>+</m:t>
                      </m:r>
                      <m:f>
                        <m:fPr>
                          <m:ctrlPr>
                            <a:rPr lang="en-GB" b="0" i="1" smtClean="0">
                              <a:latin typeface="Cambria Math"/>
                            </a:rPr>
                          </m:ctrlPr>
                        </m:fPr>
                        <m:num>
                          <m:r>
                            <a:rPr lang="en-GB" b="0" i="1" smtClean="0">
                              <a:latin typeface="Cambria Math"/>
                            </a:rPr>
                            <m:t>1</m:t>
                          </m:r>
                        </m:num>
                        <m:den>
                          <m:r>
                            <a:rPr lang="en-GB" b="0" i="1" smtClean="0">
                              <a:latin typeface="Cambria Math"/>
                            </a:rPr>
                            <m:t>𝐶</m:t>
                          </m:r>
                        </m:den>
                      </m:f>
                      <m:r>
                        <a:rPr lang="en-GB" b="0" i="1" smtClean="0">
                          <a:latin typeface="Cambria Math"/>
                        </a:rPr>
                        <m:t>𝑄</m:t>
                      </m:r>
                      <m:r>
                        <a:rPr lang="en-GB" b="0" i="1" smtClean="0">
                          <a:latin typeface="Cambria Math"/>
                        </a:rPr>
                        <m:t>=</m:t>
                      </m:r>
                      <m:sSub>
                        <m:sSubPr>
                          <m:ctrlPr>
                            <a:rPr lang="en-GB" b="0" i="1" smtClean="0">
                              <a:latin typeface="Cambria Math"/>
                            </a:rPr>
                          </m:ctrlPr>
                        </m:sSubPr>
                        <m:e>
                          <m:r>
                            <a:rPr lang="en-GB" b="0" i="1" smtClean="0">
                              <a:latin typeface="Cambria Math"/>
                            </a:rPr>
                            <m:t>𝑉</m:t>
                          </m:r>
                        </m:e>
                        <m:sub>
                          <m:r>
                            <a:rPr lang="en-GB" b="0" i="1" smtClean="0">
                              <a:latin typeface="Cambria Math"/>
                            </a:rPr>
                            <m:t>0</m:t>
                          </m:r>
                        </m:sub>
                      </m:sSub>
                      <m:func>
                        <m:funcPr>
                          <m:ctrlPr>
                            <a:rPr lang="en-GB" b="0" i="1" smtClean="0">
                              <a:latin typeface="Cambria Math"/>
                            </a:rPr>
                          </m:ctrlPr>
                        </m:funcPr>
                        <m:fName>
                          <m:r>
                            <m:rPr>
                              <m:sty m:val="p"/>
                            </m:rPr>
                            <a:rPr lang="en-GB" b="0" i="0" smtClean="0">
                              <a:latin typeface="Cambria Math"/>
                            </a:rPr>
                            <m:t>cos</m:t>
                          </m:r>
                        </m:fName>
                        <m:e>
                          <m:r>
                            <a:rPr lang="en-GB" b="0" i="1" smtClean="0">
                              <a:latin typeface="Cambria Math"/>
                              <a:ea typeface="Cambria Math"/>
                            </a:rPr>
                            <m:t>𝜔</m:t>
                          </m:r>
                          <m:r>
                            <a:rPr lang="en-GB" b="0" i="1" smtClean="0">
                              <a:latin typeface="Cambria Math"/>
                              <a:ea typeface="Cambria Math"/>
                            </a:rPr>
                            <m:t>𝑡</m:t>
                          </m:r>
                        </m:e>
                      </m:func>
                    </m:oMath>
                  </m:oMathPara>
                </a14:m>
                <a:endParaRPr lang="en-GB" dirty="0"/>
              </a:p>
            </p:txBody>
          </p:sp>
        </mc:Choice>
        <mc:Fallback>
          <p:sp>
            <p:nvSpPr>
              <p:cNvPr id="3" name="TextBox 2"/>
              <p:cNvSpPr txBox="1">
                <a:spLocks noRot="1" noChangeAspect="1" noMove="1" noResize="1" noEditPoints="1" noAdjustHandles="1" noChangeArrowheads="1" noChangeShapeType="1" noTextEdit="1"/>
              </p:cNvSpPr>
              <p:nvPr/>
            </p:nvSpPr>
            <p:spPr>
              <a:xfrm>
                <a:off x="2878298" y="1143000"/>
                <a:ext cx="3387402" cy="648126"/>
              </a:xfrm>
              <a:prstGeom prst="rect">
                <a:avLst/>
              </a:prstGeom>
              <a:blipFill rotWithShape="1">
                <a:blip r:embed="rId3"/>
                <a:stretch>
                  <a:fillRect/>
                </a:stretch>
              </a:blipFill>
            </p:spPr>
            <p:txBody>
              <a:bodyPr/>
              <a:lstStyle/>
              <a:p>
                <a:r>
                  <a:rPr lang="en-GB">
                    <a:noFill/>
                  </a:rPr>
                  <a:t> </a:t>
                </a:r>
              </a:p>
            </p:txBody>
          </p:sp>
        </mc:Fallback>
      </mc:AlternateContent>
      <p:pic>
        <p:nvPicPr>
          <p:cNvPr id="4" name="Picture 3" descr="F31-16.JPG"/>
          <p:cNvPicPr>
            <a:picLocks noChangeAspect="1"/>
          </p:cNvPicPr>
          <p:nvPr/>
        </p:nvPicPr>
        <p:blipFill>
          <a:blip r:embed="rId4" cstate="print"/>
          <a:stretch>
            <a:fillRect/>
          </a:stretch>
        </p:blipFill>
        <p:spPr>
          <a:xfrm>
            <a:off x="4673600" y="3200400"/>
            <a:ext cx="4470400" cy="2970835"/>
          </a:xfrm>
          <a:prstGeom prst="rect">
            <a:avLst/>
          </a:prstGeom>
        </p:spPr>
      </p:pic>
      <p:graphicFrame>
        <p:nvGraphicFramePr>
          <p:cNvPr id="5" name="Object 4"/>
          <p:cNvGraphicFramePr>
            <a:graphicFrameLocks noChangeAspect="1"/>
          </p:cNvGraphicFramePr>
          <p:nvPr>
            <p:extLst>
              <p:ext uri="{D42A27DB-BD31-4B8C-83A1-F6EECF244321}">
                <p14:modId xmlns:p14="http://schemas.microsoft.com/office/powerpoint/2010/main" val="2583152720"/>
              </p:ext>
            </p:extLst>
          </p:nvPr>
        </p:nvGraphicFramePr>
        <p:xfrm>
          <a:off x="254000" y="4343400"/>
          <a:ext cx="4335463" cy="1066800"/>
        </p:xfrm>
        <a:graphic>
          <a:graphicData uri="http://schemas.openxmlformats.org/presentationml/2006/ole">
            <mc:AlternateContent xmlns:mc="http://schemas.openxmlformats.org/markup-compatibility/2006">
              <mc:Choice xmlns:v="urn:schemas-microsoft-com:vml" Requires="v">
                <p:oleObj spid="_x0000_s35850" name="Equation" r:id="rId5" imgW="1600200" imgH="393480" progId="Equation.3">
                  <p:embed/>
                </p:oleObj>
              </mc:Choice>
              <mc:Fallback>
                <p:oleObj name="Equation" r:id="rId5" imgW="1600200" imgH="39348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4000" y="4343400"/>
                        <a:ext cx="4335463" cy="1066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3"/>
          <p:cNvGraphicFramePr>
            <a:graphicFrameLocks noChangeAspect="1"/>
          </p:cNvGraphicFramePr>
          <p:nvPr>
            <p:extLst>
              <p:ext uri="{D42A27DB-BD31-4B8C-83A1-F6EECF244321}">
                <p14:modId xmlns:p14="http://schemas.microsoft.com/office/powerpoint/2010/main" val="2875302089"/>
              </p:ext>
            </p:extLst>
          </p:nvPr>
        </p:nvGraphicFramePr>
        <p:xfrm>
          <a:off x="2133600" y="5670550"/>
          <a:ext cx="1014413" cy="806450"/>
        </p:xfrm>
        <a:graphic>
          <a:graphicData uri="http://schemas.openxmlformats.org/presentationml/2006/ole">
            <mc:AlternateContent xmlns:mc="http://schemas.openxmlformats.org/markup-compatibility/2006">
              <mc:Choice xmlns:v="urn:schemas-microsoft-com:vml" Requires="v">
                <p:oleObj spid="_x0000_s35851" name="Equation" r:id="rId7" imgW="495000" imgH="393480" progId="Equation.3">
                  <p:embed/>
                </p:oleObj>
              </mc:Choice>
              <mc:Fallback>
                <p:oleObj name="Equation" r:id="rId7" imgW="495000" imgH="39348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33600" y="5670550"/>
                        <a:ext cx="1014413" cy="806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TextBox 6"/>
          <p:cNvSpPr txBox="1"/>
          <p:nvPr/>
        </p:nvSpPr>
        <p:spPr>
          <a:xfrm>
            <a:off x="232114" y="3810000"/>
            <a:ext cx="2726003" cy="369332"/>
          </a:xfrm>
          <a:prstGeom prst="rect">
            <a:avLst/>
          </a:prstGeom>
          <a:noFill/>
        </p:spPr>
        <p:txBody>
          <a:bodyPr wrap="none" rtlCol="0">
            <a:spAutoFit/>
          </a:bodyPr>
          <a:lstStyle/>
          <a:p>
            <a:r>
              <a:rPr lang="en-GB" dirty="0" smtClean="0"/>
              <a:t>Apply Kirchhoff’s loop rule:</a:t>
            </a:r>
            <a:endParaRPr lang="en-GB" dirty="0"/>
          </a:p>
        </p:txBody>
      </p:sp>
      <p:sp>
        <p:nvSpPr>
          <p:cNvPr id="8" name="TextBox 7"/>
          <p:cNvSpPr txBox="1"/>
          <p:nvPr/>
        </p:nvSpPr>
        <p:spPr>
          <a:xfrm>
            <a:off x="152400" y="5899150"/>
            <a:ext cx="1651542" cy="369332"/>
          </a:xfrm>
          <a:prstGeom prst="rect">
            <a:avLst/>
          </a:prstGeom>
          <a:noFill/>
        </p:spPr>
        <p:txBody>
          <a:bodyPr wrap="none" rtlCol="0">
            <a:spAutoFit/>
          </a:bodyPr>
          <a:lstStyle/>
          <a:p>
            <a:r>
              <a:rPr lang="en-GB" dirty="0" smtClean="0"/>
              <a:t>Substitute for </a:t>
            </a:r>
            <a:r>
              <a:rPr lang="en-GB" i="1" dirty="0" smtClean="0">
                <a:latin typeface="Times New Roman" pitchFamily="18" charset="0"/>
                <a:cs typeface="Times New Roman" pitchFamily="18" charset="0"/>
              </a:rPr>
              <a:t>I</a:t>
            </a:r>
            <a:r>
              <a:rPr lang="en-GB" dirty="0" smtClean="0"/>
              <a:t>:</a:t>
            </a:r>
            <a:endParaRPr lang="en-GB" dirty="0"/>
          </a:p>
        </p:txBody>
      </p:sp>
      <p:sp>
        <p:nvSpPr>
          <p:cNvPr id="9" name="TextBox 8"/>
          <p:cNvSpPr txBox="1"/>
          <p:nvPr/>
        </p:nvSpPr>
        <p:spPr>
          <a:xfrm>
            <a:off x="228600" y="3200400"/>
            <a:ext cx="2523704" cy="369332"/>
          </a:xfrm>
          <a:prstGeom prst="rect">
            <a:avLst/>
          </a:prstGeom>
          <a:noFill/>
        </p:spPr>
        <p:txBody>
          <a:bodyPr wrap="none" rtlCol="0">
            <a:spAutoFit/>
          </a:bodyPr>
          <a:lstStyle/>
          <a:p>
            <a:r>
              <a:rPr lang="en-GB" b="1" dirty="0" smtClean="0">
                <a:solidFill>
                  <a:srgbClr val="FF0000"/>
                </a:solidFill>
              </a:rPr>
              <a:t>Deriving this expression:</a:t>
            </a:r>
            <a:endParaRPr lang="en-GB" b="1" dirty="0">
              <a:solidFill>
                <a:srgbClr val="FF0000"/>
              </a:solidFill>
            </a:endParaRPr>
          </a:p>
        </p:txBody>
      </p:sp>
    </p:spTree>
    <p:extLst>
      <p:ext uri="{BB962C8B-B14F-4D97-AF65-F5344CB8AC3E}">
        <p14:creationId xmlns:p14="http://schemas.microsoft.com/office/powerpoint/2010/main" val="14838966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31-16.JPG"/>
          <p:cNvPicPr>
            <a:picLocks noChangeAspect="1"/>
          </p:cNvPicPr>
          <p:nvPr/>
        </p:nvPicPr>
        <p:blipFill>
          <a:blip r:embed="rId3" cstate="print"/>
          <a:stretch>
            <a:fillRect/>
          </a:stretch>
        </p:blipFill>
        <p:spPr>
          <a:xfrm>
            <a:off x="5715000" y="1"/>
            <a:ext cx="2551249" cy="1695450"/>
          </a:xfrm>
          <a:prstGeom prst="rect">
            <a:avLst/>
          </a:prstGeom>
        </p:spPr>
      </p:pic>
      <p:graphicFrame>
        <p:nvGraphicFramePr>
          <p:cNvPr id="27652" name="Object 4"/>
          <p:cNvGraphicFramePr>
            <a:graphicFrameLocks noChangeAspect="1"/>
          </p:cNvGraphicFramePr>
          <p:nvPr>
            <p:extLst>
              <p:ext uri="{D42A27DB-BD31-4B8C-83A1-F6EECF244321}">
                <p14:modId xmlns:p14="http://schemas.microsoft.com/office/powerpoint/2010/main" val="2222910457"/>
              </p:ext>
            </p:extLst>
          </p:nvPr>
        </p:nvGraphicFramePr>
        <p:xfrm>
          <a:off x="250825" y="304800"/>
          <a:ext cx="4625975" cy="1009650"/>
        </p:xfrm>
        <a:graphic>
          <a:graphicData uri="http://schemas.openxmlformats.org/presentationml/2006/ole">
            <mc:AlternateContent xmlns:mc="http://schemas.openxmlformats.org/markup-compatibility/2006">
              <mc:Choice xmlns:v="urn:schemas-microsoft-com:vml" Requires="v">
                <p:oleObj spid="_x0000_s27688" name="Equation" r:id="rId4" imgW="1917360" imgH="419040" progId="Equation.3">
                  <p:embed/>
                </p:oleObj>
              </mc:Choice>
              <mc:Fallback>
                <p:oleObj name="Equation" r:id="rId4" imgW="1917360" imgH="419040" progId="Equation.3">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0825" y="304800"/>
                        <a:ext cx="4625975" cy="1009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653" name="Object 5"/>
          <p:cNvGraphicFramePr>
            <a:graphicFrameLocks noChangeAspect="1"/>
          </p:cNvGraphicFramePr>
          <p:nvPr>
            <p:extLst>
              <p:ext uri="{D42A27DB-BD31-4B8C-83A1-F6EECF244321}">
                <p14:modId xmlns:p14="http://schemas.microsoft.com/office/powerpoint/2010/main" val="1837093948"/>
              </p:ext>
            </p:extLst>
          </p:nvPr>
        </p:nvGraphicFramePr>
        <p:xfrm>
          <a:off x="253999" y="2076450"/>
          <a:ext cx="4695896" cy="1066800"/>
        </p:xfrm>
        <a:graphic>
          <a:graphicData uri="http://schemas.openxmlformats.org/presentationml/2006/ole">
            <mc:AlternateContent xmlns:mc="http://schemas.openxmlformats.org/markup-compatibility/2006">
              <mc:Choice xmlns:v="urn:schemas-microsoft-com:vml" Requires="v">
                <p:oleObj spid="_x0000_s27689" name="Equation" r:id="rId6" imgW="1841400" imgH="419040" progId="Equation.3">
                  <p:embed/>
                </p:oleObj>
              </mc:Choice>
              <mc:Fallback>
                <p:oleObj name="Equation" r:id="rId6" imgW="1841400" imgH="419040" progId="Equation.3">
                  <p:embed/>
                  <p:pic>
                    <p:nvPicPr>
                      <p:cNvPr id="0"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3999" y="2076450"/>
                        <a:ext cx="4695896" cy="1066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TextBox 8"/>
          <p:cNvSpPr txBox="1"/>
          <p:nvPr/>
        </p:nvSpPr>
        <p:spPr>
          <a:xfrm>
            <a:off x="182136" y="1695450"/>
            <a:ext cx="3765005" cy="369332"/>
          </a:xfrm>
          <a:prstGeom prst="rect">
            <a:avLst/>
          </a:prstGeom>
          <a:noFill/>
        </p:spPr>
        <p:txBody>
          <a:bodyPr wrap="none" rtlCol="0">
            <a:spAutoFit/>
          </a:bodyPr>
          <a:lstStyle/>
          <a:p>
            <a:r>
              <a:rPr lang="en-GB" dirty="0" smtClean="0">
                <a:solidFill>
                  <a:srgbClr val="FF0000"/>
                </a:solidFill>
              </a:rPr>
              <a:t>Mechanical </a:t>
            </a:r>
            <a:r>
              <a:rPr lang="en-GB" dirty="0" smtClean="0">
                <a:solidFill>
                  <a:srgbClr val="FF0000"/>
                </a:solidFill>
              </a:rPr>
              <a:t>analogy, mass on a spring:</a:t>
            </a:r>
            <a:endParaRPr lang="en-GB" dirty="0">
              <a:solidFill>
                <a:srgbClr val="FF0000"/>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4004282011"/>
              </p:ext>
            </p:extLst>
          </p:nvPr>
        </p:nvGraphicFramePr>
        <p:xfrm>
          <a:off x="76200" y="3429000"/>
          <a:ext cx="8991600" cy="2862200"/>
        </p:xfrm>
        <a:graphic>
          <a:graphicData uri="http://schemas.openxmlformats.org/drawingml/2006/table">
            <a:tbl>
              <a:tblPr firstRow="1" bandRow="1">
                <a:tableStyleId>{5C22544A-7EE6-4342-B048-85BDC9FD1C3A}</a:tableStyleId>
              </a:tblPr>
              <a:tblGrid>
                <a:gridCol w="1524000"/>
                <a:gridCol w="1676400"/>
                <a:gridCol w="5791200"/>
              </a:tblGrid>
              <a:tr h="370840">
                <a:tc>
                  <a:txBody>
                    <a:bodyPr/>
                    <a:lstStyle/>
                    <a:p>
                      <a:pPr algn="ctr"/>
                      <a:r>
                        <a:rPr lang="en-GB" dirty="0" smtClean="0"/>
                        <a:t>LCR circuit</a:t>
                      </a:r>
                      <a:endParaRPr lang="en-GB" dirty="0"/>
                    </a:p>
                  </a:txBody>
                  <a:tcPr/>
                </a:tc>
                <a:tc>
                  <a:txBody>
                    <a:bodyPr/>
                    <a:lstStyle/>
                    <a:p>
                      <a:pPr algn="ctr"/>
                      <a:r>
                        <a:rPr lang="en-GB" dirty="0" smtClean="0"/>
                        <a:t>Mass on spring</a:t>
                      </a:r>
                      <a:endParaRPr lang="en-GB" dirty="0"/>
                    </a:p>
                  </a:txBody>
                  <a:tcPr/>
                </a:tc>
                <a:tc>
                  <a:txBody>
                    <a:bodyPr/>
                    <a:lstStyle/>
                    <a:p>
                      <a:pPr algn="ctr"/>
                      <a:endParaRPr lang="en-GB" dirty="0"/>
                    </a:p>
                  </a:txBody>
                  <a:tcPr/>
                </a:tc>
              </a:tr>
              <a:tr h="370840">
                <a:tc>
                  <a:txBody>
                    <a:bodyPr/>
                    <a:lstStyle/>
                    <a:p>
                      <a:pPr algn="ctr"/>
                      <a:r>
                        <a:rPr lang="en-GB" b="1" i="1" dirty="0" smtClean="0">
                          <a:latin typeface="Times New Roman" pitchFamily="18" charset="0"/>
                          <a:cs typeface="Times New Roman" pitchFamily="18" charset="0"/>
                        </a:rPr>
                        <a:t>Q</a:t>
                      </a:r>
                      <a:endParaRPr lang="en-GB" b="1" i="1" dirty="0">
                        <a:latin typeface="Times New Roman" pitchFamily="18" charset="0"/>
                        <a:cs typeface="Times New Roman" pitchFamily="18" charset="0"/>
                      </a:endParaRPr>
                    </a:p>
                  </a:txBody>
                  <a:tcPr/>
                </a:tc>
                <a:tc>
                  <a:txBody>
                    <a:bodyPr/>
                    <a:lstStyle/>
                    <a:p>
                      <a:pPr algn="ctr"/>
                      <a:r>
                        <a:rPr lang="en-GB" b="1" i="1" dirty="0" smtClean="0">
                          <a:latin typeface="Times New Roman" pitchFamily="18" charset="0"/>
                          <a:cs typeface="Times New Roman" pitchFamily="18" charset="0"/>
                        </a:rPr>
                        <a:t>x</a:t>
                      </a:r>
                      <a:endParaRPr lang="en-GB" b="1" i="1" dirty="0">
                        <a:latin typeface="Times New Roman" pitchFamily="18" charset="0"/>
                        <a:cs typeface="Times New Roman" pitchFamily="18" charset="0"/>
                      </a:endParaRPr>
                    </a:p>
                  </a:txBody>
                  <a:tcPr/>
                </a:tc>
                <a:tc>
                  <a:txBody>
                    <a:bodyPr/>
                    <a:lstStyle/>
                    <a:p>
                      <a:pPr algn="ctr"/>
                      <a:r>
                        <a:rPr lang="en-GB" b="0" i="0" dirty="0" smtClean="0">
                          <a:latin typeface="+mn-lt"/>
                          <a:cs typeface="Times New Roman" pitchFamily="18" charset="0"/>
                        </a:rPr>
                        <a:t>charge flows back and forth, mass moves back and</a:t>
                      </a:r>
                      <a:r>
                        <a:rPr lang="en-GB" b="0" i="0" baseline="0" dirty="0" smtClean="0">
                          <a:latin typeface="+mn-lt"/>
                          <a:cs typeface="Times New Roman" pitchFamily="18" charset="0"/>
                        </a:rPr>
                        <a:t> forth</a:t>
                      </a:r>
                      <a:endParaRPr lang="en-GB" b="0" i="0" dirty="0">
                        <a:latin typeface="+mn-lt"/>
                        <a:cs typeface="Times New Roman" pitchFamily="18" charset="0"/>
                      </a:endParaRPr>
                    </a:p>
                  </a:txBody>
                  <a:tcPr/>
                </a:tc>
              </a:tr>
              <a:tr h="370840">
                <a:tc>
                  <a:txBody>
                    <a:bodyPr/>
                    <a:lstStyle/>
                    <a:p>
                      <a:pPr algn="ctr"/>
                      <a:r>
                        <a:rPr lang="en-GB" dirty="0" smtClean="0">
                          <a:latin typeface="Times New Roman" pitchFamily="18" charset="0"/>
                          <a:cs typeface="Times New Roman" pitchFamily="18" charset="0"/>
                        </a:rPr>
                        <a:t>1/</a:t>
                      </a:r>
                      <a:r>
                        <a:rPr lang="en-GB" b="1" i="1" dirty="0" smtClean="0">
                          <a:latin typeface="Times New Roman" pitchFamily="18" charset="0"/>
                          <a:cs typeface="Times New Roman" pitchFamily="18" charset="0"/>
                        </a:rPr>
                        <a:t>C</a:t>
                      </a:r>
                      <a:endParaRPr lang="en-GB" b="1" i="1" dirty="0">
                        <a:latin typeface="Times New Roman" pitchFamily="18" charset="0"/>
                        <a:cs typeface="Times New Roman" pitchFamily="18" charset="0"/>
                      </a:endParaRPr>
                    </a:p>
                  </a:txBody>
                  <a:tcPr/>
                </a:tc>
                <a:tc>
                  <a:txBody>
                    <a:bodyPr/>
                    <a:lstStyle/>
                    <a:p>
                      <a:pPr algn="ctr"/>
                      <a:r>
                        <a:rPr lang="en-GB" b="1" i="1" dirty="0" smtClean="0">
                          <a:latin typeface="Times New Roman" pitchFamily="18" charset="0"/>
                          <a:cs typeface="Times New Roman" pitchFamily="18" charset="0"/>
                        </a:rPr>
                        <a:t>k</a:t>
                      </a:r>
                      <a:endParaRPr lang="en-GB" b="1" i="1" dirty="0">
                        <a:latin typeface="Times New Roman" pitchFamily="18" charset="0"/>
                        <a:cs typeface="Times New Roman" pitchFamily="18" charset="0"/>
                      </a:endParaRPr>
                    </a:p>
                  </a:txBody>
                  <a:tcPr/>
                </a:tc>
                <a:tc>
                  <a:txBody>
                    <a:bodyPr/>
                    <a:lstStyle/>
                    <a:p>
                      <a:pPr algn="ctr"/>
                      <a:r>
                        <a:rPr lang="en-GB" b="0" i="0" dirty="0" smtClean="0">
                          <a:latin typeface="+mn-lt"/>
                          <a:cs typeface="Times New Roman" pitchFamily="18" charset="0"/>
                        </a:rPr>
                        <a:t>capacitor wants to discharge, spring pushes mass</a:t>
                      </a:r>
                      <a:endParaRPr lang="en-GB" b="0" i="0" dirty="0">
                        <a:latin typeface="+mn-lt"/>
                        <a:cs typeface="Times New Roman" pitchFamily="18" charset="0"/>
                      </a:endParaRPr>
                    </a:p>
                  </a:txBody>
                  <a:tcPr/>
                </a:tc>
              </a:tr>
              <a:tr h="370840">
                <a:tc>
                  <a:txBody>
                    <a:bodyPr/>
                    <a:lstStyle/>
                    <a:p>
                      <a:pPr algn="ctr"/>
                      <a:r>
                        <a:rPr lang="en-GB" b="1" i="1" dirty="0" smtClean="0">
                          <a:latin typeface="Times New Roman" pitchFamily="18" charset="0"/>
                          <a:cs typeface="Times New Roman" pitchFamily="18" charset="0"/>
                        </a:rPr>
                        <a:t>L</a:t>
                      </a:r>
                      <a:endParaRPr lang="en-GB" b="1" i="1" dirty="0">
                        <a:latin typeface="Times New Roman" pitchFamily="18" charset="0"/>
                        <a:cs typeface="Times New Roman" pitchFamily="18" charset="0"/>
                      </a:endParaRPr>
                    </a:p>
                  </a:txBody>
                  <a:tcPr/>
                </a:tc>
                <a:tc>
                  <a:txBody>
                    <a:bodyPr/>
                    <a:lstStyle/>
                    <a:p>
                      <a:pPr algn="ctr"/>
                      <a:r>
                        <a:rPr lang="en-GB" b="1" i="1" dirty="0" smtClean="0">
                          <a:latin typeface="Times New Roman" pitchFamily="18" charset="0"/>
                          <a:cs typeface="Times New Roman" pitchFamily="18" charset="0"/>
                        </a:rPr>
                        <a:t>m</a:t>
                      </a:r>
                      <a:endParaRPr lang="en-GB" b="1" i="1" dirty="0">
                        <a:latin typeface="Times New Roman" pitchFamily="18" charset="0"/>
                        <a:cs typeface="Times New Roman" pitchFamily="18" charset="0"/>
                      </a:endParaRPr>
                    </a:p>
                  </a:txBody>
                  <a:tcPr/>
                </a:tc>
                <a:tc>
                  <a:txBody>
                    <a:bodyPr/>
                    <a:lstStyle/>
                    <a:p>
                      <a:pPr algn="ctr"/>
                      <a:r>
                        <a:rPr lang="en-GB" b="0" i="0" dirty="0" smtClean="0">
                          <a:latin typeface="+mn-lt"/>
                          <a:cs typeface="Times New Roman" pitchFamily="18" charset="0"/>
                        </a:rPr>
                        <a:t>inductor resists change in current flow, mass has inertia</a:t>
                      </a:r>
                      <a:endParaRPr lang="en-GB" b="0" i="0" dirty="0">
                        <a:latin typeface="+mn-lt"/>
                        <a:cs typeface="Times New Roman" pitchFamily="18" charset="0"/>
                      </a:endParaRPr>
                    </a:p>
                  </a:txBody>
                  <a:tcPr/>
                </a:tc>
              </a:tr>
              <a:tr h="370840">
                <a:tc>
                  <a:txBody>
                    <a:bodyPr/>
                    <a:lstStyle/>
                    <a:p>
                      <a:pPr algn="ctr"/>
                      <a:r>
                        <a:rPr lang="en-GB" b="1" i="1" dirty="0" smtClean="0">
                          <a:latin typeface="Times New Roman" pitchFamily="18" charset="0"/>
                          <a:cs typeface="Times New Roman" pitchFamily="18" charset="0"/>
                        </a:rPr>
                        <a:t>R</a:t>
                      </a:r>
                      <a:endParaRPr lang="en-GB" b="1" i="1" dirty="0">
                        <a:latin typeface="Times New Roman" pitchFamily="18" charset="0"/>
                        <a:cs typeface="Times New Roman" pitchFamily="18" charset="0"/>
                      </a:endParaRPr>
                    </a:p>
                  </a:txBody>
                  <a:tcPr/>
                </a:tc>
                <a:tc>
                  <a:txBody>
                    <a:bodyPr/>
                    <a:lstStyle/>
                    <a:p>
                      <a:pPr algn="ctr"/>
                      <a:r>
                        <a:rPr lang="en-GB" b="1" i="1" dirty="0" smtClean="0">
                          <a:latin typeface="Times New Roman" pitchFamily="18" charset="0"/>
                          <a:cs typeface="Times New Roman" pitchFamily="18" charset="0"/>
                        </a:rPr>
                        <a:t>b</a:t>
                      </a:r>
                      <a:endParaRPr lang="en-GB" b="1" i="1" dirty="0">
                        <a:latin typeface="Times New Roman" pitchFamily="18" charset="0"/>
                        <a:cs typeface="Times New Roman" pitchFamily="18" charset="0"/>
                      </a:endParaRPr>
                    </a:p>
                  </a:txBody>
                  <a:tcPr/>
                </a:tc>
                <a:tc>
                  <a:txBody>
                    <a:bodyPr/>
                    <a:lstStyle/>
                    <a:p>
                      <a:pPr algn="ctr"/>
                      <a:r>
                        <a:rPr lang="en-GB" b="0" i="0" dirty="0" smtClean="0">
                          <a:latin typeface="+mn-lt"/>
                          <a:cs typeface="Times New Roman" pitchFamily="18" charset="0"/>
                        </a:rPr>
                        <a:t>energy dissipation</a:t>
                      </a:r>
                      <a:r>
                        <a:rPr lang="en-GB" b="0" i="0" baseline="0" dirty="0" smtClean="0">
                          <a:latin typeface="+mn-lt"/>
                          <a:cs typeface="Times New Roman" pitchFamily="18" charset="0"/>
                        </a:rPr>
                        <a:t> in resistor, frictional force on mass</a:t>
                      </a:r>
                      <a:endParaRPr lang="en-GB" b="0" i="0" dirty="0">
                        <a:latin typeface="+mn-lt"/>
                        <a:cs typeface="Times New Roman" pitchFamily="18" charset="0"/>
                      </a:endParaRPr>
                    </a:p>
                  </a:txBody>
                  <a:tcPr/>
                </a:tc>
              </a:tr>
              <a:tr h="1008000">
                <a:tc>
                  <a:txBody>
                    <a:bodyPr/>
                    <a:lstStyle/>
                    <a:p>
                      <a:endParaRPr lang="en-GB" dirty="0"/>
                    </a:p>
                  </a:txBody>
                  <a:tcPr/>
                </a:tc>
                <a:tc>
                  <a:txBody>
                    <a:bodyPr/>
                    <a:lstStyle/>
                    <a:p>
                      <a:endParaRPr lang="en-GB" dirty="0"/>
                    </a:p>
                  </a:txBody>
                  <a:tcPr/>
                </a:tc>
                <a:tc>
                  <a:txBody>
                    <a:bodyPr/>
                    <a:lstStyle/>
                    <a:p>
                      <a:pPr algn="ctr"/>
                      <a:r>
                        <a:rPr lang="en-GB" b="0" i="0" dirty="0" smtClean="0">
                          <a:latin typeface="+mn-lt"/>
                        </a:rPr>
                        <a:t>natural</a:t>
                      </a:r>
                      <a:r>
                        <a:rPr lang="en-GB" b="0" i="0" baseline="0" dirty="0" smtClean="0">
                          <a:latin typeface="+mn-lt"/>
                        </a:rPr>
                        <a:t> frequency at which resonance occurs depends on square root of restoring force divided by inertia</a:t>
                      </a:r>
                      <a:endParaRPr lang="en-GB" b="0" i="0" dirty="0">
                        <a:latin typeface="+mn-lt"/>
                      </a:endParaRPr>
                    </a:p>
                  </a:txBody>
                  <a:tcPr anchor="ctr"/>
                </a:tc>
              </a:tr>
            </a:tbl>
          </a:graphicData>
        </a:graphic>
      </p:graphicFrame>
      <p:graphicFrame>
        <p:nvGraphicFramePr>
          <p:cNvPr id="27655" name="Object 7"/>
          <p:cNvGraphicFramePr>
            <a:graphicFrameLocks noChangeAspect="1"/>
          </p:cNvGraphicFramePr>
          <p:nvPr>
            <p:extLst>
              <p:ext uri="{D42A27DB-BD31-4B8C-83A1-F6EECF244321}">
                <p14:modId xmlns:p14="http://schemas.microsoft.com/office/powerpoint/2010/main" val="3734267535"/>
              </p:ext>
            </p:extLst>
          </p:nvPr>
        </p:nvGraphicFramePr>
        <p:xfrm>
          <a:off x="76200" y="5386388"/>
          <a:ext cx="1357648" cy="785812"/>
        </p:xfrm>
        <a:graphic>
          <a:graphicData uri="http://schemas.openxmlformats.org/presentationml/2006/ole">
            <mc:AlternateContent xmlns:mc="http://schemas.openxmlformats.org/markup-compatibility/2006">
              <mc:Choice xmlns:v="urn:schemas-microsoft-com:vml" Requires="v">
                <p:oleObj spid="_x0000_s27690" name="Equation" r:id="rId8" imgW="723600" imgH="419040" progId="Equation.3">
                  <p:embed/>
                </p:oleObj>
              </mc:Choice>
              <mc:Fallback>
                <p:oleObj name="Equation" r:id="rId8" imgW="723600" imgH="419040" progId="Equation.3">
                  <p:embed/>
                  <p:pic>
                    <p:nvPicPr>
                      <p:cNvPr id="0" name="Picture 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6200" y="5386388"/>
                        <a:ext cx="1357648" cy="785812"/>
                      </a:xfrm>
                      <a:prstGeom prst="rect">
                        <a:avLst/>
                      </a:prstGeom>
                      <a:noFill/>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1102051987"/>
              </p:ext>
            </p:extLst>
          </p:nvPr>
        </p:nvGraphicFramePr>
        <p:xfrm>
          <a:off x="1752600" y="5372100"/>
          <a:ext cx="1143000" cy="800100"/>
        </p:xfrm>
        <a:graphic>
          <a:graphicData uri="http://schemas.openxmlformats.org/presentationml/2006/ole">
            <mc:AlternateContent xmlns:mc="http://schemas.openxmlformats.org/markup-compatibility/2006">
              <mc:Choice xmlns:v="urn:schemas-microsoft-com:vml" Requires="v">
                <p:oleObj spid="_x0000_s27691" name="Equation" r:id="rId10" imgW="634680" imgH="444240" progId="Equation.3">
                  <p:embed/>
                </p:oleObj>
              </mc:Choice>
              <mc:Fallback>
                <p:oleObj name="Equation" r:id="rId10" imgW="634680" imgH="444240" progId="Equation.3">
                  <p:embed/>
                  <p:pic>
                    <p:nvPicPr>
                      <p:cNvPr id="0" name="Picture 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752600" y="5372100"/>
                        <a:ext cx="1143000" cy="800100"/>
                      </a:xfrm>
                      <a:prstGeom prst="rect">
                        <a:avLst/>
                      </a:prstGeom>
                      <a:noFill/>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319426879"/>
              </p:ext>
            </p:extLst>
          </p:nvPr>
        </p:nvGraphicFramePr>
        <p:xfrm>
          <a:off x="5715000" y="1928635"/>
          <a:ext cx="2997200" cy="1138415"/>
        </p:xfrm>
        <a:graphic>
          <a:graphicData uri="http://schemas.openxmlformats.org/presentationml/2006/ole">
            <mc:AlternateContent xmlns:mc="http://schemas.openxmlformats.org/markup-compatibility/2006">
              <mc:Choice xmlns:v="urn:schemas-microsoft-com:vml" Requires="v">
                <p:oleObj spid="_x0000_s27692" name="Document" r:id="rId12" imgW="6577584" imgH="2499360" progId="Word.Document.8">
                  <p:embed/>
                </p:oleObj>
              </mc:Choice>
              <mc:Fallback>
                <p:oleObj name="Document" r:id="rId12" imgW="6577584" imgH="2499360" progId="Word.Document.8">
                  <p:embed/>
                  <p:pic>
                    <p:nvPicPr>
                      <p:cNvPr id="0" name="Object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715000" y="1928635"/>
                        <a:ext cx="2997200" cy="1138415"/>
                      </a:xfrm>
                      <a:prstGeom prst="rect">
                        <a:avLst/>
                      </a:prstGeom>
                      <a:noFill/>
                      <a:ln>
                        <a:noFill/>
                      </a:ln>
                      <a:effectLst/>
                    </p:spPr>
                  </p:pic>
                </p:oleObj>
              </mc:Fallback>
            </mc:AlternateContent>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p:cNvSpPr txBox="1">
            <a:spLocks noChangeArrowheads="1"/>
          </p:cNvSpPr>
          <p:nvPr/>
        </p:nvSpPr>
        <p:spPr bwMode="auto">
          <a:xfrm>
            <a:off x="1279525" y="372070"/>
            <a:ext cx="6645275" cy="923330"/>
          </a:xfrm>
          <a:prstGeom prst="rect">
            <a:avLst/>
          </a:prstGeom>
          <a:noFill/>
          <a:ln w="9525">
            <a:noFill/>
            <a:miter lim="800000"/>
            <a:headEnd/>
            <a:tailEnd/>
          </a:ln>
        </p:spPr>
        <p:txBody>
          <a:bodyPr>
            <a:spAutoFit/>
          </a:bodyPr>
          <a:lstStyle/>
          <a:p>
            <a:pPr marL="342900" indent="-342900"/>
            <a:r>
              <a:rPr lang="en-GB" dirty="0" smtClean="0">
                <a:cs typeface="Times New Roman" pitchFamily="18" charset="0"/>
              </a:rPr>
              <a:t>4.	</a:t>
            </a:r>
            <a:r>
              <a:rPr lang="en-GB" dirty="0">
                <a:cs typeface="Times New Roman" pitchFamily="18" charset="0"/>
              </a:rPr>
              <a:t>What is the natural frequency </a:t>
            </a:r>
            <a:r>
              <a:rPr lang="en-GB" i="1" dirty="0">
                <a:cs typeface="Times New Roman" pitchFamily="18" charset="0"/>
                <a:sym typeface="Symbol"/>
              </a:rPr>
              <a:t></a:t>
            </a:r>
            <a:r>
              <a:rPr lang="en-GB" baseline="-25000" dirty="0">
                <a:cs typeface="Times New Roman" pitchFamily="18" charset="0"/>
              </a:rPr>
              <a:t>0</a:t>
            </a:r>
            <a:r>
              <a:rPr lang="en-GB" dirty="0">
                <a:cs typeface="Times New Roman" pitchFamily="18" charset="0"/>
              </a:rPr>
              <a:t> of an LCR circuit?  How do you expect the amplitude of variations in charge (</a:t>
            </a:r>
            <a:r>
              <a:rPr lang="en-GB" i="1" dirty="0">
                <a:latin typeface="Times New Roman" pitchFamily="18" charset="0"/>
                <a:cs typeface="Times New Roman" pitchFamily="18" charset="0"/>
              </a:rPr>
              <a:t>Q</a:t>
            </a:r>
            <a:r>
              <a:rPr lang="en-GB" dirty="0">
                <a:cs typeface="Times New Roman" pitchFamily="18" charset="0"/>
              </a:rPr>
              <a:t>) to change as the driving frequency is varied slowly from </a:t>
            </a:r>
            <a:r>
              <a:rPr lang="en-GB" i="1" dirty="0">
                <a:cs typeface="Times New Roman" pitchFamily="18" charset="0"/>
                <a:sym typeface="Symbol"/>
              </a:rPr>
              <a:t></a:t>
            </a:r>
            <a:r>
              <a:rPr lang="en-GB" dirty="0">
                <a:cs typeface="Times New Roman" pitchFamily="18" charset="0"/>
              </a:rPr>
              <a:t> &lt; </a:t>
            </a:r>
            <a:r>
              <a:rPr lang="en-GB" i="1" dirty="0">
                <a:cs typeface="Times New Roman" pitchFamily="18" charset="0"/>
                <a:sym typeface="Symbol"/>
              </a:rPr>
              <a:t> </a:t>
            </a:r>
            <a:r>
              <a:rPr lang="en-GB" baseline="-25000" dirty="0">
                <a:cs typeface="Times New Roman" pitchFamily="18" charset="0"/>
              </a:rPr>
              <a:t>0</a:t>
            </a:r>
            <a:r>
              <a:rPr lang="en-GB" dirty="0">
                <a:cs typeface="Times New Roman" pitchFamily="18" charset="0"/>
              </a:rPr>
              <a:t> to </a:t>
            </a:r>
            <a:r>
              <a:rPr lang="en-GB" i="1" dirty="0">
                <a:cs typeface="Times New Roman" pitchFamily="18" charset="0"/>
                <a:sym typeface="Symbol"/>
              </a:rPr>
              <a:t></a:t>
            </a:r>
            <a:r>
              <a:rPr lang="en-GB" dirty="0">
                <a:cs typeface="Times New Roman" pitchFamily="18" charset="0"/>
              </a:rPr>
              <a:t> &gt; </a:t>
            </a:r>
            <a:r>
              <a:rPr lang="en-GB" i="1" dirty="0">
                <a:cs typeface="Times New Roman" pitchFamily="18" charset="0"/>
                <a:sym typeface="Symbol"/>
              </a:rPr>
              <a:t> </a:t>
            </a:r>
            <a:r>
              <a:rPr lang="en-GB" baseline="-25000" dirty="0">
                <a:cs typeface="Times New Roman" pitchFamily="18" charset="0"/>
              </a:rPr>
              <a:t>0</a:t>
            </a:r>
            <a:r>
              <a:rPr lang="en-GB" dirty="0" smtClean="0">
                <a:cs typeface="Times New Roman" pitchFamily="18" charset="0"/>
              </a:rPr>
              <a:t>?</a:t>
            </a:r>
            <a:endParaRPr lang="en-US" dirty="0"/>
          </a:p>
        </p:txBody>
      </p:sp>
      <p:sp>
        <p:nvSpPr>
          <p:cNvPr id="3" name="TextBox 2"/>
          <p:cNvSpPr txBox="1"/>
          <p:nvPr/>
        </p:nvSpPr>
        <p:spPr>
          <a:xfrm>
            <a:off x="76200" y="1905000"/>
            <a:ext cx="4524572" cy="4154984"/>
          </a:xfrm>
          <a:prstGeom prst="rect">
            <a:avLst/>
          </a:prstGeom>
          <a:noFill/>
        </p:spPr>
        <p:txBody>
          <a:bodyPr wrap="none" rtlCol="0">
            <a:spAutoFit/>
          </a:bodyPr>
          <a:lstStyle/>
          <a:p>
            <a:pPr algn="ctr"/>
            <a:r>
              <a:rPr lang="en-GB" sz="2400" dirty="0" smtClean="0"/>
              <a:t>The resonant frequency is given by</a:t>
            </a:r>
          </a:p>
          <a:p>
            <a:pPr algn="ctr"/>
            <a:endParaRPr lang="en-GB" sz="2400" dirty="0"/>
          </a:p>
          <a:p>
            <a:pPr algn="ctr"/>
            <a:endParaRPr lang="en-GB" sz="2400" dirty="0" smtClean="0"/>
          </a:p>
          <a:p>
            <a:pPr algn="ctr"/>
            <a:endParaRPr lang="en-GB" sz="2400" dirty="0" smtClean="0"/>
          </a:p>
          <a:p>
            <a:pPr algn="ctr"/>
            <a:endParaRPr lang="en-GB" sz="2400" dirty="0"/>
          </a:p>
          <a:p>
            <a:pPr algn="ctr"/>
            <a:r>
              <a:rPr lang="en-GB" sz="2400" dirty="0" smtClean="0"/>
              <a:t>The charge oscillates at the driving</a:t>
            </a:r>
          </a:p>
          <a:p>
            <a:pPr algn="ctr"/>
            <a:r>
              <a:rPr lang="en-GB" sz="2400" dirty="0" smtClean="0"/>
              <a:t>frequency </a:t>
            </a:r>
            <a:r>
              <a:rPr lang="en-GB" sz="2400" i="1" dirty="0" smtClean="0">
                <a:sym typeface="Symbol"/>
              </a:rPr>
              <a:t></a:t>
            </a:r>
            <a:r>
              <a:rPr lang="en-GB" sz="2400" dirty="0" smtClean="0"/>
              <a:t>.  The amplitude of</a:t>
            </a:r>
          </a:p>
          <a:p>
            <a:pPr algn="ctr"/>
            <a:r>
              <a:rPr lang="en-GB" sz="2400" dirty="0" smtClean="0"/>
              <a:t>oscillation is a maximum at the</a:t>
            </a:r>
          </a:p>
          <a:p>
            <a:pPr algn="ctr"/>
            <a:r>
              <a:rPr lang="en-GB" sz="2400" dirty="0" smtClean="0"/>
              <a:t>resonant frequency </a:t>
            </a:r>
            <a:r>
              <a:rPr lang="en-GB" sz="2400" i="1" dirty="0">
                <a:sym typeface="Symbol"/>
              </a:rPr>
              <a:t></a:t>
            </a:r>
            <a:r>
              <a:rPr lang="en-GB" sz="2400" dirty="0" smtClean="0"/>
              <a:t> = </a:t>
            </a:r>
            <a:r>
              <a:rPr lang="en-GB" sz="2400" i="1" dirty="0" smtClean="0">
                <a:sym typeface="Symbol"/>
              </a:rPr>
              <a:t></a:t>
            </a:r>
            <a:r>
              <a:rPr lang="en-GB" sz="2400" baseline="-25000" dirty="0" smtClean="0"/>
              <a:t>0</a:t>
            </a:r>
            <a:r>
              <a:rPr lang="en-GB" sz="2400" dirty="0" smtClean="0"/>
              <a:t>, and</a:t>
            </a:r>
          </a:p>
          <a:p>
            <a:pPr algn="ctr"/>
            <a:r>
              <a:rPr lang="en-GB" sz="2400" dirty="0" smtClean="0"/>
              <a:t>decreases at lower and higher</a:t>
            </a:r>
          </a:p>
          <a:p>
            <a:pPr algn="ctr"/>
            <a:r>
              <a:rPr lang="en-GB" sz="2400" dirty="0" smtClean="0"/>
              <a:t>driving frequencies.</a:t>
            </a:r>
            <a:endParaRPr lang="en-GB" sz="2400" dirty="0"/>
          </a:p>
        </p:txBody>
      </p:sp>
      <p:pic>
        <p:nvPicPr>
          <p:cNvPr id="4" name="Picture 3" descr="F31-19.JPG"/>
          <p:cNvPicPr>
            <a:picLocks noChangeAspect="1"/>
          </p:cNvPicPr>
          <p:nvPr/>
        </p:nvPicPr>
        <p:blipFill>
          <a:blip r:embed="rId3" cstate="print"/>
          <a:stretch>
            <a:fillRect/>
          </a:stretch>
        </p:blipFill>
        <p:spPr>
          <a:xfrm>
            <a:off x="4572000" y="1752600"/>
            <a:ext cx="4419600" cy="4419600"/>
          </a:xfrm>
          <a:prstGeom prst="rect">
            <a:avLst/>
          </a:prstGeom>
        </p:spPr>
      </p:pic>
      <p:graphicFrame>
        <p:nvGraphicFramePr>
          <p:cNvPr id="5" name="Object 4"/>
          <p:cNvGraphicFramePr>
            <a:graphicFrameLocks noChangeAspect="1"/>
          </p:cNvGraphicFramePr>
          <p:nvPr>
            <p:extLst>
              <p:ext uri="{D42A27DB-BD31-4B8C-83A1-F6EECF244321}">
                <p14:modId xmlns:p14="http://schemas.microsoft.com/office/powerpoint/2010/main" val="3846513427"/>
              </p:ext>
            </p:extLst>
          </p:nvPr>
        </p:nvGraphicFramePr>
        <p:xfrm>
          <a:off x="1690687" y="2667000"/>
          <a:ext cx="1357313" cy="785812"/>
        </p:xfrm>
        <a:graphic>
          <a:graphicData uri="http://schemas.openxmlformats.org/presentationml/2006/ole">
            <mc:AlternateContent xmlns:mc="http://schemas.openxmlformats.org/markup-compatibility/2006">
              <mc:Choice xmlns:v="urn:schemas-microsoft-com:vml" Requires="v">
                <p:oleObj spid="_x0000_s36868" name="Equation" r:id="rId4" imgW="723586" imgH="418918" progId="Equation.3">
                  <p:embed/>
                </p:oleObj>
              </mc:Choice>
              <mc:Fallback>
                <p:oleObj name="Equation" r:id="rId4" imgW="723586" imgH="418918" progId="Equation.3">
                  <p:embed/>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90687" y="2667000"/>
                        <a:ext cx="1357313"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122" name="Object 2"/>
          <p:cNvGraphicFramePr>
            <a:graphicFrameLocks noChangeAspect="1"/>
          </p:cNvGraphicFramePr>
          <p:nvPr/>
        </p:nvGraphicFramePr>
        <p:xfrm>
          <a:off x="3352800" y="3505200"/>
          <a:ext cx="2346325" cy="1930400"/>
        </p:xfrm>
        <a:graphic>
          <a:graphicData uri="http://schemas.openxmlformats.org/presentationml/2006/ole">
            <mc:AlternateContent xmlns:mc="http://schemas.openxmlformats.org/markup-compatibility/2006">
              <mc:Choice xmlns:v="urn:schemas-microsoft-com:vml" Requires="v">
                <p:oleObj spid="_x0000_s5127" name="Equation" r:id="rId3" imgW="495000" imgH="406080" progId="Equation.3">
                  <p:embed/>
                </p:oleObj>
              </mc:Choice>
              <mc:Fallback>
                <p:oleObj name="Equation" r:id="rId3" imgW="495000" imgH="4060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2800" y="3505200"/>
                        <a:ext cx="2346325" cy="1930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Text Box 6"/>
          <p:cNvSpPr txBox="1">
            <a:spLocks noChangeArrowheads="1"/>
          </p:cNvSpPr>
          <p:nvPr/>
        </p:nvSpPr>
        <p:spPr bwMode="auto">
          <a:xfrm>
            <a:off x="304800" y="622280"/>
            <a:ext cx="8534400" cy="3416320"/>
          </a:xfrm>
          <a:prstGeom prst="rect">
            <a:avLst/>
          </a:prstGeom>
          <a:noFill/>
          <a:ln w="9525">
            <a:noFill/>
            <a:miter lim="800000"/>
            <a:headEnd/>
            <a:tailEnd/>
          </a:ln>
        </p:spPr>
        <p:txBody>
          <a:bodyPr wrap="square">
            <a:spAutoFit/>
          </a:bodyPr>
          <a:lstStyle/>
          <a:p>
            <a:pPr marL="342900" indent="-342900">
              <a:buFontTx/>
              <a:buAutoNum type="arabicPeriod"/>
            </a:pPr>
            <a:r>
              <a:rPr lang="en-GB" sz="2000" dirty="0"/>
              <a:t>Derive an approximate formula for the inductance of a coil in terms of its physical dimensions, stating your assumptions. How does the inductance depend on the area of the coil and the number of turns? Explain this dependence in physical terms</a:t>
            </a:r>
            <a:r>
              <a:rPr lang="en-GB" sz="2000" dirty="0" smtClean="0"/>
              <a:t>.</a:t>
            </a:r>
          </a:p>
          <a:p>
            <a:pPr marL="342900" indent="-342900">
              <a:buFontTx/>
              <a:buAutoNum type="arabicPeriod"/>
            </a:pPr>
            <a:endParaRPr lang="en-GB" sz="2000" dirty="0" smtClean="0"/>
          </a:p>
          <a:p>
            <a:pPr marL="342900" indent="-342900">
              <a:buFontTx/>
              <a:buAutoNum type="arabicPeriod"/>
            </a:pPr>
            <a:endParaRPr lang="en-GB" sz="2000" dirty="0" smtClean="0"/>
          </a:p>
          <a:p>
            <a:pPr marL="342900" indent="-342900"/>
            <a:r>
              <a:rPr lang="en-GB" sz="3200" dirty="0" smtClean="0"/>
              <a:t>Inductance defined as the magnetic flux produced by the coil per unit current passing through the coil:</a:t>
            </a:r>
            <a:endParaRPr lang="en-GB" sz="3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Object 20"/>
          <p:cNvGraphicFramePr>
            <a:graphicFrameLocks noChangeAspect="1"/>
          </p:cNvGraphicFramePr>
          <p:nvPr/>
        </p:nvGraphicFramePr>
        <p:xfrm>
          <a:off x="5562599" y="815790"/>
          <a:ext cx="3344863" cy="2151248"/>
        </p:xfrm>
        <a:graphic>
          <a:graphicData uri="http://schemas.openxmlformats.org/presentationml/2006/ole">
            <mc:AlternateContent xmlns:mc="http://schemas.openxmlformats.org/markup-compatibility/2006">
              <mc:Choice xmlns:v="urn:schemas-microsoft-com:vml" Requires="v">
                <p:oleObj spid="_x0000_s2061" name="Equation" r:id="rId3" imgW="672840" imgH="431640" progId="Equation.3">
                  <p:embed/>
                </p:oleObj>
              </mc:Choice>
              <mc:Fallback>
                <p:oleObj name="Equation" r:id="rId3" imgW="672840" imgH="43164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62599" y="815790"/>
                        <a:ext cx="3344863" cy="215124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2" name="Object 4"/>
          <p:cNvGraphicFramePr>
            <a:graphicFrameLocks noChangeAspect="1"/>
          </p:cNvGraphicFramePr>
          <p:nvPr/>
        </p:nvGraphicFramePr>
        <p:xfrm>
          <a:off x="5349240" y="4158984"/>
          <a:ext cx="3825875" cy="1175016"/>
        </p:xfrm>
        <a:graphic>
          <a:graphicData uri="http://schemas.openxmlformats.org/presentationml/2006/ole">
            <mc:AlternateContent xmlns:mc="http://schemas.openxmlformats.org/markup-compatibility/2006">
              <mc:Choice xmlns:v="urn:schemas-microsoft-com:vml" Requires="v">
                <p:oleObj spid="_x0000_s2062" name="Equation" r:id="rId5" imgW="787320" imgH="241200" progId="Equation.3">
                  <p:embed/>
                </p:oleObj>
              </mc:Choice>
              <mc:Fallback>
                <p:oleObj name="Equation" r:id="rId5" imgW="787320" imgH="241200" progId="Equation.3">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49240" y="4158984"/>
                        <a:ext cx="3825875" cy="117501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30" name="Group 29"/>
          <p:cNvGrpSpPr/>
          <p:nvPr/>
        </p:nvGrpSpPr>
        <p:grpSpPr>
          <a:xfrm>
            <a:off x="381000" y="3200400"/>
            <a:ext cx="4800600" cy="2514600"/>
            <a:chOff x="381000" y="2819400"/>
            <a:chExt cx="4800600" cy="2514600"/>
          </a:xfrm>
        </p:grpSpPr>
        <p:sp>
          <p:nvSpPr>
            <p:cNvPr id="3" name="Oval 2"/>
            <p:cNvSpPr/>
            <p:nvPr/>
          </p:nvSpPr>
          <p:spPr>
            <a:xfrm>
              <a:off x="2438400" y="3505200"/>
              <a:ext cx="838200" cy="1828800"/>
            </a:xfrm>
            <a:prstGeom prst="ellipse">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Oval 3"/>
            <p:cNvSpPr/>
            <p:nvPr/>
          </p:nvSpPr>
          <p:spPr>
            <a:xfrm>
              <a:off x="2971800" y="3505200"/>
              <a:ext cx="838200" cy="1828800"/>
            </a:xfrm>
            <a:prstGeom prst="ellipse">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Oval 4"/>
            <p:cNvSpPr/>
            <p:nvPr/>
          </p:nvSpPr>
          <p:spPr>
            <a:xfrm>
              <a:off x="1905000" y="3505200"/>
              <a:ext cx="838200" cy="1828800"/>
            </a:xfrm>
            <a:prstGeom prst="ellipse">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Oval 5"/>
            <p:cNvSpPr/>
            <p:nvPr/>
          </p:nvSpPr>
          <p:spPr>
            <a:xfrm>
              <a:off x="3505200" y="3505200"/>
              <a:ext cx="838200" cy="1828800"/>
            </a:xfrm>
            <a:prstGeom prst="ellipse">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Oval 6"/>
            <p:cNvSpPr/>
            <p:nvPr/>
          </p:nvSpPr>
          <p:spPr>
            <a:xfrm>
              <a:off x="1371600" y="3505200"/>
              <a:ext cx="838200" cy="1828800"/>
            </a:xfrm>
            <a:prstGeom prst="ellipse">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2" name="Straight Arrow Connector 11"/>
            <p:cNvCxnSpPr/>
            <p:nvPr/>
          </p:nvCxnSpPr>
          <p:spPr>
            <a:xfrm rot="10800000">
              <a:off x="381000" y="3884611"/>
              <a:ext cx="4800600" cy="158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10800000">
              <a:off x="381000" y="4416422"/>
              <a:ext cx="4800600" cy="158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10800000">
              <a:off x="381000" y="4951411"/>
              <a:ext cx="4800600" cy="158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1828800" y="2819400"/>
              <a:ext cx="492443" cy="646331"/>
            </a:xfrm>
            <a:prstGeom prst="rect">
              <a:avLst/>
            </a:prstGeom>
            <a:noFill/>
          </p:spPr>
          <p:txBody>
            <a:bodyPr wrap="none" rtlCol="0">
              <a:spAutoFit/>
            </a:bodyPr>
            <a:lstStyle/>
            <a:p>
              <a:r>
                <a:rPr lang="en-GB" sz="3600" i="1" dirty="0" smtClean="0">
                  <a:latin typeface="Times New Roman" pitchFamily="18" charset="0"/>
                  <a:cs typeface="Times New Roman" pitchFamily="18" charset="0"/>
                </a:rPr>
                <a:t>N</a:t>
              </a:r>
              <a:endParaRPr lang="en-GB" sz="3600" i="1" dirty="0">
                <a:latin typeface="Times New Roman" pitchFamily="18" charset="0"/>
                <a:cs typeface="Times New Roman" pitchFamily="18" charset="0"/>
              </a:endParaRPr>
            </a:p>
          </p:txBody>
        </p:sp>
      </p:grpSp>
      <p:grpSp>
        <p:nvGrpSpPr>
          <p:cNvPr id="31" name="Group 30"/>
          <p:cNvGrpSpPr/>
          <p:nvPr/>
        </p:nvGrpSpPr>
        <p:grpSpPr>
          <a:xfrm>
            <a:off x="381000" y="457200"/>
            <a:ext cx="4800600" cy="2362200"/>
            <a:chOff x="381000" y="457200"/>
            <a:chExt cx="4800600" cy="2362200"/>
          </a:xfrm>
        </p:grpSpPr>
        <p:sp>
          <p:nvSpPr>
            <p:cNvPr id="2" name="Oval 1"/>
            <p:cNvSpPr/>
            <p:nvPr/>
          </p:nvSpPr>
          <p:spPr>
            <a:xfrm>
              <a:off x="2438400" y="990600"/>
              <a:ext cx="838200" cy="1828800"/>
            </a:xfrm>
            <a:prstGeom prst="ellipse">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9" name="Straight Arrow Connector 8"/>
            <p:cNvCxnSpPr/>
            <p:nvPr/>
          </p:nvCxnSpPr>
          <p:spPr>
            <a:xfrm rot="10800000">
              <a:off x="381000" y="1371600"/>
              <a:ext cx="4800600" cy="158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10800000">
              <a:off x="381000" y="1903411"/>
              <a:ext cx="4800600" cy="158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10800000">
              <a:off x="381000" y="2438400"/>
              <a:ext cx="4800600" cy="158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nvGrpSpPr>
            <p:cNvPr id="19" name="Group 18"/>
            <p:cNvGrpSpPr/>
            <p:nvPr/>
          </p:nvGrpSpPr>
          <p:grpSpPr>
            <a:xfrm>
              <a:off x="2667000" y="762000"/>
              <a:ext cx="685800" cy="990600"/>
              <a:chOff x="4419600" y="762000"/>
              <a:chExt cx="685800" cy="990600"/>
            </a:xfrm>
          </p:grpSpPr>
          <p:sp>
            <p:nvSpPr>
              <p:cNvPr id="15" name="Arc 14"/>
              <p:cNvSpPr/>
              <p:nvPr/>
            </p:nvSpPr>
            <p:spPr>
              <a:xfrm>
                <a:off x="4419600" y="762000"/>
                <a:ext cx="685800" cy="990600"/>
              </a:xfrm>
              <a:prstGeom prst="arc">
                <a:avLst/>
              </a:prstGeom>
              <a:ln w="1905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cxnSp>
            <p:nvCxnSpPr>
              <p:cNvPr id="17" name="Straight Arrow Connector 16"/>
              <p:cNvCxnSpPr/>
              <p:nvPr/>
            </p:nvCxnSpPr>
            <p:spPr>
              <a:xfrm rot="10800000">
                <a:off x="4648200" y="762000"/>
                <a:ext cx="152400" cy="1588"/>
              </a:xfrm>
              <a:prstGeom prst="straightConnector1">
                <a:avLst/>
              </a:prstGeom>
              <a:ln w="19050">
                <a:solidFill>
                  <a:srgbClr val="0070C0"/>
                </a:solidFill>
                <a:tailEnd type="arrow"/>
              </a:ln>
            </p:spPr>
            <p:style>
              <a:lnRef idx="1">
                <a:schemeClr val="accent1"/>
              </a:lnRef>
              <a:fillRef idx="0">
                <a:schemeClr val="accent1"/>
              </a:fillRef>
              <a:effectRef idx="0">
                <a:schemeClr val="accent1"/>
              </a:effectRef>
              <a:fontRef idx="minor">
                <a:schemeClr val="tx1"/>
              </a:fontRef>
            </p:style>
          </p:cxnSp>
        </p:grpSp>
        <p:sp>
          <p:nvSpPr>
            <p:cNvPr id="18" name="TextBox 17"/>
            <p:cNvSpPr txBox="1"/>
            <p:nvPr/>
          </p:nvSpPr>
          <p:spPr>
            <a:xfrm>
              <a:off x="3352800" y="457200"/>
              <a:ext cx="338554" cy="646331"/>
            </a:xfrm>
            <a:prstGeom prst="rect">
              <a:avLst/>
            </a:prstGeom>
            <a:noFill/>
          </p:spPr>
          <p:txBody>
            <a:bodyPr wrap="none" rtlCol="0">
              <a:spAutoFit/>
            </a:bodyPr>
            <a:lstStyle/>
            <a:p>
              <a:r>
                <a:rPr lang="en-GB" sz="3600" i="1" dirty="0" smtClean="0">
                  <a:latin typeface="Times New Roman" pitchFamily="18" charset="0"/>
                  <a:cs typeface="Times New Roman" pitchFamily="18" charset="0"/>
                </a:rPr>
                <a:t>I</a:t>
              </a:r>
              <a:endParaRPr lang="en-GB" sz="3600" i="1" dirty="0">
                <a:latin typeface="Times New Roman" pitchFamily="18" charset="0"/>
                <a:cs typeface="Times New Roman" pitchFamily="18" charset="0"/>
              </a:endParaRPr>
            </a:p>
          </p:txBody>
        </p:sp>
        <p:sp>
          <p:nvSpPr>
            <p:cNvPr id="24" name="TextBox 23"/>
            <p:cNvSpPr txBox="1"/>
            <p:nvPr/>
          </p:nvSpPr>
          <p:spPr>
            <a:xfrm>
              <a:off x="2133600" y="685800"/>
              <a:ext cx="466794" cy="646331"/>
            </a:xfrm>
            <a:prstGeom prst="rect">
              <a:avLst/>
            </a:prstGeom>
            <a:noFill/>
          </p:spPr>
          <p:txBody>
            <a:bodyPr wrap="none" rtlCol="0">
              <a:spAutoFit/>
            </a:bodyPr>
            <a:lstStyle/>
            <a:p>
              <a:r>
                <a:rPr lang="en-GB" sz="3600" i="1" dirty="0" smtClean="0">
                  <a:latin typeface="Times New Roman" pitchFamily="18" charset="0"/>
                  <a:cs typeface="Times New Roman" pitchFamily="18" charset="0"/>
                </a:rPr>
                <a:t>A</a:t>
              </a:r>
              <a:endParaRPr lang="en-GB" sz="3600" i="1" dirty="0">
                <a:latin typeface="Times New Roman" pitchFamily="18" charset="0"/>
                <a:cs typeface="Times New Roman" pitchFamily="18" charset="0"/>
              </a:endParaRPr>
            </a:p>
          </p:txBody>
        </p:sp>
        <p:cxnSp>
          <p:nvCxnSpPr>
            <p:cNvPr id="27" name="Straight Arrow Connector 26"/>
            <p:cNvCxnSpPr/>
            <p:nvPr/>
          </p:nvCxnSpPr>
          <p:spPr>
            <a:xfrm rot="5400000" flipH="1" flipV="1">
              <a:off x="2552700" y="1409700"/>
              <a:ext cx="7620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2590800" y="1219200"/>
              <a:ext cx="364202" cy="646331"/>
            </a:xfrm>
            <a:prstGeom prst="rect">
              <a:avLst/>
            </a:prstGeom>
            <a:noFill/>
          </p:spPr>
          <p:txBody>
            <a:bodyPr wrap="none" rtlCol="0">
              <a:spAutoFit/>
            </a:bodyPr>
            <a:lstStyle/>
            <a:p>
              <a:r>
                <a:rPr lang="en-GB" sz="3600" i="1" dirty="0" smtClean="0">
                  <a:latin typeface="Times New Roman" pitchFamily="18" charset="0"/>
                  <a:cs typeface="Times New Roman" pitchFamily="18" charset="0"/>
                </a:rPr>
                <a:t>r</a:t>
              </a:r>
              <a:endParaRPr lang="en-GB" sz="3600" i="1" dirty="0">
                <a:latin typeface="Times New Roman" pitchFamily="18" charset="0"/>
                <a:cs typeface="Times New Roman" pitchFamily="18" charset="0"/>
              </a:endParaRPr>
            </a:p>
          </p:txBody>
        </p:sp>
        <p:sp>
          <p:nvSpPr>
            <p:cNvPr id="29" name="TextBox 28"/>
            <p:cNvSpPr txBox="1"/>
            <p:nvPr/>
          </p:nvSpPr>
          <p:spPr>
            <a:xfrm>
              <a:off x="685800" y="762000"/>
              <a:ext cx="466794" cy="646331"/>
            </a:xfrm>
            <a:prstGeom prst="rect">
              <a:avLst/>
            </a:prstGeom>
            <a:noFill/>
          </p:spPr>
          <p:txBody>
            <a:bodyPr wrap="none" rtlCol="0">
              <a:spAutoFit/>
            </a:bodyPr>
            <a:lstStyle/>
            <a:p>
              <a:r>
                <a:rPr lang="en-GB" sz="3600" i="1" dirty="0" smtClean="0">
                  <a:latin typeface="Times New Roman" pitchFamily="18" charset="0"/>
                  <a:cs typeface="Times New Roman" pitchFamily="18" charset="0"/>
                </a:rPr>
                <a:t>B</a:t>
              </a:r>
              <a:endParaRPr lang="en-GB" sz="3600" i="1" dirty="0">
                <a:latin typeface="Times New Roman" pitchFamily="18" charset="0"/>
                <a:cs typeface="Times New Roman" pitchFamily="18" charset="0"/>
              </a:endParaRP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4" name="Object 2"/>
          <p:cNvGraphicFramePr>
            <a:graphicFrameLocks noChangeAspect="1"/>
          </p:cNvGraphicFramePr>
          <p:nvPr/>
        </p:nvGraphicFramePr>
        <p:xfrm>
          <a:off x="2895600" y="685800"/>
          <a:ext cx="5854700" cy="2111375"/>
        </p:xfrm>
        <a:graphic>
          <a:graphicData uri="http://schemas.openxmlformats.org/presentationml/2006/ole">
            <mc:AlternateContent xmlns:mc="http://schemas.openxmlformats.org/markup-compatibility/2006">
              <mc:Choice xmlns:v="urn:schemas-microsoft-com:vml" Requires="v">
                <p:oleObj spid="_x0000_s3079" name="Equation" r:id="rId3" imgW="1130040" imgH="406080" progId="Equation.3">
                  <p:embed/>
                </p:oleObj>
              </mc:Choice>
              <mc:Fallback>
                <p:oleObj name="Equation" r:id="rId3" imgW="1130040" imgH="4060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95600" y="685800"/>
                        <a:ext cx="5854700" cy="2111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18" name="Group 17"/>
          <p:cNvGrpSpPr/>
          <p:nvPr/>
        </p:nvGrpSpPr>
        <p:grpSpPr>
          <a:xfrm>
            <a:off x="381000" y="3203293"/>
            <a:ext cx="4800600" cy="3541931"/>
            <a:chOff x="381000" y="2819400"/>
            <a:chExt cx="4800600" cy="3541931"/>
          </a:xfrm>
        </p:grpSpPr>
        <p:sp>
          <p:nvSpPr>
            <p:cNvPr id="5" name="Oval 4"/>
            <p:cNvSpPr/>
            <p:nvPr/>
          </p:nvSpPr>
          <p:spPr>
            <a:xfrm>
              <a:off x="2438400" y="3505200"/>
              <a:ext cx="838200" cy="1828800"/>
            </a:xfrm>
            <a:prstGeom prst="ellipse">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Oval 5"/>
            <p:cNvSpPr/>
            <p:nvPr/>
          </p:nvSpPr>
          <p:spPr>
            <a:xfrm>
              <a:off x="2971800" y="3505200"/>
              <a:ext cx="838200" cy="1828800"/>
            </a:xfrm>
            <a:prstGeom prst="ellipse">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Oval 6"/>
            <p:cNvSpPr/>
            <p:nvPr/>
          </p:nvSpPr>
          <p:spPr>
            <a:xfrm>
              <a:off x="1905000" y="3505200"/>
              <a:ext cx="838200" cy="1828800"/>
            </a:xfrm>
            <a:prstGeom prst="ellipse">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Oval 7"/>
            <p:cNvSpPr/>
            <p:nvPr/>
          </p:nvSpPr>
          <p:spPr>
            <a:xfrm>
              <a:off x="3505200" y="3505200"/>
              <a:ext cx="838200" cy="1828800"/>
            </a:xfrm>
            <a:prstGeom prst="ellipse">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Oval 8"/>
            <p:cNvSpPr/>
            <p:nvPr/>
          </p:nvSpPr>
          <p:spPr>
            <a:xfrm>
              <a:off x="1371600" y="3505200"/>
              <a:ext cx="838200" cy="1828800"/>
            </a:xfrm>
            <a:prstGeom prst="ellipse">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3" name="Straight Arrow Connector 12"/>
            <p:cNvCxnSpPr/>
            <p:nvPr/>
          </p:nvCxnSpPr>
          <p:spPr>
            <a:xfrm rot="10800000">
              <a:off x="381000" y="3884611"/>
              <a:ext cx="4800600" cy="158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10800000">
              <a:off x="381000" y="4416422"/>
              <a:ext cx="4800600" cy="158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10800000">
              <a:off x="381000" y="4951411"/>
              <a:ext cx="4800600" cy="158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4309646" y="2895600"/>
              <a:ext cx="338554" cy="646331"/>
            </a:xfrm>
            <a:prstGeom prst="rect">
              <a:avLst/>
            </a:prstGeom>
            <a:noFill/>
          </p:spPr>
          <p:txBody>
            <a:bodyPr wrap="none" rtlCol="0">
              <a:spAutoFit/>
            </a:bodyPr>
            <a:lstStyle/>
            <a:p>
              <a:r>
                <a:rPr lang="en-GB" sz="3600" i="1" dirty="0" smtClean="0">
                  <a:latin typeface="Times New Roman" pitchFamily="18" charset="0"/>
                  <a:cs typeface="Times New Roman" pitchFamily="18" charset="0"/>
                </a:rPr>
                <a:t>I</a:t>
              </a:r>
              <a:endParaRPr lang="en-GB" sz="3600" i="1" dirty="0">
                <a:latin typeface="Times New Roman" pitchFamily="18" charset="0"/>
                <a:cs typeface="Times New Roman" pitchFamily="18" charset="0"/>
              </a:endParaRPr>
            </a:p>
          </p:txBody>
        </p:sp>
        <p:sp>
          <p:nvSpPr>
            <p:cNvPr id="23" name="TextBox 22"/>
            <p:cNvSpPr txBox="1"/>
            <p:nvPr/>
          </p:nvSpPr>
          <p:spPr>
            <a:xfrm>
              <a:off x="1828800" y="2819400"/>
              <a:ext cx="492443" cy="646331"/>
            </a:xfrm>
            <a:prstGeom prst="rect">
              <a:avLst/>
            </a:prstGeom>
            <a:noFill/>
          </p:spPr>
          <p:txBody>
            <a:bodyPr wrap="none" rtlCol="0">
              <a:spAutoFit/>
            </a:bodyPr>
            <a:lstStyle/>
            <a:p>
              <a:r>
                <a:rPr lang="en-GB" sz="3600" i="1" dirty="0" smtClean="0">
                  <a:latin typeface="Times New Roman" pitchFamily="18" charset="0"/>
                  <a:cs typeface="Times New Roman" pitchFamily="18" charset="0"/>
                </a:rPr>
                <a:t>N</a:t>
              </a:r>
              <a:endParaRPr lang="en-GB" sz="3600" i="1" dirty="0">
                <a:latin typeface="Times New Roman" pitchFamily="18" charset="0"/>
                <a:cs typeface="Times New Roman" pitchFamily="18" charset="0"/>
              </a:endParaRPr>
            </a:p>
          </p:txBody>
        </p:sp>
        <p:cxnSp>
          <p:nvCxnSpPr>
            <p:cNvPr id="24" name="Straight Arrow Connector 23"/>
            <p:cNvCxnSpPr/>
            <p:nvPr/>
          </p:nvCxnSpPr>
          <p:spPr>
            <a:xfrm>
              <a:off x="1524000" y="5638800"/>
              <a:ext cx="27432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2667000" y="5715000"/>
              <a:ext cx="312906" cy="646331"/>
            </a:xfrm>
            <a:prstGeom prst="rect">
              <a:avLst/>
            </a:prstGeom>
            <a:noFill/>
          </p:spPr>
          <p:txBody>
            <a:bodyPr wrap="none" rtlCol="0">
              <a:spAutoFit/>
            </a:bodyPr>
            <a:lstStyle/>
            <a:p>
              <a:r>
                <a:rPr lang="en-GB" sz="3600" i="1" dirty="0" smtClean="0">
                  <a:latin typeface="Times New Roman" pitchFamily="18" charset="0"/>
                  <a:cs typeface="Times New Roman" pitchFamily="18" charset="0"/>
                </a:rPr>
                <a:t>l</a:t>
              </a:r>
              <a:endParaRPr lang="en-GB" sz="3600" i="1" dirty="0">
                <a:latin typeface="Times New Roman" pitchFamily="18" charset="0"/>
                <a:cs typeface="Times New Roman" pitchFamily="18" charset="0"/>
              </a:endParaRPr>
            </a:p>
          </p:txBody>
        </p:sp>
        <p:grpSp>
          <p:nvGrpSpPr>
            <p:cNvPr id="39" name="Group 18"/>
            <p:cNvGrpSpPr/>
            <p:nvPr/>
          </p:nvGrpSpPr>
          <p:grpSpPr>
            <a:xfrm>
              <a:off x="3733800" y="3276600"/>
              <a:ext cx="685800" cy="990600"/>
              <a:chOff x="4419600" y="762000"/>
              <a:chExt cx="685800" cy="990600"/>
            </a:xfrm>
          </p:grpSpPr>
          <p:sp>
            <p:nvSpPr>
              <p:cNvPr id="41" name="Arc 14"/>
              <p:cNvSpPr/>
              <p:nvPr/>
            </p:nvSpPr>
            <p:spPr>
              <a:xfrm>
                <a:off x="4419600" y="762000"/>
                <a:ext cx="685800" cy="990600"/>
              </a:xfrm>
              <a:prstGeom prst="arc">
                <a:avLst/>
              </a:prstGeom>
              <a:ln w="1905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cxnSp>
            <p:nvCxnSpPr>
              <p:cNvPr id="42" name="Straight Arrow Connector 41"/>
              <p:cNvCxnSpPr/>
              <p:nvPr/>
            </p:nvCxnSpPr>
            <p:spPr>
              <a:xfrm rot="10800000">
                <a:off x="4648200" y="762000"/>
                <a:ext cx="152400" cy="1588"/>
              </a:xfrm>
              <a:prstGeom prst="straightConnector1">
                <a:avLst/>
              </a:prstGeom>
              <a:ln w="19050">
                <a:solidFill>
                  <a:srgbClr val="0070C0"/>
                </a:solidFill>
                <a:tailEnd type="arrow"/>
              </a:ln>
            </p:spPr>
            <p:style>
              <a:lnRef idx="1">
                <a:schemeClr val="accent1"/>
              </a:lnRef>
              <a:fillRef idx="0">
                <a:schemeClr val="accent1"/>
              </a:fillRef>
              <a:effectRef idx="0">
                <a:schemeClr val="accent1"/>
              </a:effectRef>
              <a:fontRef idx="minor">
                <a:schemeClr val="tx1"/>
              </a:fontRef>
            </p:style>
          </p:cxnSp>
        </p:gr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98" name="Object 2"/>
          <p:cNvGraphicFramePr>
            <a:graphicFrameLocks noChangeAspect="1"/>
          </p:cNvGraphicFramePr>
          <p:nvPr/>
        </p:nvGraphicFramePr>
        <p:xfrm>
          <a:off x="749300" y="509588"/>
          <a:ext cx="2998788" cy="920750"/>
        </p:xfrm>
        <a:graphic>
          <a:graphicData uri="http://schemas.openxmlformats.org/presentationml/2006/ole">
            <mc:AlternateContent xmlns:mc="http://schemas.openxmlformats.org/markup-compatibility/2006">
              <mc:Choice xmlns:v="urn:schemas-microsoft-com:vml" Requires="v">
                <p:oleObj spid="_x0000_s4118" name="Equation" r:id="rId3" imgW="787320" imgH="241200" progId="Equation.3">
                  <p:embed/>
                </p:oleObj>
              </mc:Choice>
              <mc:Fallback>
                <p:oleObj name="Equation" r:id="rId3" imgW="787320" imgH="2412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9300" y="509588"/>
                        <a:ext cx="2998788" cy="920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99" name="Object 3"/>
          <p:cNvGraphicFramePr>
            <a:graphicFrameLocks noChangeAspect="1"/>
          </p:cNvGraphicFramePr>
          <p:nvPr/>
        </p:nvGraphicFramePr>
        <p:xfrm>
          <a:off x="4972050" y="152400"/>
          <a:ext cx="2687427" cy="1627631"/>
        </p:xfrm>
        <a:graphic>
          <a:graphicData uri="http://schemas.openxmlformats.org/presentationml/2006/ole">
            <mc:AlternateContent xmlns:mc="http://schemas.openxmlformats.org/markup-compatibility/2006">
              <mc:Choice xmlns:v="urn:schemas-microsoft-com:vml" Requires="v">
                <p:oleObj spid="_x0000_s4119" name="Equation" r:id="rId5" imgW="672840" imgH="406080" progId="Equation.3">
                  <p:embed/>
                </p:oleObj>
              </mc:Choice>
              <mc:Fallback>
                <p:oleObj name="Equation" r:id="rId5" imgW="672840" imgH="40608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72050" y="152400"/>
                        <a:ext cx="2687427" cy="162763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00" name="Object 4"/>
          <p:cNvGraphicFramePr>
            <a:graphicFrameLocks noChangeAspect="1"/>
          </p:cNvGraphicFramePr>
          <p:nvPr/>
        </p:nvGraphicFramePr>
        <p:xfrm>
          <a:off x="2362200" y="2209800"/>
          <a:ext cx="4246563" cy="1735137"/>
        </p:xfrm>
        <a:graphic>
          <a:graphicData uri="http://schemas.openxmlformats.org/presentationml/2006/ole">
            <mc:AlternateContent xmlns:mc="http://schemas.openxmlformats.org/markup-compatibility/2006">
              <mc:Choice xmlns:v="urn:schemas-microsoft-com:vml" Requires="v">
                <p:oleObj spid="_x0000_s4120" name="Equation" r:id="rId7" imgW="1028520" imgH="419040" progId="Equation.3">
                  <p:embed/>
                </p:oleObj>
              </mc:Choice>
              <mc:Fallback>
                <p:oleObj name="Equation" r:id="rId7" imgW="1028520" imgH="41904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62200" y="2209800"/>
                        <a:ext cx="4246563" cy="17351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01" name="Object 5"/>
          <p:cNvGraphicFramePr>
            <a:graphicFrameLocks noChangeAspect="1"/>
          </p:cNvGraphicFramePr>
          <p:nvPr/>
        </p:nvGraphicFramePr>
        <p:xfrm>
          <a:off x="1828800" y="4495800"/>
          <a:ext cx="5286375" cy="1785127"/>
        </p:xfrm>
        <a:graphic>
          <a:graphicData uri="http://schemas.openxmlformats.org/presentationml/2006/ole">
            <mc:AlternateContent xmlns:mc="http://schemas.openxmlformats.org/markup-compatibility/2006">
              <mc:Choice xmlns:v="urn:schemas-microsoft-com:vml" Requires="v">
                <p:oleObj spid="_x0000_s4121" name="Equation" r:id="rId9" imgW="1244520" imgH="419040" progId="Equation.3">
                  <p:embed/>
                </p:oleObj>
              </mc:Choice>
              <mc:Fallback>
                <p:oleObj name="Equation" r:id="rId9" imgW="1244520" imgH="41904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828800" y="4495800"/>
                        <a:ext cx="5286375" cy="178512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554" name="Object 2"/>
          <p:cNvGraphicFramePr>
            <a:graphicFrameLocks noChangeAspect="1"/>
          </p:cNvGraphicFramePr>
          <p:nvPr/>
        </p:nvGraphicFramePr>
        <p:xfrm>
          <a:off x="2495550" y="882650"/>
          <a:ext cx="3829050" cy="1784350"/>
        </p:xfrm>
        <a:graphic>
          <a:graphicData uri="http://schemas.openxmlformats.org/presentationml/2006/ole">
            <mc:AlternateContent xmlns:mc="http://schemas.openxmlformats.org/markup-compatibility/2006">
              <mc:Choice xmlns:v="urn:schemas-microsoft-com:vml" Requires="v">
                <p:oleObj spid="_x0000_s23559" name="Equation" r:id="rId3" imgW="901440" imgH="419040" progId="Equation.3">
                  <p:embed/>
                </p:oleObj>
              </mc:Choice>
              <mc:Fallback>
                <p:oleObj name="Equation" r:id="rId3" imgW="901440" imgH="4190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5550" y="882650"/>
                        <a:ext cx="3829050" cy="1784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TextBox 2"/>
          <p:cNvSpPr txBox="1"/>
          <p:nvPr/>
        </p:nvSpPr>
        <p:spPr>
          <a:xfrm>
            <a:off x="533400" y="3124200"/>
            <a:ext cx="8084585" cy="2308324"/>
          </a:xfrm>
          <a:prstGeom prst="rect">
            <a:avLst/>
          </a:prstGeom>
          <a:noFill/>
        </p:spPr>
        <p:txBody>
          <a:bodyPr wrap="none" rtlCol="0">
            <a:spAutoFit/>
          </a:bodyPr>
          <a:lstStyle/>
          <a:p>
            <a:r>
              <a:rPr lang="en-GB" sz="2400" dirty="0" smtClean="0"/>
              <a:t>Inductance increases with a greater </a:t>
            </a:r>
            <a:r>
              <a:rPr lang="en-GB" sz="2400" i="1" dirty="0" smtClean="0">
                <a:latin typeface="Times New Roman" pitchFamily="18" charset="0"/>
                <a:cs typeface="Times New Roman" pitchFamily="18" charset="0"/>
              </a:rPr>
              <a:t>N</a:t>
            </a:r>
            <a:r>
              <a:rPr lang="en-GB" sz="2400" dirty="0" smtClean="0"/>
              <a:t> and </a:t>
            </a:r>
            <a:r>
              <a:rPr lang="en-GB" sz="2400" i="1" dirty="0" smtClean="0">
                <a:latin typeface="Times New Roman" pitchFamily="18" charset="0"/>
                <a:cs typeface="Times New Roman" pitchFamily="18" charset="0"/>
              </a:rPr>
              <a:t>r</a:t>
            </a:r>
            <a:r>
              <a:rPr lang="en-GB" sz="2400" dirty="0" smtClean="0"/>
              <a:t> as this increases</a:t>
            </a:r>
          </a:p>
          <a:p>
            <a:r>
              <a:rPr lang="en-GB" sz="2400" dirty="0" smtClean="0"/>
              <a:t>the flux contained within the coils</a:t>
            </a:r>
          </a:p>
          <a:p>
            <a:endParaRPr lang="en-GB" sz="2400" dirty="0" smtClean="0"/>
          </a:p>
          <a:p>
            <a:r>
              <a:rPr lang="en-GB" sz="2400" dirty="0" smtClean="0"/>
              <a:t>Inductance decreases with greater </a:t>
            </a:r>
            <a:r>
              <a:rPr lang="en-GB" sz="2400" i="1" dirty="0" smtClean="0">
                <a:latin typeface="Times New Roman" pitchFamily="18" charset="0"/>
                <a:cs typeface="Times New Roman" pitchFamily="18" charset="0"/>
              </a:rPr>
              <a:t>l</a:t>
            </a:r>
            <a:r>
              <a:rPr lang="en-GB" sz="2400" dirty="0" smtClean="0"/>
              <a:t> as this reduces the number</a:t>
            </a:r>
          </a:p>
          <a:p>
            <a:r>
              <a:rPr lang="en-GB" sz="2400" dirty="0" smtClean="0"/>
              <a:t>of turns in unit length, decreasing the flux contained within</a:t>
            </a:r>
          </a:p>
          <a:p>
            <a:r>
              <a:rPr lang="en-GB" sz="2400" dirty="0" smtClean="0"/>
              <a:t>the coils</a:t>
            </a:r>
            <a:endParaRPr lang="en-GB"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p:cNvSpPr txBox="1">
            <a:spLocks noChangeArrowheads="1"/>
          </p:cNvSpPr>
          <p:nvPr/>
        </p:nvSpPr>
        <p:spPr bwMode="auto">
          <a:xfrm>
            <a:off x="1279525" y="609600"/>
            <a:ext cx="6645275" cy="1754326"/>
          </a:xfrm>
          <a:prstGeom prst="rect">
            <a:avLst/>
          </a:prstGeom>
          <a:noFill/>
          <a:ln w="9525">
            <a:noFill/>
            <a:miter lim="800000"/>
            <a:headEnd/>
            <a:tailEnd/>
          </a:ln>
        </p:spPr>
        <p:txBody>
          <a:bodyPr>
            <a:spAutoFit/>
          </a:bodyPr>
          <a:lstStyle/>
          <a:p>
            <a:pPr marL="342900" indent="-342900"/>
            <a:r>
              <a:rPr lang="en-GB" dirty="0" smtClean="0"/>
              <a:t>2.	Derive  a formula for the capacitance of a parallel plate capacitor in terms of its physical dimensions. How does the capacitance depend on (a) the dielectric (b) the plate area (c) the plate separation? Explain this dependence in physical terms.</a:t>
            </a:r>
          </a:p>
          <a:p>
            <a:pPr marL="342900" indent="-342900"/>
            <a:endParaRPr lang="en-GB" dirty="0" smtClean="0"/>
          </a:p>
          <a:p>
            <a:pPr marL="342900" indent="-342900"/>
            <a:endParaRPr lang="en-GB" dirty="0" smtClean="0"/>
          </a:p>
        </p:txBody>
      </p:sp>
      <p:grpSp>
        <p:nvGrpSpPr>
          <p:cNvPr id="24" name="Group 23"/>
          <p:cNvGrpSpPr/>
          <p:nvPr/>
        </p:nvGrpSpPr>
        <p:grpSpPr>
          <a:xfrm>
            <a:off x="1981200" y="2362200"/>
            <a:ext cx="5410200" cy="1752600"/>
            <a:chOff x="1905000" y="2438400"/>
            <a:chExt cx="5410200" cy="1752600"/>
          </a:xfrm>
        </p:grpSpPr>
        <p:cxnSp>
          <p:nvCxnSpPr>
            <p:cNvPr id="4" name="Straight Connector 3"/>
            <p:cNvCxnSpPr/>
            <p:nvPr/>
          </p:nvCxnSpPr>
          <p:spPr>
            <a:xfrm>
              <a:off x="1905000" y="2971800"/>
              <a:ext cx="28956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905000" y="3657600"/>
              <a:ext cx="28956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705600" y="3200400"/>
              <a:ext cx="60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6885432" y="33528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flipH="1" flipV="1">
              <a:off x="6629400" y="2819400"/>
              <a:ext cx="76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3276600" y="2438400"/>
              <a:ext cx="3733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5400000">
              <a:off x="3009900" y="2705100"/>
              <a:ext cx="533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6591300" y="3771900"/>
              <a:ext cx="838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0800000">
              <a:off x="3276600" y="4191000"/>
              <a:ext cx="3733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flipH="1" flipV="1">
              <a:off x="3009900" y="3924300"/>
              <a:ext cx="533400"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25" name="TextBox 24"/>
          <p:cNvSpPr txBox="1"/>
          <p:nvPr/>
        </p:nvSpPr>
        <p:spPr>
          <a:xfrm>
            <a:off x="7467600" y="2895600"/>
            <a:ext cx="466794" cy="646331"/>
          </a:xfrm>
          <a:prstGeom prst="rect">
            <a:avLst/>
          </a:prstGeom>
          <a:noFill/>
        </p:spPr>
        <p:txBody>
          <a:bodyPr wrap="none" rtlCol="0">
            <a:spAutoFit/>
          </a:bodyPr>
          <a:lstStyle/>
          <a:p>
            <a:r>
              <a:rPr lang="en-GB" sz="3600" i="1" dirty="0" smtClean="0">
                <a:latin typeface="Times New Roman" pitchFamily="18" charset="0"/>
                <a:cs typeface="Times New Roman" pitchFamily="18" charset="0"/>
              </a:rPr>
              <a:t>V</a:t>
            </a:r>
            <a:endParaRPr lang="en-GB" sz="3600" i="1" dirty="0">
              <a:latin typeface="Times New Roman" pitchFamily="18" charset="0"/>
              <a:cs typeface="Times New Roman" pitchFamily="18" charset="0"/>
            </a:endParaRPr>
          </a:p>
        </p:txBody>
      </p:sp>
      <p:sp>
        <p:nvSpPr>
          <p:cNvPr id="26" name="TextBox 25"/>
          <p:cNvSpPr txBox="1"/>
          <p:nvPr/>
        </p:nvSpPr>
        <p:spPr>
          <a:xfrm>
            <a:off x="4953000" y="3276600"/>
            <a:ext cx="466794" cy="646331"/>
          </a:xfrm>
          <a:prstGeom prst="rect">
            <a:avLst/>
          </a:prstGeom>
          <a:noFill/>
        </p:spPr>
        <p:txBody>
          <a:bodyPr wrap="none" rtlCol="0">
            <a:spAutoFit/>
          </a:bodyPr>
          <a:lstStyle/>
          <a:p>
            <a:r>
              <a:rPr lang="en-GB" sz="3600" i="1" dirty="0" smtClean="0">
                <a:latin typeface="Times New Roman" pitchFamily="18" charset="0"/>
                <a:cs typeface="Times New Roman" pitchFamily="18" charset="0"/>
              </a:rPr>
              <a:t>A</a:t>
            </a:r>
            <a:endParaRPr lang="en-GB" sz="3600" i="1" dirty="0">
              <a:latin typeface="Times New Roman" pitchFamily="18" charset="0"/>
              <a:cs typeface="Times New Roman" pitchFamily="18" charset="0"/>
            </a:endParaRPr>
          </a:p>
        </p:txBody>
      </p:sp>
      <p:sp>
        <p:nvSpPr>
          <p:cNvPr id="27" name="TextBox 26"/>
          <p:cNvSpPr txBox="1"/>
          <p:nvPr/>
        </p:nvSpPr>
        <p:spPr>
          <a:xfrm>
            <a:off x="1489502" y="2895600"/>
            <a:ext cx="415498" cy="646331"/>
          </a:xfrm>
          <a:prstGeom prst="rect">
            <a:avLst/>
          </a:prstGeom>
          <a:noFill/>
        </p:spPr>
        <p:txBody>
          <a:bodyPr wrap="none" rtlCol="0">
            <a:spAutoFit/>
          </a:bodyPr>
          <a:lstStyle/>
          <a:p>
            <a:r>
              <a:rPr lang="en-GB" sz="3600" i="1" dirty="0" smtClean="0">
                <a:latin typeface="Times New Roman" pitchFamily="18" charset="0"/>
                <a:cs typeface="Times New Roman" pitchFamily="18" charset="0"/>
              </a:rPr>
              <a:t>d</a:t>
            </a:r>
            <a:endParaRPr lang="en-GB" sz="3600" i="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981200" y="2362200"/>
            <a:ext cx="5410200" cy="1752600"/>
            <a:chOff x="1905000" y="2438400"/>
            <a:chExt cx="5410200" cy="1752600"/>
          </a:xfrm>
        </p:grpSpPr>
        <p:cxnSp>
          <p:nvCxnSpPr>
            <p:cNvPr id="3" name="Straight Connector 2"/>
            <p:cNvCxnSpPr/>
            <p:nvPr/>
          </p:nvCxnSpPr>
          <p:spPr>
            <a:xfrm>
              <a:off x="1905000" y="2971800"/>
              <a:ext cx="28956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1905000" y="3657600"/>
              <a:ext cx="28956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6705600" y="3200400"/>
              <a:ext cx="60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6885432" y="33528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flipH="1" flipV="1">
              <a:off x="6629400" y="2819400"/>
              <a:ext cx="76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10800000">
              <a:off x="3276600" y="2438400"/>
              <a:ext cx="3733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a:off x="3009900" y="2705100"/>
              <a:ext cx="533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6591300" y="3771900"/>
              <a:ext cx="838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3276600" y="4191000"/>
              <a:ext cx="3733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flipH="1" flipV="1">
              <a:off x="3009900" y="3924300"/>
              <a:ext cx="533400"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3" name="TextBox 12"/>
          <p:cNvSpPr txBox="1"/>
          <p:nvPr/>
        </p:nvSpPr>
        <p:spPr>
          <a:xfrm>
            <a:off x="7467600" y="2895600"/>
            <a:ext cx="466794" cy="646331"/>
          </a:xfrm>
          <a:prstGeom prst="rect">
            <a:avLst/>
          </a:prstGeom>
          <a:noFill/>
        </p:spPr>
        <p:txBody>
          <a:bodyPr wrap="none" rtlCol="0">
            <a:spAutoFit/>
          </a:bodyPr>
          <a:lstStyle/>
          <a:p>
            <a:r>
              <a:rPr lang="en-GB" sz="3600" i="1" dirty="0" smtClean="0">
                <a:latin typeface="Times New Roman" pitchFamily="18" charset="0"/>
                <a:cs typeface="Times New Roman" pitchFamily="18" charset="0"/>
              </a:rPr>
              <a:t>V</a:t>
            </a:r>
            <a:endParaRPr lang="en-GB" sz="3600" i="1" dirty="0">
              <a:latin typeface="Times New Roman" pitchFamily="18" charset="0"/>
              <a:cs typeface="Times New Roman" pitchFamily="18" charset="0"/>
            </a:endParaRPr>
          </a:p>
        </p:txBody>
      </p:sp>
      <p:sp>
        <p:nvSpPr>
          <p:cNvPr id="14" name="TextBox 13"/>
          <p:cNvSpPr txBox="1"/>
          <p:nvPr/>
        </p:nvSpPr>
        <p:spPr>
          <a:xfrm>
            <a:off x="1972056" y="2590800"/>
            <a:ext cx="2959465" cy="369332"/>
          </a:xfrm>
          <a:prstGeom prst="rect">
            <a:avLst/>
          </a:prstGeom>
          <a:noFill/>
        </p:spPr>
        <p:txBody>
          <a:bodyPr wrap="none" rtlCol="0">
            <a:spAutoFit/>
          </a:bodyPr>
          <a:lstStyle/>
          <a:p>
            <a:r>
              <a:rPr lang="en-GB" dirty="0" smtClean="0">
                <a:solidFill>
                  <a:srgbClr val="FF0000"/>
                </a:solidFill>
              </a:rPr>
              <a:t>+     +     +     +     +     +     +     +</a:t>
            </a:r>
            <a:endParaRPr lang="en-GB" dirty="0">
              <a:solidFill>
                <a:srgbClr val="FF0000"/>
              </a:solidFill>
            </a:endParaRPr>
          </a:p>
        </p:txBody>
      </p:sp>
      <p:sp>
        <p:nvSpPr>
          <p:cNvPr id="26" name="TextBox 25"/>
          <p:cNvSpPr txBox="1"/>
          <p:nvPr/>
        </p:nvSpPr>
        <p:spPr>
          <a:xfrm>
            <a:off x="1941576" y="3505200"/>
            <a:ext cx="2970685" cy="369332"/>
          </a:xfrm>
          <a:prstGeom prst="rect">
            <a:avLst/>
          </a:prstGeom>
          <a:noFill/>
        </p:spPr>
        <p:txBody>
          <a:bodyPr wrap="none" rtlCol="0">
            <a:spAutoFit/>
          </a:bodyPr>
          <a:lstStyle/>
          <a:p>
            <a:r>
              <a:rPr lang="en-GB" dirty="0" smtClean="0">
                <a:solidFill>
                  <a:srgbClr val="FF0000"/>
                </a:solidFill>
              </a:rPr>
              <a:t>-      -      -      -      -      -      -      -</a:t>
            </a:r>
            <a:endParaRPr lang="en-GB" dirty="0">
              <a:solidFill>
                <a:srgbClr val="FF0000"/>
              </a:solidFill>
            </a:endParaRPr>
          </a:p>
        </p:txBody>
      </p:sp>
      <p:cxnSp>
        <p:nvCxnSpPr>
          <p:cNvPr id="28" name="Straight Arrow Connector 27"/>
          <p:cNvCxnSpPr/>
          <p:nvPr/>
        </p:nvCxnSpPr>
        <p:spPr>
          <a:xfrm rot="5400000">
            <a:off x="1866900" y="3238500"/>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rot="5400000">
            <a:off x="2247106" y="32377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rot="5400000">
            <a:off x="2628106" y="32377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rot="5400000">
            <a:off x="3010694" y="32377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rot="5400000">
            <a:off x="3390105" y="32377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rot="5400000">
            <a:off x="3771105" y="32377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rot="5400000">
            <a:off x="4152106" y="32377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rot="5400000">
            <a:off x="4534694" y="32377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3252216" y="2895600"/>
            <a:ext cx="466794" cy="646331"/>
          </a:xfrm>
          <a:prstGeom prst="rect">
            <a:avLst/>
          </a:prstGeom>
          <a:noFill/>
        </p:spPr>
        <p:txBody>
          <a:bodyPr wrap="none" rtlCol="0">
            <a:spAutoFit/>
          </a:bodyPr>
          <a:lstStyle/>
          <a:p>
            <a:r>
              <a:rPr lang="en-GB" sz="3600" i="1" dirty="0" smtClean="0">
                <a:latin typeface="Times New Roman" pitchFamily="18" charset="0"/>
                <a:cs typeface="Times New Roman" pitchFamily="18" charset="0"/>
              </a:rPr>
              <a:t>E</a:t>
            </a:r>
            <a:endParaRPr lang="en-GB" sz="3600" i="1" dirty="0">
              <a:latin typeface="Times New Roman" pitchFamily="18" charset="0"/>
              <a:cs typeface="Times New Roman" pitchFamily="18" charset="0"/>
            </a:endParaRPr>
          </a:p>
        </p:txBody>
      </p:sp>
      <p:sp>
        <p:nvSpPr>
          <p:cNvPr id="37" name="TextBox 36"/>
          <p:cNvSpPr txBox="1"/>
          <p:nvPr/>
        </p:nvSpPr>
        <p:spPr>
          <a:xfrm>
            <a:off x="4953000" y="3276600"/>
            <a:ext cx="466794" cy="646331"/>
          </a:xfrm>
          <a:prstGeom prst="rect">
            <a:avLst/>
          </a:prstGeom>
          <a:noFill/>
        </p:spPr>
        <p:txBody>
          <a:bodyPr wrap="none" rtlCol="0">
            <a:spAutoFit/>
          </a:bodyPr>
          <a:lstStyle/>
          <a:p>
            <a:r>
              <a:rPr lang="en-GB" sz="3600" i="1" dirty="0" smtClean="0">
                <a:latin typeface="Times New Roman" pitchFamily="18" charset="0"/>
                <a:cs typeface="Times New Roman" pitchFamily="18" charset="0"/>
              </a:rPr>
              <a:t>A</a:t>
            </a:r>
            <a:endParaRPr lang="en-GB" sz="3600" i="1" dirty="0">
              <a:latin typeface="Times New Roman" pitchFamily="18" charset="0"/>
              <a:cs typeface="Times New Roman" pitchFamily="18" charset="0"/>
            </a:endParaRPr>
          </a:p>
        </p:txBody>
      </p:sp>
      <p:sp>
        <p:nvSpPr>
          <p:cNvPr id="38" name="TextBox 37"/>
          <p:cNvSpPr txBox="1"/>
          <p:nvPr/>
        </p:nvSpPr>
        <p:spPr>
          <a:xfrm>
            <a:off x="1489502" y="2895600"/>
            <a:ext cx="415498" cy="646331"/>
          </a:xfrm>
          <a:prstGeom prst="rect">
            <a:avLst/>
          </a:prstGeom>
          <a:noFill/>
        </p:spPr>
        <p:txBody>
          <a:bodyPr wrap="none" rtlCol="0">
            <a:spAutoFit/>
          </a:bodyPr>
          <a:lstStyle/>
          <a:p>
            <a:r>
              <a:rPr lang="en-GB" sz="3600" i="1" dirty="0" smtClean="0">
                <a:latin typeface="Times New Roman" pitchFamily="18" charset="0"/>
                <a:cs typeface="Times New Roman" pitchFamily="18" charset="0"/>
              </a:rPr>
              <a:t>d</a:t>
            </a:r>
            <a:endParaRPr lang="en-GB" sz="3600" i="1" dirty="0">
              <a:latin typeface="Times New Roman" pitchFamily="18" charset="0"/>
              <a:cs typeface="Times New Roman" pitchFamily="18" charset="0"/>
            </a:endParaRPr>
          </a:p>
        </p:txBody>
      </p:sp>
      <p:sp>
        <p:nvSpPr>
          <p:cNvPr id="39" name="TextBox 38"/>
          <p:cNvSpPr txBox="1"/>
          <p:nvPr/>
        </p:nvSpPr>
        <p:spPr>
          <a:xfrm>
            <a:off x="2299821" y="3733800"/>
            <a:ext cx="671979" cy="646331"/>
          </a:xfrm>
          <a:prstGeom prst="rect">
            <a:avLst/>
          </a:prstGeom>
          <a:noFill/>
        </p:spPr>
        <p:txBody>
          <a:bodyPr wrap="none" rtlCol="0">
            <a:spAutoFit/>
          </a:bodyPr>
          <a:lstStyle/>
          <a:p>
            <a:r>
              <a:rPr lang="en-GB" sz="3600" i="1" dirty="0" smtClean="0">
                <a:latin typeface="Times New Roman" pitchFamily="18" charset="0"/>
                <a:cs typeface="Times New Roman" pitchFamily="18" charset="0"/>
              </a:rPr>
              <a:t>-Q</a:t>
            </a:r>
            <a:endParaRPr lang="en-GB" sz="3600" i="1" dirty="0">
              <a:latin typeface="Times New Roman" pitchFamily="18" charset="0"/>
              <a:cs typeface="Times New Roman" pitchFamily="18" charset="0"/>
            </a:endParaRPr>
          </a:p>
        </p:txBody>
      </p:sp>
      <p:sp>
        <p:nvSpPr>
          <p:cNvPr id="40" name="TextBox 39"/>
          <p:cNvSpPr txBox="1"/>
          <p:nvPr/>
        </p:nvSpPr>
        <p:spPr>
          <a:xfrm>
            <a:off x="2133600" y="2057400"/>
            <a:ext cx="829073" cy="646331"/>
          </a:xfrm>
          <a:prstGeom prst="rect">
            <a:avLst/>
          </a:prstGeom>
          <a:noFill/>
        </p:spPr>
        <p:txBody>
          <a:bodyPr wrap="none" rtlCol="0">
            <a:spAutoFit/>
          </a:bodyPr>
          <a:lstStyle/>
          <a:p>
            <a:r>
              <a:rPr lang="en-GB" sz="3600" i="1" dirty="0" smtClean="0">
                <a:latin typeface="Times New Roman" pitchFamily="18" charset="0"/>
                <a:cs typeface="Times New Roman" pitchFamily="18" charset="0"/>
              </a:rPr>
              <a:t>+Q</a:t>
            </a:r>
            <a:endParaRPr lang="en-GB" sz="3600" i="1" dirty="0">
              <a:latin typeface="Times New Roman" pitchFamily="18" charset="0"/>
              <a:cs typeface="Times New Roman" pitchFamily="18" charset="0"/>
            </a:endParaRPr>
          </a:p>
        </p:txBody>
      </p:sp>
      <p:graphicFrame>
        <p:nvGraphicFramePr>
          <p:cNvPr id="42" name="Object 41"/>
          <p:cNvGraphicFramePr>
            <a:graphicFrameLocks noChangeAspect="1"/>
          </p:cNvGraphicFramePr>
          <p:nvPr/>
        </p:nvGraphicFramePr>
        <p:xfrm>
          <a:off x="1371600" y="4648200"/>
          <a:ext cx="2525712" cy="883999"/>
        </p:xfrm>
        <a:graphic>
          <a:graphicData uri="http://schemas.openxmlformats.org/presentationml/2006/ole">
            <mc:AlternateContent xmlns:mc="http://schemas.openxmlformats.org/markup-compatibility/2006">
              <mc:Choice xmlns:v="urn:schemas-microsoft-com:vml" Requires="v">
                <p:oleObj spid="_x0000_s6163" name="Equation" r:id="rId3" imgW="507960" imgH="177480" progId="Equation.3">
                  <p:embed/>
                </p:oleObj>
              </mc:Choice>
              <mc:Fallback>
                <p:oleObj name="Equation" r:id="rId3" imgW="507960" imgH="17748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1600" y="4648200"/>
                        <a:ext cx="2525712" cy="88399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49" name="Object 5"/>
          <p:cNvGraphicFramePr>
            <a:graphicFrameLocks noChangeAspect="1"/>
          </p:cNvGraphicFramePr>
          <p:nvPr/>
        </p:nvGraphicFramePr>
        <p:xfrm>
          <a:off x="1295400" y="5690280"/>
          <a:ext cx="2667000" cy="1015319"/>
        </p:xfrm>
        <a:graphic>
          <a:graphicData uri="http://schemas.openxmlformats.org/presentationml/2006/ole">
            <mc:AlternateContent xmlns:mc="http://schemas.openxmlformats.org/markup-compatibility/2006">
              <mc:Choice xmlns:v="urn:schemas-microsoft-com:vml" Requires="v">
                <p:oleObj spid="_x0000_s6164" name="Equation" r:id="rId5" imgW="533160" imgH="203040" progId="Equation.3">
                  <p:embed/>
                </p:oleObj>
              </mc:Choice>
              <mc:Fallback>
                <p:oleObj name="Equation" r:id="rId5" imgW="533160" imgH="203040" progId="Equation.3">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95400" y="5690280"/>
                        <a:ext cx="2667000" cy="101531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6" name="Text Box 6"/>
          <p:cNvSpPr txBox="1">
            <a:spLocks noChangeArrowheads="1"/>
          </p:cNvSpPr>
          <p:nvPr/>
        </p:nvSpPr>
        <p:spPr bwMode="auto">
          <a:xfrm>
            <a:off x="1279525" y="609600"/>
            <a:ext cx="6645275" cy="1754326"/>
          </a:xfrm>
          <a:prstGeom prst="rect">
            <a:avLst/>
          </a:prstGeom>
          <a:noFill/>
          <a:ln w="9525">
            <a:noFill/>
            <a:miter lim="800000"/>
            <a:headEnd/>
            <a:tailEnd/>
          </a:ln>
        </p:spPr>
        <p:txBody>
          <a:bodyPr>
            <a:spAutoFit/>
          </a:bodyPr>
          <a:lstStyle/>
          <a:p>
            <a:pPr marL="342900" indent="-342900"/>
            <a:r>
              <a:rPr lang="en-GB" dirty="0" smtClean="0"/>
              <a:t>2.	Derive  a formula for the capacitance of a parallel plate capacitor in terms of its physical dimensions. How does the capacitance depend on (a) the dielectric (b) the plate area (c) the plate separation? Explain this dependence in physical terms.</a:t>
            </a:r>
          </a:p>
          <a:p>
            <a:pPr marL="342900" indent="-342900"/>
            <a:endParaRPr lang="en-GB" dirty="0" smtClean="0"/>
          </a:p>
          <a:p>
            <a:pPr marL="342900" indent="-342900"/>
            <a:endParaRPr lang="en-GB" dirty="0" smtClean="0"/>
          </a:p>
        </p:txBody>
      </p:sp>
      <p:graphicFrame>
        <p:nvGraphicFramePr>
          <p:cNvPr id="6150" name="Object 6"/>
          <p:cNvGraphicFramePr>
            <a:graphicFrameLocks noChangeAspect="1"/>
          </p:cNvGraphicFramePr>
          <p:nvPr/>
        </p:nvGraphicFramePr>
        <p:xfrm>
          <a:off x="5181600" y="4700702"/>
          <a:ext cx="2579687" cy="1903298"/>
        </p:xfrm>
        <a:graphic>
          <a:graphicData uri="http://schemas.openxmlformats.org/presentationml/2006/ole">
            <mc:AlternateContent xmlns:mc="http://schemas.openxmlformats.org/markup-compatibility/2006">
              <mc:Choice xmlns:v="urn:schemas-microsoft-com:vml" Requires="v">
                <p:oleObj spid="_x0000_s6165" name="Equation" r:id="rId7" imgW="533160" imgH="393480" progId="Equation.3">
                  <p:embed/>
                </p:oleObj>
              </mc:Choice>
              <mc:Fallback>
                <p:oleObj name="Equation" r:id="rId7" imgW="533160" imgH="393480" progId="Equation.3">
                  <p:embed/>
                  <p:pic>
                    <p:nvPicPr>
                      <p:cNvPr id="0" name="Picture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181600" y="4700702"/>
                        <a:ext cx="2579687" cy="190329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05462" y="1371600"/>
            <a:ext cx="2959465" cy="369332"/>
          </a:xfrm>
          <a:prstGeom prst="rect">
            <a:avLst/>
          </a:prstGeom>
          <a:noFill/>
        </p:spPr>
        <p:txBody>
          <a:bodyPr wrap="none" rtlCol="0">
            <a:spAutoFit/>
          </a:bodyPr>
          <a:lstStyle/>
          <a:p>
            <a:r>
              <a:rPr lang="en-GB" dirty="0" smtClean="0">
                <a:solidFill>
                  <a:srgbClr val="FF0000"/>
                </a:solidFill>
              </a:rPr>
              <a:t>+     +     +     +     +     +     +     +</a:t>
            </a:r>
            <a:endParaRPr lang="en-GB" dirty="0">
              <a:solidFill>
                <a:srgbClr val="FF0000"/>
              </a:solidFill>
            </a:endParaRPr>
          </a:p>
        </p:txBody>
      </p:sp>
      <p:grpSp>
        <p:nvGrpSpPr>
          <p:cNvPr id="19" name="Group 18"/>
          <p:cNvGrpSpPr/>
          <p:nvPr/>
        </p:nvGrpSpPr>
        <p:grpSpPr>
          <a:xfrm>
            <a:off x="3266212" y="1752600"/>
            <a:ext cx="2669382" cy="1066800"/>
            <a:chOff x="3266212" y="1752600"/>
            <a:chExt cx="2669382" cy="534194"/>
          </a:xfrm>
        </p:grpSpPr>
        <p:cxnSp>
          <p:nvCxnSpPr>
            <p:cNvPr id="4" name="Straight Arrow Connector 3"/>
            <p:cNvCxnSpPr/>
            <p:nvPr/>
          </p:nvCxnSpPr>
          <p:spPr>
            <a:xfrm rot="5400000">
              <a:off x="3000306" y="2019300"/>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rot="5400000">
              <a:off x="3380512"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rot="5400000">
              <a:off x="3761512"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rot="5400000">
              <a:off x="4144100"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5400000">
              <a:off x="4523511"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5400000">
              <a:off x="4904511"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a:off x="5285512"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a:off x="5668100"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grpSp>
      <p:sp>
        <p:nvSpPr>
          <p:cNvPr id="12" name="TextBox 11"/>
          <p:cNvSpPr txBox="1"/>
          <p:nvPr/>
        </p:nvSpPr>
        <p:spPr>
          <a:xfrm>
            <a:off x="4385622" y="1676400"/>
            <a:ext cx="466794" cy="646331"/>
          </a:xfrm>
          <a:prstGeom prst="rect">
            <a:avLst/>
          </a:prstGeom>
          <a:noFill/>
        </p:spPr>
        <p:txBody>
          <a:bodyPr wrap="none" rtlCol="0">
            <a:spAutoFit/>
          </a:bodyPr>
          <a:lstStyle/>
          <a:p>
            <a:r>
              <a:rPr lang="en-GB" sz="3600" i="1" dirty="0" smtClean="0">
                <a:latin typeface="Times New Roman" pitchFamily="18" charset="0"/>
                <a:cs typeface="Times New Roman" pitchFamily="18" charset="0"/>
              </a:rPr>
              <a:t>E</a:t>
            </a:r>
            <a:endParaRPr lang="en-GB" sz="3600" i="1" dirty="0">
              <a:latin typeface="Times New Roman" pitchFamily="18" charset="0"/>
              <a:cs typeface="Times New Roman" pitchFamily="18" charset="0"/>
            </a:endParaRPr>
          </a:p>
        </p:txBody>
      </p:sp>
      <p:sp>
        <p:nvSpPr>
          <p:cNvPr id="16" name="TextBox 15"/>
          <p:cNvSpPr txBox="1"/>
          <p:nvPr/>
        </p:nvSpPr>
        <p:spPr>
          <a:xfrm>
            <a:off x="2133600" y="1371600"/>
            <a:ext cx="829073" cy="646331"/>
          </a:xfrm>
          <a:prstGeom prst="rect">
            <a:avLst/>
          </a:prstGeom>
          <a:noFill/>
        </p:spPr>
        <p:txBody>
          <a:bodyPr wrap="none" rtlCol="0">
            <a:spAutoFit/>
          </a:bodyPr>
          <a:lstStyle/>
          <a:p>
            <a:r>
              <a:rPr lang="en-GB" sz="3600" i="1" dirty="0" smtClean="0">
                <a:latin typeface="Times New Roman" pitchFamily="18" charset="0"/>
                <a:cs typeface="Times New Roman" pitchFamily="18" charset="0"/>
              </a:rPr>
              <a:t>+Q</a:t>
            </a:r>
            <a:endParaRPr lang="en-GB" sz="3600" i="1" dirty="0">
              <a:latin typeface="Times New Roman" pitchFamily="18" charset="0"/>
              <a:cs typeface="Times New Roman" pitchFamily="18" charset="0"/>
            </a:endParaRPr>
          </a:p>
        </p:txBody>
      </p:sp>
      <p:cxnSp>
        <p:nvCxnSpPr>
          <p:cNvPr id="17" name="Straight Connector 16"/>
          <p:cNvCxnSpPr/>
          <p:nvPr/>
        </p:nvCxnSpPr>
        <p:spPr>
          <a:xfrm>
            <a:off x="3114606" y="1676400"/>
            <a:ext cx="28956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0" name="Group 19"/>
          <p:cNvGrpSpPr/>
          <p:nvPr/>
        </p:nvGrpSpPr>
        <p:grpSpPr>
          <a:xfrm flipV="1">
            <a:off x="3262026" y="381000"/>
            <a:ext cx="2669382" cy="1067594"/>
            <a:chOff x="3266212" y="1752600"/>
            <a:chExt cx="2669382" cy="534194"/>
          </a:xfrm>
        </p:grpSpPr>
        <p:cxnSp>
          <p:nvCxnSpPr>
            <p:cNvPr id="21" name="Straight Arrow Connector 20"/>
            <p:cNvCxnSpPr/>
            <p:nvPr/>
          </p:nvCxnSpPr>
          <p:spPr>
            <a:xfrm rot="5400000">
              <a:off x="3000306" y="2019300"/>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rot="5400000">
              <a:off x="3380512"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rot="5400000">
              <a:off x="3761512"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5400000">
              <a:off x="4144100"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rot="5400000">
              <a:off x="4523511"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rot="5400000">
              <a:off x="4904511"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rot="5400000">
              <a:off x="5285512"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rot="5400000">
              <a:off x="5668100"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grpSp>
      <p:sp>
        <p:nvSpPr>
          <p:cNvPr id="29" name="TextBox 28"/>
          <p:cNvSpPr txBox="1"/>
          <p:nvPr/>
        </p:nvSpPr>
        <p:spPr>
          <a:xfrm>
            <a:off x="1230840" y="3195935"/>
            <a:ext cx="6465360" cy="461665"/>
          </a:xfrm>
          <a:prstGeom prst="rect">
            <a:avLst/>
          </a:prstGeom>
          <a:noFill/>
        </p:spPr>
        <p:txBody>
          <a:bodyPr wrap="none" rtlCol="0">
            <a:spAutoFit/>
          </a:bodyPr>
          <a:lstStyle/>
          <a:p>
            <a:r>
              <a:rPr lang="en-GB" sz="2400" dirty="0" smtClean="0"/>
              <a:t>What is the electric field of a single charged plate?</a:t>
            </a:r>
            <a:endParaRPr lang="en-GB" sz="2400" dirty="0"/>
          </a:p>
        </p:txBody>
      </p:sp>
      <p:sp>
        <p:nvSpPr>
          <p:cNvPr id="30" name="Rectangle 29"/>
          <p:cNvSpPr/>
          <p:nvPr/>
        </p:nvSpPr>
        <p:spPr>
          <a:xfrm>
            <a:off x="3444240" y="1066800"/>
            <a:ext cx="762000" cy="1066800"/>
          </a:xfrm>
          <a:prstGeom prst="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TextBox 30"/>
          <p:cNvSpPr txBox="1"/>
          <p:nvPr/>
        </p:nvSpPr>
        <p:spPr>
          <a:xfrm>
            <a:off x="3648006" y="496669"/>
            <a:ext cx="415498" cy="646331"/>
          </a:xfrm>
          <a:prstGeom prst="rect">
            <a:avLst/>
          </a:prstGeom>
          <a:noFill/>
        </p:spPr>
        <p:txBody>
          <a:bodyPr wrap="none" rtlCol="0">
            <a:spAutoFit/>
          </a:bodyPr>
          <a:lstStyle/>
          <a:p>
            <a:r>
              <a:rPr lang="en-GB" sz="3600" i="1" dirty="0" smtClean="0">
                <a:latin typeface="Times New Roman" pitchFamily="18" charset="0"/>
                <a:cs typeface="Times New Roman" pitchFamily="18" charset="0"/>
              </a:rPr>
              <a:t>a</a:t>
            </a:r>
            <a:endParaRPr lang="en-GB" sz="3600" i="1" dirty="0">
              <a:latin typeface="Times New Roman" pitchFamily="18" charset="0"/>
              <a:cs typeface="Times New Roman" pitchFamily="18" charset="0"/>
            </a:endParaRPr>
          </a:p>
        </p:txBody>
      </p:sp>
      <p:graphicFrame>
        <p:nvGraphicFramePr>
          <p:cNvPr id="32" name="Object 31"/>
          <p:cNvGraphicFramePr>
            <a:graphicFrameLocks noChangeAspect="1"/>
          </p:cNvGraphicFramePr>
          <p:nvPr/>
        </p:nvGraphicFramePr>
        <p:xfrm>
          <a:off x="1295400" y="3810000"/>
          <a:ext cx="2535464" cy="1365250"/>
        </p:xfrm>
        <a:graphic>
          <a:graphicData uri="http://schemas.openxmlformats.org/presentationml/2006/ole">
            <mc:AlternateContent xmlns:mc="http://schemas.openxmlformats.org/markup-compatibility/2006">
              <mc:Choice xmlns:v="urn:schemas-microsoft-com:vml" Requires="v">
                <p:oleObj spid="_x0000_s30742" name="Equation" r:id="rId3" imgW="825480" imgH="444240" progId="Equation.3">
                  <p:embed/>
                </p:oleObj>
              </mc:Choice>
              <mc:Fallback>
                <p:oleObj name="Equation" r:id="rId3" imgW="825480" imgH="4442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5400" y="3810000"/>
                        <a:ext cx="2535464" cy="1365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23" name="Object 3"/>
          <p:cNvGraphicFramePr>
            <a:graphicFrameLocks noChangeAspect="1"/>
          </p:cNvGraphicFramePr>
          <p:nvPr/>
        </p:nvGraphicFramePr>
        <p:xfrm>
          <a:off x="6604000" y="1068388"/>
          <a:ext cx="1365250" cy="1208087"/>
        </p:xfrm>
        <a:graphic>
          <a:graphicData uri="http://schemas.openxmlformats.org/presentationml/2006/ole">
            <mc:AlternateContent xmlns:mc="http://schemas.openxmlformats.org/markup-compatibility/2006">
              <mc:Choice xmlns:v="urn:schemas-microsoft-com:vml" Requires="v">
                <p:oleObj spid="_x0000_s30743" name="Equation" r:id="rId5" imgW="444240" imgH="393480" progId="Equation.3">
                  <p:embed/>
                </p:oleObj>
              </mc:Choice>
              <mc:Fallback>
                <p:oleObj name="Equation" r:id="rId5" imgW="444240" imgH="39348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04000" y="1068388"/>
                        <a:ext cx="1365250" cy="12080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24" name="Object 4"/>
          <p:cNvGraphicFramePr>
            <a:graphicFrameLocks noChangeAspect="1"/>
          </p:cNvGraphicFramePr>
          <p:nvPr/>
        </p:nvGraphicFramePr>
        <p:xfrm>
          <a:off x="5434013" y="3829050"/>
          <a:ext cx="1989137" cy="1327150"/>
        </p:xfrm>
        <a:graphic>
          <a:graphicData uri="http://schemas.openxmlformats.org/presentationml/2006/ole">
            <mc:AlternateContent xmlns:mc="http://schemas.openxmlformats.org/markup-compatibility/2006">
              <mc:Choice xmlns:v="urn:schemas-microsoft-com:vml" Requires="v">
                <p:oleObj spid="_x0000_s30744" name="Equation" r:id="rId7" imgW="647640" imgH="431640" progId="Equation.3">
                  <p:embed/>
                </p:oleObj>
              </mc:Choice>
              <mc:Fallback>
                <p:oleObj name="Equation" r:id="rId7" imgW="647640" imgH="43164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34013" y="3829050"/>
                        <a:ext cx="1989137" cy="1327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25" name="Object 5"/>
          <p:cNvGraphicFramePr>
            <a:graphicFrameLocks noChangeAspect="1"/>
          </p:cNvGraphicFramePr>
          <p:nvPr/>
        </p:nvGraphicFramePr>
        <p:xfrm>
          <a:off x="3633788" y="5105400"/>
          <a:ext cx="1716087" cy="1327150"/>
        </p:xfrm>
        <a:graphic>
          <a:graphicData uri="http://schemas.openxmlformats.org/presentationml/2006/ole">
            <mc:AlternateContent xmlns:mc="http://schemas.openxmlformats.org/markup-compatibility/2006">
              <mc:Choice xmlns:v="urn:schemas-microsoft-com:vml" Requires="v">
                <p:oleObj spid="_x0000_s30745" name="Equation" r:id="rId9" imgW="558720" imgH="431640" progId="Equation.3">
                  <p:embed/>
                </p:oleObj>
              </mc:Choice>
              <mc:Fallback>
                <p:oleObj name="Equation" r:id="rId9" imgW="558720" imgH="43164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633788" y="5105400"/>
                        <a:ext cx="1716087" cy="1327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876</TotalTime>
  <Words>736</Words>
  <Application>Microsoft Office PowerPoint</Application>
  <PresentationFormat>On-screen Show (4:3)</PresentationFormat>
  <Paragraphs>113</Paragraphs>
  <Slides>16</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16</vt:i4>
      </vt:variant>
    </vt:vector>
  </HeadingPairs>
  <TitlesOfParts>
    <vt:vector size="19" baseType="lpstr">
      <vt:lpstr>Office Theme</vt:lpstr>
      <vt:lpstr>Equation</vt:lpstr>
      <vt:lpstr>Document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Rev Steve Milan</dc:creator>
  <cp:lastModifiedBy>Steve Milan</cp:lastModifiedBy>
  <cp:revision>84</cp:revision>
  <dcterms:created xsi:type="dcterms:W3CDTF">2006-08-16T00:00:00Z</dcterms:created>
  <dcterms:modified xsi:type="dcterms:W3CDTF">2013-03-05T11:43:23Z</dcterms:modified>
</cp:coreProperties>
</file>