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8" r:id="rId2"/>
    <p:sldId id="287" r:id="rId3"/>
    <p:sldId id="301" r:id="rId4"/>
    <p:sldId id="270" r:id="rId5"/>
    <p:sldId id="281" r:id="rId6"/>
    <p:sldId id="326" r:id="rId7"/>
    <p:sldId id="312" r:id="rId8"/>
    <p:sldId id="305" r:id="rId9"/>
    <p:sldId id="315" r:id="rId10"/>
    <p:sldId id="320" r:id="rId11"/>
    <p:sldId id="279" r:id="rId12"/>
    <p:sldId id="325" r:id="rId13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86940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8B3E754-3D30-43AC-B126-40DD52DB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8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6B5F8-DF47-44FB-9184-91357ABDE52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934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713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33867-2806-4CA1-A15E-FE512346501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982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9B072-4471-49AD-8AE4-A21C77FD54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146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149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A76BB-0EBF-46F5-9688-24FF677301A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229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99C90-D7BC-4026-83A1-CB9C71AFCE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923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DF66-10CE-4E43-BB0F-6C34156F974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2000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26B61-B4EC-46B0-9FB9-63092D173F2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046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007E4-B6BD-46EE-85C9-A2A2329B2D0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138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0575-7CAF-49BA-83FF-3E56CAB74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8C69-B6C0-4A8B-A18B-C9703B963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CBE1-0DBD-4779-887F-EE3ED2BA6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D20-1559-45C1-B3CA-678DEFA55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7A9D-84AD-4948-A444-5BBB4C3CD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216D-99DF-4128-8C9E-8A2F949F6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F9B3E-2553-4BED-B514-BAC58B64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03DB8-D3C2-4492-BDEF-36D0987C7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2B2C-0FF7-4C8B-B0F6-72568ABEA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0B92-1F19-4F1E-8E9F-E0FD3559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40AD4-59EB-4453-AF0D-8B8E9AEC9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AAA854-E7B0-4C4B-8008-65707D249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3475" cy="6858000"/>
          </a:xfrm>
          <a:prstGeom prst="rect">
            <a:avLst/>
          </a:prstGeom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45196" y="1211265"/>
            <a:ext cx="83937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3600" dirty="0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PA114 </a:t>
            </a:r>
            <a:r>
              <a:rPr lang="en-GB" sz="3200" dirty="0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Core </a:t>
            </a:r>
            <a:r>
              <a:rPr lang="en-GB" sz="3200" dirty="0" err="1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GReP</a:t>
            </a:r>
            <a:endParaRPr lang="en-GB" sz="3200" dirty="0" smtClean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endParaRPr lang="en-GB" sz="20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r>
              <a:rPr lang="en-GB" sz="120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Resonance</a:t>
            </a:r>
          </a:p>
          <a:p>
            <a:pPr algn="r"/>
            <a:r>
              <a:rPr lang="en-GB" sz="3200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in LCR circuits</a:t>
            </a:r>
          </a:p>
          <a:p>
            <a:pPr algn="r"/>
            <a:endParaRPr lang="en-GB" sz="12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</p:txBody>
      </p:sp>
      <p:pic>
        <p:nvPicPr>
          <p:cNvPr id="28" name="Picture 7" descr="PiCETL_sm logo col"/>
          <p:cNvPicPr>
            <a:picLocks noChangeAspect="1" noChangeArrowheads="1"/>
          </p:cNvPicPr>
          <p:nvPr/>
        </p:nvPicPr>
        <p:blipFill>
          <a:blip r:embed="rId3" cstate="print"/>
          <a:srcRect t="3174"/>
          <a:stretch>
            <a:fillRect/>
          </a:stretch>
        </p:blipFill>
        <p:spPr bwMode="auto">
          <a:xfrm>
            <a:off x="7370067" y="242661"/>
            <a:ext cx="1522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82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5E9D0-E3A0-4C80-B9AF-DC2F5205346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374547" y="993775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3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701570" y="1704103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>
                <a:solidFill>
                  <a:schemeClr val="hlink"/>
                </a:solidFill>
              </a:rPr>
              <a:t>Measure </a:t>
            </a:r>
            <a:r>
              <a:rPr lang="en-GB" sz="2000" b="1" dirty="0">
                <a:solidFill>
                  <a:schemeClr val="hlink"/>
                </a:solidFill>
              </a:rPr>
              <a:t>the dielectric constant of sugar 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99603" y="3160920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Use the knowledge gained in previous experiments to determine the dielectric constant of an “unknown” substance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9603" y="2456413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84537" y="4071530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</a:t>
            </a:r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53969" y="4869160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>
                <a:solidFill>
                  <a:schemeClr val="hlink"/>
                </a:solidFill>
              </a:rPr>
              <a:t>Repeat measurements, catch up, finish off.</a:t>
            </a:r>
            <a:endParaRPr lang="en-US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1E6A0-2FB3-42E7-A61B-D8C72C61699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84213" y="863715"/>
            <a:ext cx="77247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The problems should be worked through in order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 smtClean="0"/>
              <a:t>Keep a project plan and copious notes in your laboratory notebooks.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Each member of the group must engage with all aspects of each problem. This should be apparent from your notebooks. </a:t>
            </a:r>
          </a:p>
          <a:p>
            <a:endParaRPr lang="en-US" b="1" dirty="0"/>
          </a:p>
          <a:p>
            <a:r>
              <a:rPr lang="en-US" b="1" dirty="0"/>
              <a:t>It is more important to complete the tasks effectively and reflectively than to rush to the end. You will be assessed on your engagement with the problem. </a:t>
            </a:r>
          </a:p>
          <a:p>
            <a:endParaRPr lang="en-US" b="1" dirty="0"/>
          </a:p>
          <a:p>
            <a:r>
              <a:rPr lang="en-US" b="1" dirty="0"/>
              <a:t>You must attend laboratory sessions but you may work outside scheduled classes if you wish.</a:t>
            </a:r>
          </a:p>
          <a:p>
            <a:endParaRPr lang="en-US" b="1" dirty="0"/>
          </a:p>
          <a:p>
            <a:r>
              <a:rPr lang="en-US" b="1" dirty="0"/>
              <a:t>If you do not have time to obtain data for all the experiments your report should indicate how you would have collected data and how you would have </a:t>
            </a:r>
            <a:r>
              <a:rPr lang="en-US" b="1" dirty="0" err="1"/>
              <a:t>analysed</a:t>
            </a:r>
            <a:r>
              <a:rPr lang="en-US" b="1" dirty="0"/>
              <a:t> it. </a:t>
            </a:r>
          </a:p>
          <a:p>
            <a:endParaRPr lang="en-US" b="1" dirty="0"/>
          </a:p>
          <a:p>
            <a:r>
              <a:rPr lang="en-US" b="1" dirty="0"/>
              <a:t>The report is a </a:t>
            </a:r>
            <a:r>
              <a:rPr lang="en-US" b="1" u="sng" dirty="0"/>
              <a:t>group responsibility</a:t>
            </a:r>
            <a:r>
              <a:rPr lang="en-US" b="1" dirty="0"/>
              <a:t>; it should be clear that it has been “signed off” by the group as a whole.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56565" y="233645"/>
            <a:ext cx="598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</a:rPr>
              <a:t>Core </a:t>
            </a:r>
            <a:r>
              <a:rPr lang="en-US" sz="3200" b="1" dirty="0" err="1" smtClean="0">
                <a:solidFill>
                  <a:srgbClr val="CC3300"/>
                </a:solidFill>
              </a:rPr>
              <a:t>GReP</a:t>
            </a:r>
            <a:r>
              <a:rPr lang="en-US" sz="3200" b="1" dirty="0" smtClean="0">
                <a:solidFill>
                  <a:srgbClr val="CC3300"/>
                </a:solidFill>
              </a:rPr>
              <a:t> </a:t>
            </a:r>
            <a:r>
              <a:rPr lang="en-US" sz="3200" b="1" dirty="0">
                <a:solidFill>
                  <a:srgbClr val="CC3300"/>
                </a:solidFill>
              </a:rPr>
              <a:t>rules – a reminder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587763"/>
            <a:ext cx="8532441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Submission of reports</a:t>
            </a:r>
          </a:p>
          <a:p>
            <a:endParaRPr lang="en-GB" sz="2400" dirty="0"/>
          </a:p>
          <a:p>
            <a:r>
              <a:rPr lang="en-GB" sz="2400" dirty="0" smtClean="0"/>
              <a:t>Files </a:t>
            </a:r>
            <a:r>
              <a:rPr lang="en-GB" sz="2400" dirty="0"/>
              <a:t>are submitted </a:t>
            </a:r>
            <a:r>
              <a:rPr lang="en-GB" sz="2400" dirty="0" smtClean="0"/>
              <a:t>to </a:t>
            </a:r>
            <a:r>
              <a:rPr lang="en-GB" sz="2400" b="1" dirty="0" smtClean="0"/>
              <a:t>Blackboard</a:t>
            </a:r>
            <a:r>
              <a:rPr lang="en-GB" sz="2400" dirty="0" smtClean="0"/>
              <a:t> </a:t>
            </a:r>
            <a:r>
              <a:rPr lang="en-GB" sz="2400" dirty="0"/>
              <a:t>under the </a:t>
            </a:r>
            <a:r>
              <a:rPr lang="en-GB" sz="2400" dirty="0" smtClean="0"/>
              <a:t>module </a:t>
            </a:r>
            <a:r>
              <a:rPr lang="en-GB" sz="2400" i="1" dirty="0" smtClean="0"/>
              <a:t>PA1900: Experiment Physics 1 2018-10 Y &gt; </a:t>
            </a:r>
            <a:r>
              <a:rPr lang="en-GB" sz="2400" i="1" dirty="0" smtClean="0"/>
              <a:t>Assessment and Feedback </a:t>
            </a:r>
            <a:r>
              <a:rPr lang="en-GB" sz="2400" i="1" dirty="0" smtClean="0"/>
              <a:t>&gt; </a:t>
            </a:r>
            <a:r>
              <a:rPr lang="en-GB" sz="2400" i="1" dirty="0" smtClean="0"/>
              <a:t>PA1900 </a:t>
            </a:r>
            <a:r>
              <a:rPr lang="en-GB" sz="2400" i="1" dirty="0" err="1" smtClean="0"/>
              <a:t>GReP</a:t>
            </a:r>
            <a:r>
              <a:rPr lang="en-GB" sz="2400" i="1" dirty="0" smtClean="0"/>
              <a:t> Report 2018-19</a:t>
            </a:r>
            <a:endParaRPr lang="en-GB" sz="2400" i="1" dirty="0"/>
          </a:p>
          <a:p>
            <a:endParaRPr lang="en-GB" sz="1200" dirty="0"/>
          </a:p>
          <a:p>
            <a:r>
              <a:rPr lang="en-GB" sz="2400" dirty="0"/>
              <a:t>Instructions </a:t>
            </a:r>
            <a:r>
              <a:rPr lang="en-GB" sz="2400" dirty="0" smtClean="0"/>
              <a:t>are in your documentation.</a:t>
            </a:r>
            <a:endParaRPr lang="en-GB" sz="2400" dirty="0"/>
          </a:p>
          <a:p>
            <a:endParaRPr lang="en-GB" sz="1600" dirty="0"/>
          </a:p>
          <a:p>
            <a:r>
              <a:rPr lang="en-GB" sz="2400" dirty="0"/>
              <a:t>Files </a:t>
            </a:r>
            <a:r>
              <a:rPr lang="en-GB" sz="2400" b="1" dirty="0"/>
              <a:t>MUST </a:t>
            </a:r>
            <a:r>
              <a:rPr lang="en-GB" sz="2400" dirty="0"/>
              <a:t>be named with the following convention</a:t>
            </a:r>
          </a:p>
          <a:p>
            <a:endParaRPr lang="en-GB" sz="1600" dirty="0"/>
          </a:p>
          <a:p>
            <a:r>
              <a:rPr lang="en-GB" sz="2400" dirty="0" smtClean="0"/>
              <a:t>114GReP_Group </a:t>
            </a:r>
            <a:r>
              <a:rPr lang="en-GB" sz="2400" dirty="0" err="1" smtClean="0"/>
              <a:t>Letter_UserName_Report.filetype</a:t>
            </a:r>
            <a:endParaRPr lang="en-GB" sz="2400" dirty="0"/>
          </a:p>
          <a:p>
            <a:endParaRPr lang="en-GB" sz="1000" dirty="0"/>
          </a:p>
          <a:p>
            <a:r>
              <a:rPr lang="en-GB" sz="2400" dirty="0" smtClean="0"/>
              <a:t>e.g. 114GReP_Group A1_zyx5_Report.pdf</a:t>
            </a:r>
            <a:endParaRPr lang="en-GB" sz="2400" dirty="0"/>
          </a:p>
          <a:p>
            <a:endParaRPr lang="en-GB" sz="2400" dirty="0"/>
          </a:p>
          <a:p>
            <a:pPr algn="ctr"/>
            <a:r>
              <a:rPr lang="en-GB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COPY</a:t>
            </a:r>
          </a:p>
          <a:p>
            <a:pPr algn="ctr"/>
            <a:endParaRPr lang="en-GB" sz="1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for Group Reports:       </a:t>
            </a:r>
            <a:r>
              <a:rPr lang="en-GB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</a:t>
            </a:r>
            <a:endParaRPr lang="en-GB" sz="2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en-GB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Thursday 28 March</a:t>
            </a:r>
            <a:endParaRPr lang="en-GB" sz="2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FD69C-15A7-4799-9429-5A4150DCB41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26356" y="143635"/>
            <a:ext cx="865493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/>
              <a:t>Introduction</a:t>
            </a:r>
            <a:endParaRPr lang="en-GB" sz="4800" b="1" dirty="0"/>
          </a:p>
          <a:p>
            <a:pPr algn="ctr"/>
            <a:endParaRPr lang="en-GB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Most oscillatory systems display resonance phenomena.</a:t>
            </a:r>
          </a:p>
          <a:p>
            <a:pPr algn="ctr"/>
            <a:endParaRPr lang="en-GB" sz="2200" b="1" dirty="0" smtClean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Although the detailed physics may be different in each system,</a:t>
            </a: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the</a:t>
            </a:r>
            <a:r>
              <a:rPr lang="en-GB" sz="2200" b="1" dirty="0">
                <a:solidFill>
                  <a:schemeClr val="hlink"/>
                </a:solidFill>
              </a:rPr>
              <a:t> </a:t>
            </a:r>
            <a:r>
              <a:rPr lang="en-GB" sz="2200" b="1" dirty="0" smtClean="0">
                <a:solidFill>
                  <a:schemeClr val="hlink"/>
                </a:solidFill>
              </a:rPr>
              <a:t>mathematics behind resonance is common to each.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In this project you will investigate resonance in an LCR circuit,</a:t>
            </a: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consisting of an inductor (</a:t>
            </a:r>
            <a:r>
              <a:rPr lang="en-GB" sz="2200" b="1" i="1" dirty="0" smtClean="0">
                <a:solidFill>
                  <a:schemeClr val="hlink"/>
                </a:solidFill>
              </a:rPr>
              <a:t>L</a:t>
            </a:r>
            <a:r>
              <a:rPr lang="en-GB" sz="2200" b="1" dirty="0" smtClean="0">
                <a:solidFill>
                  <a:schemeClr val="hlink"/>
                </a:solidFill>
              </a:rPr>
              <a:t>), capacitor (</a:t>
            </a:r>
            <a:r>
              <a:rPr lang="en-GB" sz="2200" b="1" i="1" dirty="0" smtClean="0">
                <a:solidFill>
                  <a:schemeClr val="hlink"/>
                </a:solidFill>
              </a:rPr>
              <a:t>C</a:t>
            </a:r>
            <a:r>
              <a:rPr lang="en-GB" sz="2200" b="1" dirty="0" smtClean="0">
                <a:solidFill>
                  <a:schemeClr val="hlink"/>
                </a:solidFill>
              </a:rPr>
              <a:t>), and resistor (</a:t>
            </a:r>
            <a:r>
              <a:rPr lang="en-GB" sz="2200" b="1" i="1" dirty="0" smtClean="0">
                <a:solidFill>
                  <a:schemeClr val="hlink"/>
                </a:solidFill>
              </a:rPr>
              <a:t>R</a:t>
            </a:r>
            <a:r>
              <a:rPr lang="en-GB" sz="2200" b="1" dirty="0" smtClean="0">
                <a:solidFill>
                  <a:schemeClr val="hlink"/>
                </a:solidFill>
              </a:rPr>
              <a:t>). </a:t>
            </a:r>
            <a:endParaRPr lang="en-GB" sz="2200" b="1" dirty="0">
              <a:solidFill>
                <a:schemeClr val="hlink"/>
              </a:solidFill>
            </a:endParaRP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592138" y="301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9221" name="Picture 9" descr="figure-29-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635876"/>
            <a:ext cx="4298293" cy="322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B0F2E4-4826-435D-9D49-D6EB417289E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58735" y="683695"/>
            <a:ext cx="814373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Approach:</a:t>
            </a:r>
          </a:p>
          <a:p>
            <a:endParaRPr lang="en-GB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Build </a:t>
            </a:r>
            <a:r>
              <a:rPr lang="en-US" b="1" dirty="0">
                <a:solidFill>
                  <a:schemeClr val="hlink"/>
                </a:solidFill>
              </a:rPr>
              <a:t>and understand </a:t>
            </a:r>
            <a:r>
              <a:rPr lang="en-US" b="1" dirty="0" smtClean="0">
                <a:solidFill>
                  <a:schemeClr val="hlink"/>
                </a:solidFill>
              </a:rPr>
              <a:t>the operation </a:t>
            </a:r>
            <a:r>
              <a:rPr lang="en-US" b="1" dirty="0">
                <a:solidFill>
                  <a:schemeClr val="hlink"/>
                </a:solidFill>
              </a:rPr>
              <a:t>of an LCR circuit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Find how the </a:t>
            </a:r>
            <a:r>
              <a:rPr lang="en-US" b="1" dirty="0" err="1" smtClean="0">
                <a:solidFill>
                  <a:schemeClr val="hlink"/>
                </a:solidFill>
              </a:rPr>
              <a:t>behaviour</a:t>
            </a:r>
            <a:r>
              <a:rPr lang="en-US" b="1" dirty="0" smtClean="0">
                <a:solidFill>
                  <a:schemeClr val="hlink"/>
                </a:solidFill>
              </a:rPr>
              <a:t> of LCR circuits, and especially the resonant</a:t>
            </a:r>
          </a:p>
          <a:p>
            <a:r>
              <a:rPr lang="en-US" b="1" dirty="0" smtClean="0">
                <a:solidFill>
                  <a:schemeClr val="hlink"/>
                </a:solidFill>
              </a:rPr>
              <a:t>frequency, depend on the values of </a:t>
            </a:r>
            <a:r>
              <a:rPr lang="en-US" b="1" i="1" dirty="0" smtClean="0">
                <a:solidFill>
                  <a:schemeClr val="hlink"/>
                </a:solidFill>
              </a:rPr>
              <a:t>L</a:t>
            </a:r>
            <a:r>
              <a:rPr lang="en-US" b="1" dirty="0" smtClean="0">
                <a:solidFill>
                  <a:schemeClr val="hlink"/>
                </a:solidFill>
              </a:rPr>
              <a:t>, </a:t>
            </a:r>
            <a:r>
              <a:rPr lang="en-US" b="1" i="1" dirty="0" smtClean="0">
                <a:solidFill>
                  <a:schemeClr val="hlink"/>
                </a:solidFill>
              </a:rPr>
              <a:t>C</a:t>
            </a:r>
            <a:r>
              <a:rPr lang="en-US" b="1" dirty="0" smtClean="0">
                <a:solidFill>
                  <a:schemeClr val="hlink"/>
                </a:solidFill>
              </a:rPr>
              <a:t>, and </a:t>
            </a:r>
            <a:r>
              <a:rPr lang="en-US" b="1" i="1" dirty="0" smtClean="0">
                <a:solidFill>
                  <a:schemeClr val="hlink"/>
                </a:solidFill>
              </a:rPr>
              <a:t>R</a:t>
            </a:r>
            <a:r>
              <a:rPr lang="en-US" b="1" dirty="0" smtClean="0">
                <a:solidFill>
                  <a:schemeClr val="hlink"/>
                </a:solidFill>
              </a:rPr>
              <a:t>.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Determine how the resonant frequency can be used to measure </a:t>
            </a:r>
            <a:r>
              <a:rPr lang="en-US" b="1" i="1" dirty="0" smtClean="0">
                <a:solidFill>
                  <a:schemeClr val="hlink"/>
                </a:solidFill>
              </a:rPr>
              <a:t>C</a:t>
            </a:r>
            <a:r>
              <a:rPr lang="en-US" b="1" dirty="0" smtClean="0">
                <a:solidFill>
                  <a:schemeClr val="hlink"/>
                </a:solidFill>
              </a:rPr>
              <a:t>.</a:t>
            </a:r>
            <a:endParaRPr lang="en-US" b="1" dirty="0">
              <a:solidFill>
                <a:schemeClr val="hlink"/>
              </a:solidFill>
            </a:endParaRP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Use this </a:t>
            </a:r>
            <a:r>
              <a:rPr lang="en-US" b="1" dirty="0">
                <a:solidFill>
                  <a:schemeClr val="hlink"/>
                </a:solidFill>
              </a:rPr>
              <a:t>k</a:t>
            </a:r>
            <a:r>
              <a:rPr lang="en-US" b="1" dirty="0" smtClean="0">
                <a:solidFill>
                  <a:schemeClr val="hlink"/>
                </a:solidFill>
              </a:rPr>
              <a:t>nowledge to measure the dielectric constant of an unknown substance (sugar).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Equipment provided: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Signal generator and oscilloscope (on the computer) </a:t>
            </a:r>
            <a:endParaRPr lang="en-US" b="1" dirty="0" smtClean="0">
              <a:solidFill>
                <a:schemeClr val="hlink"/>
              </a:solidFill>
            </a:endParaRP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Coils </a:t>
            </a:r>
            <a:r>
              <a:rPr lang="en-US" b="1" dirty="0">
                <a:solidFill>
                  <a:schemeClr val="hlink"/>
                </a:solidFill>
              </a:rPr>
              <a:t>(</a:t>
            </a:r>
            <a:r>
              <a:rPr lang="en-US" b="1" dirty="0" smtClean="0">
                <a:solidFill>
                  <a:schemeClr val="hlink"/>
                </a:solidFill>
              </a:rPr>
              <a:t>Inductors); fixed and variable capacitors; </a:t>
            </a:r>
            <a:r>
              <a:rPr lang="en-US" b="1" dirty="0">
                <a:solidFill>
                  <a:schemeClr val="hlink"/>
                </a:solidFill>
              </a:rPr>
              <a:t>r</a:t>
            </a:r>
            <a:r>
              <a:rPr lang="en-US" b="1" dirty="0" smtClean="0">
                <a:solidFill>
                  <a:schemeClr val="hlink"/>
                </a:solidFill>
              </a:rPr>
              <a:t>esistors</a:t>
            </a:r>
            <a:endParaRPr lang="en-US" b="1" dirty="0">
              <a:solidFill>
                <a:schemeClr val="hlink"/>
              </a:solidFill>
            </a:endParaRP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Parallel plate capacitor and sugar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156CE-2C96-4BF4-9C93-D7F146FF708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700948" y="1027474"/>
            <a:ext cx="572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Relation to Core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Courses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984183" y="2033845"/>
            <a:ext cx="50180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PA1140</a:t>
            </a:r>
          </a:p>
          <a:p>
            <a:r>
              <a:rPr lang="en-GB" sz="2000" b="1" dirty="0"/>
              <a:t>	SHM</a:t>
            </a:r>
          </a:p>
          <a:p>
            <a:r>
              <a:rPr lang="en-GB" sz="2000" b="1" dirty="0"/>
              <a:t>	Resonance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PA1720</a:t>
            </a:r>
          </a:p>
          <a:p>
            <a:r>
              <a:rPr lang="en-GB" sz="2000" b="1" dirty="0"/>
              <a:t>	LCR circuits</a:t>
            </a:r>
          </a:p>
          <a:p>
            <a:r>
              <a:rPr lang="en-GB" sz="2000" b="1" dirty="0"/>
              <a:t>	Dissipation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PA1130</a:t>
            </a:r>
          </a:p>
          <a:p>
            <a:r>
              <a:rPr lang="en-GB" sz="2000" b="1" dirty="0"/>
              <a:t>             Inductance</a:t>
            </a:r>
          </a:p>
          <a:p>
            <a:r>
              <a:rPr lang="en-GB" sz="2000" b="1" dirty="0"/>
              <a:t>             Capacitance, dielectric constant</a:t>
            </a:r>
          </a:p>
          <a:p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Schedule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b="1" dirty="0"/>
          </a:p>
          <a:p>
            <a:r>
              <a:rPr lang="en-US" b="1" dirty="0" smtClean="0"/>
              <a:t>Thursday  28/02/19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</a:t>
            </a:r>
            <a:r>
              <a:rPr lang="en-US" b="1" u="sng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1.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LCR circuit</a:t>
            </a:r>
            <a:endParaRPr lang="en-US" b="1" dirty="0"/>
          </a:p>
          <a:p>
            <a:r>
              <a:rPr lang="en-US" b="1" dirty="0" smtClean="0"/>
              <a:t>Friday        01/03/19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1.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LCR </a:t>
            </a:r>
            <a:r>
              <a:rPr lang="en-US" b="1" dirty="0">
                <a:solidFill>
                  <a:srgbClr val="FF0000"/>
                </a:solidFill>
              </a:rPr>
              <a:t>circuit</a:t>
            </a:r>
            <a:r>
              <a:rPr lang="en-US" b="1" dirty="0" smtClean="0">
                <a:solidFill>
                  <a:srgbClr val="00B0F0"/>
                </a:solidFill>
              </a:rPr>
              <a:t>.</a:t>
            </a:r>
            <a:endParaRPr lang="en-US" b="1" dirty="0"/>
          </a:p>
          <a:p>
            <a:r>
              <a:rPr lang="en-US" b="1" dirty="0" smtClean="0"/>
              <a:t>Monday     04/03/19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questions </a:t>
            </a:r>
            <a:r>
              <a:rPr lang="en-US" b="1" dirty="0">
                <a:solidFill>
                  <a:srgbClr val="00B0F0"/>
                </a:solidFill>
              </a:rPr>
              <a:t>1.</a:t>
            </a:r>
          </a:p>
          <a:p>
            <a:r>
              <a:rPr lang="en-US" b="1" dirty="0" smtClean="0"/>
              <a:t>Tuesday     05/03/19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/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1.</a:t>
            </a:r>
            <a:endParaRPr lang="en-US" b="1" dirty="0" smtClean="0"/>
          </a:p>
          <a:p>
            <a:r>
              <a:rPr lang="en-US" b="1" dirty="0" smtClean="0"/>
              <a:t>	    </a:t>
            </a:r>
            <a:endParaRPr lang="en-US" b="1" dirty="0"/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b="1" dirty="0"/>
          </a:p>
          <a:p>
            <a:r>
              <a:rPr lang="en-US" b="1" dirty="0" smtClean="0"/>
              <a:t>Thursday 07/03/19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2.     </a:t>
            </a:r>
            <a:r>
              <a:rPr lang="en-US" b="1" dirty="0" smtClean="0">
                <a:solidFill>
                  <a:srgbClr val="FF0000"/>
                </a:solidFill>
              </a:rPr>
              <a:t>Variable capacitor </a:t>
            </a:r>
            <a:endParaRPr lang="en-US" b="1" dirty="0"/>
          </a:p>
          <a:p>
            <a:r>
              <a:rPr lang="en-US" b="1" dirty="0" smtClean="0"/>
              <a:t>Friday      08/03/19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2. 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 smtClean="0"/>
              <a:t>Monday    11/03/19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2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Tuesday    12/03/19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2.</a:t>
            </a:r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</a:t>
            </a:r>
            <a:r>
              <a:rPr lang="en-US" b="1" dirty="0" smtClean="0">
                <a:solidFill>
                  <a:srgbClr val="00B050"/>
                </a:solidFill>
              </a:rPr>
              <a:t>3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/>
              <a:t>Thursday  14/03/19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Experiment </a:t>
            </a:r>
            <a:r>
              <a:rPr lang="en-US" b="1" dirty="0">
                <a:solidFill>
                  <a:srgbClr val="00B0F0"/>
                </a:solidFill>
              </a:rPr>
              <a:t>3.      </a:t>
            </a:r>
            <a:r>
              <a:rPr lang="en-US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for sugar</a:t>
            </a:r>
            <a:endParaRPr lang="en-US" b="1" dirty="0" smtClean="0"/>
          </a:p>
          <a:p>
            <a:r>
              <a:rPr lang="en-US" b="1" dirty="0" smtClean="0"/>
              <a:t>Friday	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dirty="0" smtClean="0"/>
              <a:t>15/03/19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u="sng" dirty="0" smtClean="0">
                <a:solidFill>
                  <a:srgbClr val="FF0000"/>
                </a:solidFill>
              </a:rPr>
              <a:t>Student </a:t>
            </a:r>
            <a:r>
              <a:rPr lang="en-US" b="1" u="sng" dirty="0">
                <a:solidFill>
                  <a:srgbClr val="FF0000"/>
                </a:solidFill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</a:rPr>
              <a:t>lock 2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3.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Monday     18/03/19    </a:t>
            </a:r>
            <a:r>
              <a:rPr lang="en-US" b="1" u="sng" dirty="0" smtClean="0">
                <a:solidFill>
                  <a:srgbClr val="FF0000"/>
                </a:solidFill>
              </a:rPr>
              <a:t>Student </a:t>
            </a:r>
            <a:r>
              <a:rPr lang="en-US" b="1" u="sng" dirty="0">
                <a:solidFill>
                  <a:srgbClr val="FF0000"/>
                </a:solidFill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</a:rPr>
              <a:t>lock 1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Experiment 4</a:t>
            </a:r>
            <a:r>
              <a:rPr lang="en-US" b="1" dirty="0">
                <a:solidFill>
                  <a:srgbClr val="00B0F0"/>
                </a:solidFill>
              </a:rPr>
              <a:t>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repeat, catch-up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Tuesday     19/03/19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Experiment 4.      </a:t>
            </a:r>
            <a:r>
              <a:rPr lang="en-US" b="1" dirty="0">
                <a:solidFill>
                  <a:srgbClr val="FF0000"/>
                </a:solidFill>
              </a:rPr>
              <a:t>repeat, catch-up                                                                                             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52B2C-0FF7-4C8B-B0F6-72568ABEAB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8098" y="1223754"/>
            <a:ext cx="75158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Please note that the student year is split into TWO BLOCKS.</a:t>
            </a:r>
          </a:p>
          <a:p>
            <a:endParaRPr lang="en-GB" sz="2000" b="1" dirty="0"/>
          </a:p>
          <a:p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smtClean="0"/>
              <a:t>BLOCK 1: </a:t>
            </a:r>
            <a:r>
              <a:rPr lang="en-GB" sz="2000" b="1" dirty="0"/>
              <a:t>consists of student groups </a:t>
            </a:r>
            <a:endParaRPr lang="en-GB" sz="2000" b="1" dirty="0" smtClean="0"/>
          </a:p>
          <a:p>
            <a:r>
              <a:rPr lang="en-GB" sz="2000" b="1" dirty="0"/>
              <a:t> </a:t>
            </a:r>
            <a:r>
              <a:rPr lang="en-GB" sz="2000" b="1" dirty="0" smtClean="0"/>
              <a:t>  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A1, A3, </a:t>
            </a:r>
            <a:r>
              <a:rPr lang="en-GB" sz="2000" b="1" dirty="0"/>
              <a:t>B</a:t>
            </a:r>
            <a:r>
              <a:rPr lang="en-GB" sz="2000" b="1" dirty="0" smtClean="0"/>
              <a:t>1, B3, </a:t>
            </a:r>
            <a:r>
              <a:rPr lang="en-GB" sz="2000" b="1" dirty="0"/>
              <a:t>C</a:t>
            </a:r>
            <a:r>
              <a:rPr lang="en-GB" sz="2000" b="1" dirty="0" smtClean="0"/>
              <a:t>1, C3, </a:t>
            </a:r>
            <a:r>
              <a:rPr lang="en-GB" sz="2000" b="1" dirty="0"/>
              <a:t>D</a:t>
            </a:r>
            <a:r>
              <a:rPr lang="en-GB" sz="2000" b="1" dirty="0" smtClean="0"/>
              <a:t>1, D3, </a:t>
            </a:r>
            <a:r>
              <a:rPr lang="en-GB" sz="2000" b="1" dirty="0"/>
              <a:t>E</a:t>
            </a:r>
            <a:r>
              <a:rPr lang="en-GB" sz="2000" b="1" dirty="0" smtClean="0"/>
              <a:t>1, E3, </a:t>
            </a:r>
            <a:r>
              <a:rPr lang="en-GB" sz="2000" b="1" dirty="0"/>
              <a:t>F</a:t>
            </a:r>
            <a:r>
              <a:rPr lang="en-GB" sz="2000" b="1" dirty="0" smtClean="0"/>
              <a:t>1, F3, </a:t>
            </a:r>
            <a:endParaRPr lang="en-GB" sz="2000" dirty="0"/>
          </a:p>
          <a:p>
            <a:r>
              <a:rPr lang="en-GB" sz="2000" b="1" dirty="0"/>
              <a:t> 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 smtClean="0"/>
          </a:p>
          <a:p>
            <a:endParaRPr lang="en-GB" sz="2000" dirty="0"/>
          </a:p>
          <a:p>
            <a:r>
              <a:rPr lang="en-GB" sz="2000" b="1" dirty="0" smtClean="0"/>
              <a:t>BLOCK 2: </a:t>
            </a:r>
            <a:r>
              <a:rPr lang="en-GB" sz="2000" b="1" dirty="0"/>
              <a:t>consists of student groups </a:t>
            </a:r>
            <a:endParaRPr lang="en-GB" sz="2000" b="1" dirty="0" smtClean="0"/>
          </a:p>
          <a:p>
            <a:r>
              <a:rPr lang="en-GB" sz="2000" b="1" dirty="0"/>
              <a:t> </a:t>
            </a:r>
            <a:r>
              <a:rPr lang="en-GB" sz="2000" b="1" dirty="0" smtClean="0"/>
              <a:t>  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A2, A4, </a:t>
            </a:r>
            <a:r>
              <a:rPr lang="en-GB" sz="2000" b="1" dirty="0"/>
              <a:t>B</a:t>
            </a:r>
            <a:r>
              <a:rPr lang="en-GB" sz="2000" b="1" dirty="0" smtClean="0"/>
              <a:t>2, B4, </a:t>
            </a:r>
            <a:r>
              <a:rPr lang="en-GB" sz="2000" b="1" dirty="0"/>
              <a:t>C</a:t>
            </a:r>
            <a:r>
              <a:rPr lang="en-GB" sz="2000" b="1" dirty="0" smtClean="0"/>
              <a:t>2, C4, </a:t>
            </a:r>
            <a:r>
              <a:rPr lang="en-GB" sz="2000" b="1" dirty="0"/>
              <a:t>D</a:t>
            </a:r>
            <a:r>
              <a:rPr lang="en-GB" sz="2000" b="1" dirty="0" smtClean="0"/>
              <a:t>2, D4, </a:t>
            </a:r>
            <a:r>
              <a:rPr lang="en-GB" sz="2000" b="1" dirty="0"/>
              <a:t>E</a:t>
            </a:r>
            <a:r>
              <a:rPr lang="en-GB" sz="2000" b="1" dirty="0" smtClean="0"/>
              <a:t>2, E4, </a:t>
            </a:r>
            <a:r>
              <a:rPr lang="en-GB" sz="2000" b="1" dirty="0"/>
              <a:t>F</a:t>
            </a:r>
            <a:r>
              <a:rPr lang="en-GB" sz="2000" b="1" dirty="0" smtClean="0"/>
              <a:t>2, F4,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35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76E54-5688-43D9-8FA5-4BBA70F531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66555" y="2753925"/>
            <a:ext cx="3643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Aside:</a:t>
            </a:r>
          </a:p>
          <a:p>
            <a:endParaRPr lang="en-US" sz="10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What </a:t>
            </a:r>
            <a:r>
              <a:rPr lang="en-US" b="1" dirty="0">
                <a:solidFill>
                  <a:schemeClr val="hlink"/>
                </a:solidFill>
              </a:rPr>
              <a:t>is the purpose of the second induction coil? 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836585" y="4505343"/>
            <a:ext cx="75104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/>
              <a:t>A signal generator is designed to maintain a voltage in a circuit to which it is physically connected at the frequency chosen, whether or not this is the resonant </a:t>
            </a:r>
            <a:r>
              <a:rPr lang="en-US" b="1" dirty="0" smtClean="0"/>
              <a:t>frequency.</a:t>
            </a:r>
          </a:p>
          <a:p>
            <a:pPr algn="ctr">
              <a:lnSpc>
                <a:spcPts val="1800"/>
              </a:lnSpc>
            </a:pPr>
            <a:endParaRPr lang="en-US" b="1" dirty="0" smtClean="0"/>
          </a:p>
          <a:p>
            <a:pPr algn="ctr">
              <a:lnSpc>
                <a:spcPts val="1800"/>
              </a:lnSpc>
            </a:pPr>
            <a:r>
              <a:rPr lang="en-US" b="1" dirty="0" smtClean="0"/>
              <a:t>This defeats the object of the exercise to find the frequency for which there is a maximum voltage response!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 smtClean="0"/>
              <a:t>The </a:t>
            </a:r>
            <a:r>
              <a:rPr lang="en-US" b="1" dirty="0"/>
              <a:t>signal generator is connected </a:t>
            </a:r>
            <a:r>
              <a:rPr lang="en-US" b="1" dirty="0" smtClean="0"/>
              <a:t>via </a:t>
            </a:r>
            <a:r>
              <a:rPr lang="en-US" b="1" dirty="0"/>
              <a:t>the coil </a:t>
            </a:r>
            <a:r>
              <a:rPr lang="en-US" b="1" dirty="0" smtClean="0"/>
              <a:t>to negate this effect.</a:t>
            </a:r>
            <a:endParaRPr lang="en-US" b="1" dirty="0"/>
          </a:p>
        </p:txBody>
      </p: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3903030" y="2594440"/>
            <a:ext cx="4800600" cy="1644650"/>
            <a:chOff x="838200" y="1739900"/>
            <a:chExt cx="7823200" cy="2978150"/>
          </a:xfrm>
        </p:grpSpPr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838200" y="1739900"/>
              <a:ext cx="4573588" cy="2978150"/>
              <a:chOff x="7002463" y="1473200"/>
              <a:chExt cx="1431925" cy="1290638"/>
            </a:xfrm>
          </p:grpSpPr>
          <p:pic>
            <p:nvPicPr>
              <p:cNvPr id="14347" name="Picture 7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70701" y="2103437"/>
                <a:ext cx="1223962" cy="93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8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7060407" y="2104231"/>
                <a:ext cx="1223962" cy="92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9" name="Line 11"/>
              <p:cNvSpPr>
                <a:spLocks noChangeShapeType="1"/>
              </p:cNvSpPr>
              <p:nvPr/>
            </p:nvSpPr>
            <p:spPr bwMode="auto">
              <a:xfrm flipH="1">
                <a:off x="7032625" y="2754313"/>
                <a:ext cx="406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14350" name="Picture 13" descr="acsuppl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6424613" y="2116138"/>
                <a:ext cx="1212850" cy="57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16" descr="capac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5400000">
                <a:off x="7648576" y="1976437"/>
                <a:ext cx="1223962" cy="347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3" name="Straight Connector 22"/>
              <p:cNvCxnSpPr/>
              <p:nvPr/>
            </p:nvCxnSpPr>
            <p:spPr>
              <a:xfrm flipV="1">
                <a:off x="7710372" y="1537981"/>
                <a:ext cx="555635" cy="49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7905573" y="1473200"/>
                <a:ext cx="178192" cy="1333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708752" y="2762593"/>
                <a:ext cx="551586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7040532" y="1536736"/>
                <a:ext cx="400122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44" name="computr3"/>
            <p:cNvSpPr>
              <a:spLocks noEditPoints="1" noChangeArrowheads="1"/>
            </p:cNvSpPr>
            <p:nvPr/>
          </p:nvSpPr>
          <p:spPr bwMode="auto">
            <a:xfrm>
              <a:off x="6394450" y="2362200"/>
              <a:ext cx="2266950" cy="169545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11 w 21600"/>
                <a:gd name="T13" fmla="*/ 2584 h 21600"/>
                <a:gd name="T14" fmla="*/ 16359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928306" y="2372326"/>
              <a:ext cx="1472023" cy="1098121"/>
            </a:xfrm>
            <a:custGeom>
              <a:avLst/>
              <a:gdLst>
                <a:gd name="connsiteX0" fmla="*/ 0 w 1472339"/>
                <a:gd name="connsiteY0" fmla="*/ 542440 h 1100379"/>
                <a:gd name="connsiteX1" fmla="*/ 836908 w 1472339"/>
                <a:gd name="connsiteY1" fmla="*/ 92990 h 1100379"/>
                <a:gd name="connsiteX2" fmla="*/ 1472339 w 1472339"/>
                <a:gd name="connsiteY2" fmla="*/ 1100379 h 1100379"/>
                <a:gd name="connsiteX3" fmla="*/ 1472339 w 1472339"/>
                <a:gd name="connsiteY3" fmla="*/ 1100379 h 110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339" h="1100379">
                  <a:moveTo>
                    <a:pt x="0" y="542440"/>
                  </a:moveTo>
                  <a:cubicBezTo>
                    <a:pt x="295759" y="271220"/>
                    <a:pt x="591518" y="0"/>
                    <a:pt x="836908" y="92990"/>
                  </a:cubicBezTo>
                  <a:cubicBezTo>
                    <a:pt x="1082298" y="185980"/>
                    <a:pt x="1472339" y="1100379"/>
                    <a:pt x="1472339" y="1100379"/>
                  </a:cubicBezTo>
                  <a:lnTo>
                    <a:pt x="1472339" y="1100379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928306" y="3410080"/>
              <a:ext cx="1518590" cy="756035"/>
            </a:xfrm>
            <a:custGeom>
              <a:avLst/>
              <a:gdLst>
                <a:gd name="connsiteX0" fmla="*/ 0 w 1518834"/>
                <a:gd name="connsiteY0" fmla="*/ 0 h 756834"/>
                <a:gd name="connsiteX1" fmla="*/ 712922 w 1518834"/>
                <a:gd name="connsiteY1" fmla="*/ 728420 h 756834"/>
                <a:gd name="connsiteX2" fmla="*/ 1518834 w 1518834"/>
                <a:gd name="connsiteY2" fmla="*/ 170481 h 75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8834" h="756834">
                  <a:moveTo>
                    <a:pt x="0" y="0"/>
                  </a:moveTo>
                  <a:cubicBezTo>
                    <a:pt x="229891" y="350003"/>
                    <a:pt x="459783" y="700006"/>
                    <a:pt x="712922" y="728420"/>
                  </a:cubicBezTo>
                  <a:cubicBezTo>
                    <a:pt x="966061" y="756834"/>
                    <a:pt x="1242447" y="463657"/>
                    <a:pt x="1518834" y="170481"/>
                  </a:cubicBez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51520" y="998730"/>
            <a:ext cx="86150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hlink"/>
                </a:solidFill>
              </a:rPr>
              <a:t>Use the given components to build an LCR circuit; find the resonance frequency using the signal generator to power the circuit at a range of frequencies and the oscilloscope to determine its </a:t>
            </a:r>
            <a:r>
              <a:rPr lang="en-US" sz="2000" b="1" dirty="0" smtClean="0">
                <a:solidFill>
                  <a:schemeClr val="hlink"/>
                </a:solidFill>
              </a:rPr>
              <a:t>response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3211152" y="368660"/>
            <a:ext cx="27590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Experiment </a:t>
            </a:r>
            <a:r>
              <a:rPr lang="en-US" sz="3200" b="1" dirty="0" smtClean="0"/>
              <a:t>1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61910" y="2258870"/>
            <a:ext cx="496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Driving circuit     Resonant circuit              Measure response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3823A-901A-479B-BBDB-C114D402DC1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31540" y="1268760"/>
            <a:ext cx="7891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Measure </a:t>
            </a:r>
            <a:r>
              <a:rPr lang="en-US" b="1" i="1" dirty="0"/>
              <a:t>L</a:t>
            </a:r>
            <a:r>
              <a:rPr lang="en-US" b="1" dirty="0"/>
              <a:t> and compare with a calculated value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resonant frequency </a:t>
            </a:r>
            <a:r>
              <a:rPr lang="en-US" b="1" dirty="0" smtClean="0"/>
              <a:t>of the</a:t>
            </a:r>
          </a:p>
          <a:p>
            <a:r>
              <a:rPr lang="en-US" b="1" dirty="0"/>
              <a:t>	</a:t>
            </a:r>
            <a:r>
              <a:rPr lang="en-US" b="1" dirty="0" smtClean="0"/>
              <a:t>circuit and</a:t>
            </a:r>
            <a:r>
              <a:rPr lang="en-US" b="1" dirty="0"/>
              <a:t> </a:t>
            </a:r>
            <a:r>
              <a:rPr lang="en-US" b="1" dirty="0" smtClean="0"/>
              <a:t>calculate </a:t>
            </a:r>
            <a:r>
              <a:rPr lang="en-US" b="1" dirty="0"/>
              <a:t>it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resonance width</a:t>
            </a:r>
          </a:p>
          <a:p>
            <a:r>
              <a:rPr lang="en-US" b="1" dirty="0"/>
              <a:t>	– quality factor </a:t>
            </a:r>
            <a:r>
              <a:rPr lang="en-US" b="1" i="1" dirty="0"/>
              <a:t>Q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1: Sweep through the frequency range, record and plot the output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2: Sweep through the frequency again with a different </a:t>
            </a:r>
            <a:r>
              <a:rPr lang="en-US" b="1" i="1" dirty="0"/>
              <a:t>R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Compare with theory.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31540" y="54868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  <p:pic>
        <p:nvPicPr>
          <p:cNvPr id="15366" name="Picture 8" descr="figure-29-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4700" y="1162050"/>
            <a:ext cx="2940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663EC-D479-437B-B252-4CB6B32EBD5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2987675" y="368660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Experiment 2</a:t>
            </a:r>
          </a:p>
        </p:txBody>
      </p:sp>
      <p:sp>
        <p:nvSpPr>
          <p:cNvPr id="17415" name="Text Box 32"/>
          <p:cNvSpPr txBox="1">
            <a:spLocks noChangeArrowheads="1"/>
          </p:cNvSpPr>
          <p:nvPr/>
        </p:nvSpPr>
        <p:spPr bwMode="auto">
          <a:xfrm>
            <a:off x="341530" y="1387514"/>
            <a:ext cx="52680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</a:t>
            </a:r>
            <a:r>
              <a:rPr lang="en-GB" sz="2000" b="1" dirty="0" err="1" smtClean="0">
                <a:solidFill>
                  <a:schemeClr val="hlink"/>
                </a:solidFill>
              </a:rPr>
              <a:t>perspex</a:t>
            </a:r>
            <a:r>
              <a:rPr lang="en-GB" sz="2000" b="1" dirty="0">
                <a:solidFill>
                  <a:schemeClr val="hlink"/>
                </a:solidFill>
              </a:rPr>
              <a:t> </a:t>
            </a:r>
            <a:r>
              <a:rPr lang="en-GB" sz="2000" b="1" dirty="0" smtClean="0">
                <a:solidFill>
                  <a:schemeClr val="hlink"/>
                </a:solidFill>
              </a:rPr>
              <a:t>and compare with known value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pic>
        <p:nvPicPr>
          <p:cNvPr id="17417" name="Picture 35" descr="figure-24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7125" y="638690"/>
            <a:ext cx="3187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figure-24-2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2230" y="2573905"/>
            <a:ext cx="1728787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732447" y="5897603"/>
            <a:ext cx="1668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err="1">
                <a:solidFill>
                  <a:schemeClr val="hlink"/>
                </a:solidFill>
              </a:rPr>
              <a:t>Tipler</a:t>
            </a:r>
            <a:r>
              <a:rPr lang="en-GB" b="1" dirty="0">
                <a:solidFill>
                  <a:schemeClr val="hlink"/>
                </a:solidFill>
              </a:rPr>
              <a:t> Ch. 24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2765" y="2989979"/>
            <a:ext cx="73437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Formula for capacitance of a parallel plate </a:t>
            </a:r>
          </a:p>
          <a:p>
            <a:r>
              <a:rPr lang="en-US" b="1" dirty="0" smtClean="0"/>
              <a:t>	capacitor </a:t>
            </a:r>
            <a:r>
              <a:rPr lang="en-US" b="1" dirty="0"/>
              <a:t>with and without dielectric</a:t>
            </a:r>
          </a:p>
          <a:p>
            <a:endParaRPr lang="en-US" b="1" dirty="0"/>
          </a:p>
          <a:p>
            <a:r>
              <a:rPr lang="en-US" b="1" dirty="0" smtClean="0"/>
              <a:t>How </a:t>
            </a:r>
            <a:r>
              <a:rPr lang="en-US" b="1" dirty="0"/>
              <a:t>do you adjust the capacitance?</a:t>
            </a:r>
          </a:p>
          <a:p>
            <a:endParaRPr lang="en-US" b="1" dirty="0" smtClean="0"/>
          </a:p>
          <a:p>
            <a:r>
              <a:rPr lang="en-US" b="1" dirty="0" smtClean="0"/>
              <a:t>How </a:t>
            </a:r>
            <a:r>
              <a:rPr lang="en-US" b="1" dirty="0"/>
              <a:t>do you calculate the capacitance?</a:t>
            </a:r>
          </a:p>
          <a:p>
            <a:endParaRPr lang="en-US" b="1" dirty="0" smtClean="0"/>
          </a:p>
          <a:p>
            <a:r>
              <a:rPr lang="en-US" b="1" dirty="0" smtClean="0"/>
              <a:t>What effect does this have on the</a:t>
            </a:r>
          </a:p>
          <a:p>
            <a:r>
              <a:rPr lang="en-US" b="1" dirty="0" smtClean="0"/>
              <a:t>	resonance frequency?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pic>
        <p:nvPicPr>
          <p:cNvPr id="10" name="Picture 27" descr="figure-24-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7413" y="4464115"/>
            <a:ext cx="2871787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41530" y="236572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78&quot;/&gt;&lt;/object&gt;&lt;object type=&quot;3&quot; unique_id=&quot;10007&quot;&gt;&lt;property id=&quot;20148&quot; value=&quot;5&quot;/&gt;&lt;property id=&quot;20300&quot; value=&quot;Slide 4&quot;/&gt;&lt;property id=&quot;20307&quot; value=&quot;281&quot;/&gt;&lt;/object&gt;&lt;object type=&quot;3&quot; unique_id=&quot;10008&quot;&gt;&lt;property id=&quot;20148&quot; value=&quot;5&quot;/&gt;&lt;property id=&quot;20300&quot; value=&quot;Slide 5&quot;/&gt;&lt;property id=&quot;20307&quot; value=&quot;279&quot;/&gt;&lt;/object&gt;&lt;object type=&quot;3&quot; unique_id=&quot;10009&quot;&gt;&lt;property id=&quot;20148&quot; value=&quot;5&quot;/&gt;&lt;property id=&quot;20300&quot; value=&quot;Slide 6&quot;/&gt;&lt;property id=&quot;20307&quot; value=&quot;280&quot;/&gt;&lt;/object&gt;&lt;object type=&quot;3&quot; unique_id=&quot;10010&quot;&gt;&lt;property id=&quot;20148&quot; value=&quot;5&quot;/&gt;&lt;property id=&quot;20300&quot; value=&quot;Slide 7&quot;/&gt;&lt;property id=&quot;20307&quot; value=&quot;282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9&quot;&gt;&lt;property id=&quot;20148&quot; value=&quot;5&quot;/&gt;&lt;property id=&quot;20300&quot; value=&quot;Slide 17&quot;/&gt;&lt;property id=&quot;20307&quot; value=&quot;266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7&quot;/&gt;&lt;/object&gt;&lt;object type=&quot;3&quot; unique_id=&quot;10024&quot;&gt;&lt;property id=&quot;20148&quot; value=&quot;5&quot;/&gt;&lt;property id=&quot;20300&quot; value=&quot;Slide 21&quot;/&gt;&lt;property id=&quot;20307&quot; value=&quot;267&quot;/&gt;&lt;/object&gt;&lt;object type=&quot;3&quot; unique_id=&quot;10025&quot;&gt;&lt;property id=&quot;20148&quot; value=&quot;5&quot;/&gt;&lt;property id=&quot;20300&quot; value=&quot;Slide 22&quot;/&gt;&lt;property id=&quot;20307&quot; value=&quot;270&quot;/&gt;&lt;/object&gt;&lt;object type=&quot;3&quot; unique_id=&quot;10026&quot;&gt;&lt;property id=&quot;20148&quot; value=&quot;5&quot;/&gt;&lt;property id=&quot;20300&quot; value=&quot;Slide 23&quot;/&gt;&lt;property id=&quot;20307&quot; value=&quot;268&quot;/&gt;&lt;/object&gt;&lt;object type=&quot;3&quot; unique_id=&quot;10029&quot;&gt;&lt;property id=&quot;20148&quot; value=&quot;5&quot;/&gt;&lt;property id=&quot;20300&quot; value=&quot;Slide 25&quot;/&gt;&lt;property id=&quot;20307&quot; value=&quot;273&quot;/&gt;&lt;/object&gt;&lt;object type=&quot;3&quot; unique_id=&quot;10226&quot;&gt;&lt;property id=&quot;20148&quot; value=&quot;5&quot;/&gt;&lt;property id=&quot;20300&quot; value=&quot;Slide 15&quot;/&gt;&lt;property id=&quot;20307&quot; value=&quot;285&quot;/&gt;&lt;/object&gt;&lt;object type=&quot;3&quot; unique_id=&quot;10227&quot;&gt;&lt;property id=&quot;20148&quot; value=&quot;5&quot;/&gt;&lt;property id=&quot;20300&quot; value=&quot;Slide 16&quot;/&gt;&lt;property id=&quot;20307&quot; value=&quot;286&quot;/&gt;&lt;/object&gt;&lt;object type=&quot;3&quot; unique_id=&quot;10228&quot;&gt;&lt;property id=&quot;20148&quot; value=&quot;5&quot;/&gt;&lt;property id=&quot;20300&quot; value=&quot;Slide 24&quot;/&gt;&lt;property id=&quot;20307&quot; value=&quot;284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4077</TotalTime>
  <Words>682</Words>
  <Application>Microsoft Office PowerPoint</Application>
  <PresentationFormat>On-screen Show (4:3)</PresentationFormat>
  <Paragraphs>179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Rounded MT Bold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D. J. Raine</dc:creator>
  <cp:lastModifiedBy>Baker, Steve (Dr.)</cp:lastModifiedBy>
  <cp:revision>130</cp:revision>
  <dcterms:created xsi:type="dcterms:W3CDTF">2007-08-11T19:41:19Z</dcterms:created>
  <dcterms:modified xsi:type="dcterms:W3CDTF">2019-01-08T12:43:46Z</dcterms:modified>
</cp:coreProperties>
</file>