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69" r:id="rId4"/>
    <p:sldId id="264" r:id="rId5"/>
    <p:sldId id="265" r:id="rId6"/>
    <p:sldId id="266" r:id="rId7"/>
    <p:sldId id="267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95"/>
    <p:restoredTop sz="94745"/>
  </p:normalViewPr>
  <p:slideViewPr>
    <p:cSldViewPr>
      <p:cViewPr varScale="1">
        <p:scale>
          <a:sx n="90" d="100"/>
          <a:sy n="90" d="100"/>
        </p:scale>
        <p:origin x="192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7435" y="2133600"/>
            <a:ext cx="787321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 smtClean="0">
                <a:latin typeface="Comic Sans MS" pitchFamily="66" charset="0"/>
              </a:rPr>
              <a:t>PA114 – Waves and Quanta</a:t>
            </a:r>
          </a:p>
          <a:p>
            <a:pPr algn="ctr"/>
            <a:endParaRPr lang="en-GB" sz="4400" dirty="0" smtClean="0">
              <a:latin typeface="Comic Sans MS" pitchFamily="66" charset="0"/>
            </a:endParaRPr>
          </a:p>
          <a:p>
            <a:pPr algn="ctr"/>
            <a:r>
              <a:rPr lang="en-GB" sz="4400" dirty="0" smtClean="0">
                <a:latin typeface="Comic Sans MS" pitchFamily="66" charset="0"/>
              </a:rPr>
              <a:t>Unit 3 – Workshop - Answers</a:t>
            </a:r>
            <a:endParaRPr lang="en-GB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614742"/>
            <a:ext cx="9144000" cy="562851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8600" y="533400"/>
            <a:ext cx="2057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Q.1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8200"/>
            <a:ext cx="9144000" cy="38308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343974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2057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smtClean="0"/>
              <a:t>Q.2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457200"/>
            <a:ext cx="9144000" cy="2585414"/>
          </a:xfrm>
          <a:prstGeom prst="rect">
            <a:avLst/>
          </a:prstGeom>
        </p:spPr>
      </p:pic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3200400"/>
            <a:ext cx="9144000" cy="32537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457200"/>
            <a:ext cx="2057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Q.3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8200"/>
            <a:ext cx="9144000" cy="4161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411317"/>
            <a:ext cx="10287000" cy="726931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381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Q.4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8337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(a)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915732" y="833734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(b)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8337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(c)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219200" y="1219200"/>
                <a:ext cx="6961265" cy="8304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charset="0"/>
                        </a:rPr>
                        <m:t>&lt;</m:t>
                      </m:r>
                      <m:r>
                        <a:rPr lang="en-GB" sz="2400" b="0" i="1" smtClean="0">
                          <a:latin typeface="Cambria Math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charset="0"/>
                        </a:rPr>
                        <m:t>&gt; =</m:t>
                      </m:r>
                      <m:nary>
                        <m:naryPr>
                          <m:ctrlPr>
                            <a:rPr lang="en-GB" sz="2400" b="0" i="1" smtClean="0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400" b="0" i="1" smtClean="0">
                              <a:latin typeface="Cambria Math" charset="0"/>
                            </a:rPr>
                            <m:t>0</m:t>
                          </m:r>
                        </m:sub>
                        <m:sup>
                          <m:r>
                            <a:rPr lang="en-GB" sz="2400" b="0" i="1" smtClean="0">
                              <a:latin typeface="Cambria Math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𝜋</m:t>
                          </m:r>
                        </m:sup>
                        <m:e>
                          <m:r>
                            <a:rPr lang="en-GB" sz="2400" b="0" i="1" smtClean="0">
                              <a:latin typeface="Cambria Math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GB" sz="2400" b="0" i="1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GB" sz="2400" b="0" i="1" smtClean="0">
                                      <a:latin typeface="Cambria Math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2400" b="0" i="1" smtClean="0">
                                          <a:latin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2400">
                                          <a:latin typeface="Cambria Math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sz="2400" b="0" i="1" smtClean="0">
                                          <a:latin typeface="Cambria Math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2400" b="0" i="1" smtClean="0">
                                      <a:latin typeface="Cambria Math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r>
                                <a:rPr lang="en-GB" sz="2400" b="0" i="1" smtClean="0">
                                  <a:latin typeface="Cambria Math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2400" b="0" i="1" smtClean="0">
                              <a:latin typeface="Cambria Math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charset="0"/>
                            </a:rPr>
                            <m:t>𝑑𝑥</m:t>
                          </m:r>
                          <m:r>
                            <a:rPr lang="en-GB" sz="2400" b="0" i="1" smtClean="0">
                              <a:latin typeface="Cambria Math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en-GB" sz="2400" b="0" i="1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400" b="0" i="1" smtClean="0">
                                      <a:latin typeface="Cambria Math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2400" b="0" i="1" smtClean="0">
                                  <a:latin typeface="Cambria Math" charset="0"/>
                                </a:rPr>
                                <m:t>2</m:t>
                              </m:r>
                            </m:den>
                          </m:f>
                        </m:e>
                      </m:nary>
                      <m:nary>
                        <m:naryPr>
                          <m:ctrlPr>
                            <a:rPr lang="en-GB" sz="2400" b="0" i="1" smtClean="0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400" b="0" i="1" smtClean="0">
                              <a:latin typeface="Cambria Math" charset="0"/>
                            </a:rPr>
                            <m:t>0</m:t>
                          </m:r>
                        </m:sub>
                        <m:sup>
                          <m:r>
                            <a:rPr lang="en-GB" sz="2400" b="0" i="1" smtClean="0">
                              <a:latin typeface="Cambria Math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𝜋</m:t>
                          </m:r>
                        </m:sup>
                        <m:e>
                          <m:r>
                            <a:rPr lang="en-GB" sz="2400" b="0" i="1" smtClean="0">
                              <a:latin typeface="Cambria Math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2400" b="0" i="1" smtClean="0">
                                  <a:latin typeface="Cambria Math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charset="0"/>
                                </a:rPr>
                                <m:t>2</m:t>
                              </m:r>
                              <m:r>
                                <a:rPr lang="en-GB" sz="2400" b="0" i="1" smtClean="0">
                                  <a:latin typeface="Cambria Math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b="0" i="1" smtClean="0">
                              <a:latin typeface="Cambria Math" charset="0"/>
                            </a:rPr>
                            <m:t> </m:t>
                          </m:r>
                          <m:r>
                            <a:rPr lang="en-GB" sz="2400" b="0" i="1" smtClean="0">
                              <a:latin typeface="Cambria Math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1219200"/>
                <a:ext cx="6961265" cy="8304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00200" y="2332291"/>
                <a:ext cx="3733800" cy="15658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400" i="1">
                              <a:latin typeface="Cambria Math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charset="0"/>
                        </a:rPr>
                        <m:t> </m:t>
                      </m:r>
                      <m:sSubSup>
                        <m:sSubSupPr>
                          <m:ctrlPr>
                            <a:rPr lang="en-GB" sz="2400" b="0" i="1" smtClean="0">
                              <a:latin typeface="Cambria Math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24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GB" sz="2400" b="0" i="1" smtClean="0">
                                          <a:latin typeface="Cambria Math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2400" b="0" i="0" smtClean="0">
                                          <a:latin typeface="Cambria Math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GB" sz="2400" b="0" i="1" smtClean="0">
                                          <a:latin typeface="Cambria Math" charset="0"/>
                                        </a:rPr>
                                        <m:t>2</m:t>
                                      </m:r>
                                      <m:r>
                                        <a:rPr lang="en-GB" sz="2400" b="0" i="1" smtClean="0">
                                          <a:latin typeface="Cambria Math" charset="0"/>
                                        </a:rPr>
                                        <m:t>𝑥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GB" sz="2400" b="0" i="1" smtClean="0">
                                      <a:latin typeface="Cambria Math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GB" sz="2400" b="0" i="1" smtClean="0">
                              <a:latin typeface="Cambria Math" charset="0"/>
                            </a:rPr>
                            <m:t>0</m:t>
                          </m:r>
                        </m:sub>
                        <m:sup>
                          <m:r>
                            <a:rPr lang="en-GB" sz="2400" b="0" i="1" smtClean="0">
                              <a:latin typeface="Cambria Math" charset="0"/>
                            </a:rPr>
                            <m:t>2</m:t>
                          </m:r>
                          <m:r>
                            <a:rPr lang="en-GB" sz="24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𝜋</m:t>
                          </m:r>
                        </m:sup>
                      </m:sSubSup>
                      <m:r>
                        <a:rPr lang="en-GB" sz="2400" b="0" i="1" smtClean="0">
                          <a:latin typeface="Cambria Math" charset="0"/>
                        </a:rPr>
                        <m:t> = </m:t>
                      </m:r>
                      <m:f>
                        <m:fPr>
                          <m:ctrlPr>
                            <a:rPr lang="en-GB" sz="2400" i="1">
                              <a:latin typeface="Cambria Math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400" i="1">
                              <a:latin typeface="Cambria Math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charset="0"/>
                        </a:rPr>
                        <m:t>2</m:t>
                      </m:r>
                      <m:r>
                        <a:rPr lang="en-GB" sz="2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𝜋</m:t>
                      </m:r>
                      <m:r>
                        <a:rPr lang="en-GB" sz="24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≈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332291"/>
                <a:ext cx="3733800" cy="156587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657600" y="3365999"/>
            <a:ext cx="762000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smtClean="0"/>
              <a:t>2.01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74489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3810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Concept Question.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066800"/>
            <a:ext cx="79248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charset="0"/>
              <a:buChar char="•"/>
            </a:pPr>
            <a:r>
              <a:rPr lang="en-GB" dirty="0"/>
              <a:t>A particle in a 1-D box can be accurately modelled as if it was a ball bouncing backwards and forwards between the two walls</a:t>
            </a:r>
            <a:r>
              <a:rPr lang="en-GB" dirty="0" smtClean="0"/>
              <a:t>.</a:t>
            </a:r>
          </a:p>
          <a:p>
            <a:pPr marL="285750" lvl="0" indent="-285750">
              <a:buFont typeface="Arial" charset="0"/>
              <a:buChar char="•"/>
            </a:pPr>
            <a:endParaRPr lang="en-GB" dirty="0"/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FALSE (nodes of wave-function are places particle cannot be)</a:t>
            </a:r>
            <a:endParaRPr lang="en-GB" dirty="0">
              <a:solidFill>
                <a:srgbClr val="FF0000"/>
              </a:solidFill>
            </a:endParaRPr>
          </a:p>
          <a:p>
            <a:pPr marL="285750" lvl="0" indent="-285750">
              <a:buFont typeface="Arial" charset="0"/>
              <a:buChar char="•"/>
            </a:pPr>
            <a:endParaRPr lang="en-US" dirty="0"/>
          </a:p>
          <a:p>
            <a:pPr marL="285750" lvl="0" indent="-285750">
              <a:buFont typeface="Arial" charset="0"/>
              <a:buChar char="•"/>
            </a:pPr>
            <a:r>
              <a:rPr lang="en-GB" dirty="0"/>
              <a:t>Interference of light occurs because photons interfere with themselves rather than each other</a:t>
            </a:r>
            <a:r>
              <a:rPr lang="en-GB" dirty="0" smtClean="0"/>
              <a:t>.</a:t>
            </a:r>
          </a:p>
          <a:p>
            <a:pPr marL="285750" indent="-285750">
              <a:buFont typeface="Arial" charset="0"/>
              <a:buChar char="•"/>
            </a:pPr>
            <a:endParaRPr lang="en-GB" dirty="0" smtClean="0"/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TRUE</a:t>
            </a:r>
            <a:endParaRPr lang="en-GB" dirty="0" smtClean="0"/>
          </a:p>
          <a:p>
            <a:pPr marL="285750" lvl="0" indent="-285750">
              <a:buFont typeface="Arial" charset="0"/>
              <a:buChar char="•"/>
            </a:pPr>
            <a:endParaRPr lang="en-US" dirty="0"/>
          </a:p>
          <a:p>
            <a:pPr marL="285750" lvl="0" indent="-285750">
              <a:buFont typeface="Arial" charset="0"/>
              <a:buChar char="•"/>
            </a:pPr>
            <a:r>
              <a:rPr lang="en-GB" dirty="0"/>
              <a:t>A very well localised particle must have a very uncertain wavelength</a:t>
            </a:r>
            <a:r>
              <a:rPr lang="en-GB" dirty="0" smtClean="0"/>
              <a:t>.</a:t>
            </a:r>
          </a:p>
          <a:p>
            <a:pPr marL="285750" lvl="0" indent="-285750">
              <a:buFont typeface="Arial" charset="0"/>
              <a:buChar char="•"/>
            </a:pPr>
            <a:endParaRPr lang="en-GB" dirty="0"/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TRUE (from HUP since wavelength depends on momentum)</a:t>
            </a:r>
            <a:endParaRPr lang="en-GB" dirty="0">
              <a:solidFill>
                <a:srgbClr val="FF0000"/>
              </a:solidFill>
            </a:endParaRPr>
          </a:p>
          <a:p>
            <a:pPr marL="285750" lvl="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42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109</Words>
  <Application>Microsoft Macintosh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Cambria Math</vt:lpstr>
      <vt:lpstr>Comic Sans MS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Tanvir, Nial (Prof.)</cp:lastModifiedBy>
  <cp:revision>13</cp:revision>
  <dcterms:created xsi:type="dcterms:W3CDTF">2012-02-20T18:53:22Z</dcterms:created>
  <dcterms:modified xsi:type="dcterms:W3CDTF">2019-03-05T12:04:43Z</dcterms:modified>
</cp:coreProperties>
</file>