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3" r:id="rId2"/>
    <p:sldId id="264" r:id="rId3"/>
    <p:sldId id="273" r:id="rId4"/>
    <p:sldId id="26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44"/>
    <p:restoredTop sz="94674"/>
  </p:normalViewPr>
  <p:slideViewPr>
    <p:cSldViewPr>
      <p:cViewPr varScale="1">
        <p:scale>
          <a:sx n="139" d="100"/>
          <a:sy n="139" d="100"/>
        </p:scale>
        <p:origin x="106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F5C85-DA3D-804A-A274-5AC45DB54692}" type="datetimeFigureOut">
              <a:rPr lang="en-US" smtClean="0"/>
              <a:t>1/28/21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FDC36-A443-CE40-AF0B-EAC0798C0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47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EFDC36-A443-CE40-AF0B-EAC0798C04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676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8325" y="2133600"/>
            <a:ext cx="807144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>
                <a:latin typeface="Comic Sans MS" pitchFamily="66" charset="0"/>
              </a:rPr>
              <a:t>PA1140 – Waves and Quanta</a:t>
            </a:r>
          </a:p>
          <a:p>
            <a:pPr algn="ctr"/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GB" sz="4400" dirty="0">
                <a:latin typeface="Comic Sans MS" pitchFamily="66" charset="0"/>
              </a:rPr>
              <a:t>Unit 3 – Workshop - Solutions</a:t>
            </a:r>
          </a:p>
        </p:txBody>
      </p:sp>
    </p:spTree>
    <p:extLst>
      <p:ext uri="{BB962C8B-B14F-4D97-AF65-F5344CB8AC3E}">
        <p14:creationId xmlns:p14="http://schemas.microsoft.com/office/powerpoint/2010/main" val="2558077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533400"/>
            <a:ext cx="2057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Q 3.1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D813FF4-ABEB-7842-82E7-4155F66C86E0}"/>
                  </a:ext>
                </a:extLst>
              </p:cNvPr>
              <p:cNvSpPr txBox="1"/>
              <p:nvPr/>
            </p:nvSpPr>
            <p:spPr>
              <a:xfrm>
                <a:off x="1476000" y="548640"/>
                <a:ext cx="7391400" cy="524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Energy of photon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h𝑐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4.1×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−15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×3.0×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sup>
                        </m:sSup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300</m:t>
                        </m:r>
                        <m: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−9</m:t>
                            </m:r>
                          </m:sup>
                        </m:sSup>
                      </m:den>
                    </m:f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1240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300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4.13 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eV</m:t>
                    </m:r>
                  </m:oMath>
                </a14:m>
                <a:endParaRPr lang="en-US" dirty="0">
                  <a:latin typeface="Segoe Script" panose="020B0804020000000003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D813FF4-ABEB-7842-82E7-4155F66C86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000" y="548640"/>
                <a:ext cx="7391400" cy="524439"/>
              </a:xfrm>
              <a:prstGeom prst="rect">
                <a:avLst/>
              </a:prstGeom>
              <a:blipFill>
                <a:blip r:embed="rId3"/>
                <a:stretch>
                  <a:fillRect l="-858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50A01097-A052-CE4A-BE1A-65C828C0A1B4}"/>
              </a:ext>
            </a:extLst>
          </p:cNvPr>
          <p:cNvSpPr txBox="1"/>
          <p:nvPr/>
        </p:nvSpPr>
        <p:spPr>
          <a:xfrm>
            <a:off x="228600" y="1797926"/>
            <a:ext cx="2057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Q 3.2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9959FE9-BF4F-E048-AC2C-DF1CD311041F}"/>
                  </a:ext>
                </a:extLst>
              </p:cNvPr>
              <p:cNvSpPr txBox="1"/>
              <p:nvPr/>
            </p:nvSpPr>
            <p:spPr>
              <a:xfrm>
                <a:off x="1447800" y="1849927"/>
                <a:ext cx="6400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Work function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≈4.13−2.03=2.1 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eV</m:t>
                    </m:r>
                  </m:oMath>
                </a14:m>
                <a:endParaRPr lang="en-US" dirty="0">
                  <a:latin typeface="Segoe Script" panose="020B0804020000000003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9959FE9-BF4F-E048-AC2C-DF1CD31104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849927"/>
                <a:ext cx="6400800" cy="400110"/>
              </a:xfrm>
              <a:prstGeom prst="rect">
                <a:avLst/>
              </a:prstGeom>
              <a:blipFill>
                <a:blip r:embed="rId4"/>
                <a:stretch>
                  <a:fillRect l="-1188" t="-6061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D6AAF5DC-4234-894B-A631-80216770CEBC}"/>
              </a:ext>
            </a:extLst>
          </p:cNvPr>
          <p:cNvSpPr txBox="1"/>
          <p:nvPr/>
        </p:nvSpPr>
        <p:spPr>
          <a:xfrm>
            <a:off x="260873" y="3045790"/>
            <a:ext cx="2057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Q 3.3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78DF55-271D-644A-B6EA-9DEFC1AB5F8A}"/>
                  </a:ext>
                </a:extLst>
              </p:cNvPr>
              <p:cNvSpPr txBox="1"/>
              <p:nvPr/>
            </p:nvSpPr>
            <p:spPr>
              <a:xfrm>
                <a:off x="1480072" y="3097791"/>
                <a:ext cx="6749527" cy="5437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Threshold wavelength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h𝑐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1240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2.1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=590 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nm</m:t>
                    </m:r>
                  </m:oMath>
                </a14:m>
                <a:endParaRPr lang="en-US" dirty="0">
                  <a:latin typeface="Segoe Script" panose="020B0804020000000003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78DF55-271D-644A-B6EA-9DEFC1AB5F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072" y="3097791"/>
                <a:ext cx="6749527" cy="543739"/>
              </a:xfrm>
              <a:prstGeom prst="rect">
                <a:avLst/>
              </a:prstGeom>
              <a:blipFill>
                <a:blip r:embed="rId5"/>
                <a:stretch>
                  <a:fillRect l="-940" b="-6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1C355270-2386-1145-8D68-FE4DEA24ED01}"/>
              </a:ext>
            </a:extLst>
          </p:cNvPr>
          <p:cNvSpPr txBox="1"/>
          <p:nvPr/>
        </p:nvSpPr>
        <p:spPr>
          <a:xfrm>
            <a:off x="260874" y="4240791"/>
            <a:ext cx="2057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Q 3.4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2257D1C-5C8B-D14C-9C8E-13C6FFB1BBDE}"/>
                  </a:ext>
                </a:extLst>
              </p:cNvPr>
              <p:cNvSpPr txBox="1"/>
              <p:nvPr/>
            </p:nvSpPr>
            <p:spPr>
              <a:xfrm>
                <a:off x="1480073" y="4292792"/>
                <a:ext cx="6749527" cy="965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de Broglie wavelength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h𝑐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</m:rad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1240</m:t>
                        </m:r>
                      </m:num>
                      <m:den>
                        <m:eqArr>
                          <m:eqArr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rad>
                              <m:radPr>
                                <m:degHide m:val="on"/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2×9.4×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8</m:t>
                                    </m:r>
                                  </m:sup>
                                </m:s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×2×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</m:e>
                            </m:rad>
                          </m:e>
                          <m:e/>
                        </m:eqArr>
                      </m:den>
                    </m:f>
                  </m:oMath>
                </a14:m>
                <a:endParaRPr lang="en-GB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GB" b="0" dirty="0">
                    <a:ea typeface="Cambria Math" panose="02040503050406030204" pitchFamily="18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=0.202 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nm</m:t>
                    </m:r>
                  </m:oMath>
                </a14:m>
                <a:endParaRPr lang="en-US" dirty="0">
                  <a:latin typeface="Segoe Script" panose="020B0804020000000003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2257D1C-5C8B-D14C-9C8E-13C6FFB1BB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073" y="4292792"/>
                <a:ext cx="6749527" cy="965008"/>
              </a:xfrm>
              <a:prstGeom prst="rect">
                <a:avLst/>
              </a:prstGeom>
              <a:blipFill>
                <a:blip r:embed="rId6"/>
                <a:stretch>
                  <a:fillRect l="-940"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F965C958-D737-4849-8500-A004D7C8E370}"/>
              </a:ext>
            </a:extLst>
          </p:cNvPr>
          <p:cNvSpPr/>
          <p:nvPr/>
        </p:nvSpPr>
        <p:spPr>
          <a:xfrm>
            <a:off x="6553200" y="644531"/>
            <a:ext cx="838199" cy="35053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47EF4E-2E37-DF42-9CFD-8A6B57AF309A}"/>
              </a:ext>
            </a:extLst>
          </p:cNvPr>
          <p:cNvSpPr/>
          <p:nvPr/>
        </p:nvSpPr>
        <p:spPr>
          <a:xfrm>
            <a:off x="5562600" y="1845454"/>
            <a:ext cx="762000" cy="35053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76FE78-9BA4-654B-8A7D-154DACE8F3FC}"/>
              </a:ext>
            </a:extLst>
          </p:cNvPr>
          <p:cNvSpPr/>
          <p:nvPr/>
        </p:nvSpPr>
        <p:spPr>
          <a:xfrm>
            <a:off x="5410200" y="4886247"/>
            <a:ext cx="990601" cy="35053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CF0453-6DDE-8A49-8421-8FE3ED5FE6E0}"/>
              </a:ext>
            </a:extLst>
          </p:cNvPr>
          <p:cNvSpPr/>
          <p:nvPr/>
        </p:nvSpPr>
        <p:spPr>
          <a:xfrm>
            <a:off x="5029200" y="3156921"/>
            <a:ext cx="909019" cy="35053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081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D75D09E8-D8B4-4849-8BB2-AF7A2856392C}"/>
              </a:ext>
            </a:extLst>
          </p:cNvPr>
          <p:cNvSpPr txBox="1"/>
          <p:nvPr/>
        </p:nvSpPr>
        <p:spPr>
          <a:xfrm>
            <a:off x="228600" y="376535"/>
            <a:ext cx="2057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Q 3.5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58B8C8-6B3D-6849-8E48-C56067FFB73C}"/>
              </a:ext>
            </a:extLst>
          </p:cNvPr>
          <p:cNvSpPr txBox="1"/>
          <p:nvPr/>
        </p:nvSpPr>
        <p:spPr>
          <a:xfrm>
            <a:off x="304800" y="3266925"/>
            <a:ext cx="20574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(a)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B8C3C9-F83E-EF44-925F-CAD23804440D}"/>
              </a:ext>
            </a:extLst>
          </p:cNvPr>
          <p:cNvSpPr txBox="1"/>
          <p:nvPr/>
        </p:nvSpPr>
        <p:spPr>
          <a:xfrm>
            <a:off x="285078" y="4476690"/>
            <a:ext cx="20574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(b)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312CC1-B1B4-4F48-9B72-E637235DA62A}"/>
              </a:ext>
            </a:extLst>
          </p:cNvPr>
          <p:cNvSpPr txBox="1"/>
          <p:nvPr/>
        </p:nvSpPr>
        <p:spPr>
          <a:xfrm>
            <a:off x="286871" y="5695890"/>
            <a:ext cx="20574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(c)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F71180-FC03-D742-B318-9E4657A2E65C}"/>
                  </a:ext>
                </a:extLst>
              </p:cNvPr>
              <p:cNvSpPr txBox="1"/>
              <p:nvPr/>
            </p:nvSpPr>
            <p:spPr>
              <a:xfrm>
                <a:off x="1280089" y="3191958"/>
                <a:ext cx="5372100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2×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×0.002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e>
                        </m:func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=0.004</m:t>
                    </m:r>
                  </m:oMath>
                </a14:m>
                <a:r>
                  <a:rPr lang="en-US" dirty="0"/>
                  <a:t>  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F71180-FC03-D742-B318-9E4657A2E6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089" y="3191958"/>
                <a:ext cx="5372100" cy="6169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92AD798-9CE8-D346-B8AC-F26F527F153F}"/>
                  </a:ext>
                </a:extLst>
              </p:cNvPr>
              <p:cNvSpPr txBox="1"/>
              <p:nvPr/>
            </p:nvSpPr>
            <p:spPr>
              <a:xfrm>
                <a:off x="304800" y="1023589"/>
                <a:ext cx="8153400" cy="904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Probability for narrow range in x is approximately given by </a:t>
                </a:r>
              </a:p>
              <a:p>
                <a:endParaRPr lang="en-US" sz="800" dirty="0">
                  <a:latin typeface="Segoe Script" panose="020B0804020000000003" pitchFamily="34" charset="0"/>
                </a:endParaRPr>
              </a:p>
              <a:p>
                <a:r>
                  <a:rPr lang="en-GB" dirty="0"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Pr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⁡(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nary>
                      <m:nary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𝜓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latin typeface="Segoe Script" panose="020B0804020000000003" pitchFamily="34" charset="0"/>
                  </a:rPr>
                  <a:t> 	</a:t>
                </a:r>
                <a:r>
                  <a:rPr lang="en-US" sz="2000" dirty="0">
                    <a:latin typeface="SignPainter-HouseScript" panose="02000006070000020004" pitchFamily="2" charset="0"/>
                  </a:rPr>
                  <a:t>where </a:t>
                </a:r>
                <a:r>
                  <a:rPr lang="en-US" dirty="0">
                    <a:latin typeface="Segoe Script" panose="020B0804020000000003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latin typeface="Segoe Script" panose="020B0804020000000003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92AD798-9CE8-D346-B8AC-F26F527F1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023589"/>
                <a:ext cx="8153400" cy="904928"/>
              </a:xfrm>
              <a:prstGeom prst="rect">
                <a:avLst/>
              </a:prstGeom>
              <a:blipFill>
                <a:blip r:embed="rId3"/>
                <a:stretch>
                  <a:fillRect l="-778" t="-5556" b="-81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4540504-E1BF-5841-866A-8A1EA471CAE7}"/>
                  </a:ext>
                </a:extLst>
              </p:cNvPr>
              <p:cNvSpPr txBox="1"/>
              <p:nvPr/>
            </p:nvSpPr>
            <p:spPr>
              <a:xfrm>
                <a:off x="304800" y="2025784"/>
                <a:ext cx="8153400" cy="908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For ground state of particle in box</a:t>
                </a:r>
              </a:p>
              <a:p>
                <a:endParaRPr lang="en-US" sz="800" dirty="0">
                  <a:latin typeface="Segoe Script" panose="020B0804020000000003" pitchFamily="34" charset="0"/>
                </a:endParaRPr>
              </a:p>
              <a:p>
                <a:r>
                  <a:rPr lang="en-GB" dirty="0"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den>
                    </m:f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den>
                        </m:f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latin typeface="Segoe Script" panose="020B0804020000000003" pitchFamily="34" charset="0"/>
                  </a:rPr>
                  <a:t> 	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4540504-E1BF-5841-866A-8A1EA471C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025784"/>
                <a:ext cx="8153400" cy="908647"/>
              </a:xfrm>
              <a:prstGeom prst="rect">
                <a:avLst/>
              </a:prstGeom>
              <a:blipFill>
                <a:blip r:embed="rId4"/>
                <a:stretch>
                  <a:fillRect l="-778" t="-4167"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D06CDF2-7FCB-B04D-9AB0-4DE4E09A5895}"/>
                  </a:ext>
                </a:extLst>
              </p:cNvPr>
              <p:cNvSpPr txBox="1"/>
              <p:nvPr/>
            </p:nvSpPr>
            <p:spPr>
              <a:xfrm>
                <a:off x="1248042" y="4430293"/>
                <a:ext cx="5372100" cy="5227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2×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d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×0.002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e>
                        </m:func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  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D06CDF2-7FCB-B04D-9AB0-4DE4E09A58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042" y="4430293"/>
                <a:ext cx="5372100" cy="5227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93F0D33-C0D0-F54B-9A87-301274A42C13}"/>
                  </a:ext>
                </a:extLst>
              </p:cNvPr>
              <p:cNvSpPr txBox="1"/>
              <p:nvPr/>
            </p:nvSpPr>
            <p:spPr>
              <a:xfrm>
                <a:off x="1223829" y="5546559"/>
                <a:ext cx="5372100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2×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d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×0.002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e>
                        </m:func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=0.003</m:t>
                    </m:r>
                  </m:oMath>
                </a14:m>
                <a:r>
                  <a:rPr lang="en-US" dirty="0"/>
                  <a:t>   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93F0D33-C0D0-F54B-9A87-301274A42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829" y="5546559"/>
                <a:ext cx="5372100" cy="6169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extLst>
              <a:ext uri="{FF2B5EF4-FFF2-40B4-BE49-F238E27FC236}">
                <a16:creationId xmlns:a16="http://schemas.microsoft.com/office/drawing/2014/main" id="{85B7E3C7-E3B7-7C4A-9A66-1AACE2E45159}"/>
              </a:ext>
            </a:extLst>
          </p:cNvPr>
          <p:cNvSpPr/>
          <p:nvPr/>
        </p:nvSpPr>
        <p:spPr>
          <a:xfrm>
            <a:off x="3984655" y="3383266"/>
            <a:ext cx="663545" cy="35053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41F225-0A9B-894B-9D0D-3AD38DE390B5}"/>
              </a:ext>
            </a:extLst>
          </p:cNvPr>
          <p:cNvSpPr/>
          <p:nvPr/>
        </p:nvSpPr>
        <p:spPr>
          <a:xfrm>
            <a:off x="4114800" y="5745466"/>
            <a:ext cx="663545" cy="35053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9684395-C954-CF43-8C07-A498F35A8330}"/>
              </a:ext>
            </a:extLst>
          </p:cNvPr>
          <p:cNvSpPr/>
          <p:nvPr/>
        </p:nvSpPr>
        <p:spPr>
          <a:xfrm>
            <a:off x="3908455" y="4572180"/>
            <a:ext cx="206345" cy="30462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520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969" y="-257175"/>
            <a:ext cx="5971231" cy="42195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" y="3810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 3.6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1200" y="420264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(a)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0" y="43809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(b)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268809-77C3-5543-A43D-0F6D2A1CB801}"/>
              </a:ext>
            </a:extLst>
          </p:cNvPr>
          <p:cNvSpPr txBox="1"/>
          <p:nvPr/>
        </p:nvSpPr>
        <p:spPr>
          <a:xfrm>
            <a:off x="381000" y="38100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F692490-19BA-8B4E-8362-E4C61D46603E}"/>
                  </a:ext>
                </a:extLst>
              </p:cNvPr>
              <p:cNvSpPr txBox="1"/>
              <p:nvPr/>
            </p:nvSpPr>
            <p:spPr>
              <a:xfrm>
                <a:off x="838200" y="3886200"/>
                <a:ext cx="8001000" cy="1369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Expectation of x   </a:t>
                </a:r>
              </a:p>
              <a:p>
                <a:endParaRPr lang="en-US" dirty="0">
                  <a:latin typeface="Segoe Script" panose="020B0804020000000003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>
                            <m:f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GB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p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(1−</m:t>
                              </m:r>
                              <m:func>
                                <m:func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F692490-19BA-8B4E-8362-E4C61D4660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886200"/>
                <a:ext cx="8001000" cy="1369157"/>
              </a:xfrm>
              <a:prstGeom prst="rect">
                <a:avLst/>
              </a:prstGeom>
              <a:blipFill>
                <a:blip r:embed="rId3"/>
                <a:stretch>
                  <a:fillRect l="-952" t="-47222" b="-132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2F1DF77-BE22-2D47-8BA4-2027B9E63D0D}"/>
                  </a:ext>
                </a:extLst>
              </p:cNvPr>
              <p:cNvSpPr txBox="1"/>
              <p:nvPr/>
            </p:nvSpPr>
            <p:spPr>
              <a:xfrm>
                <a:off x="2438400" y="5486400"/>
                <a:ext cx="4419600" cy="689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000" i="1">
                              <a:latin typeface="Cambria Math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charset="0"/>
                        </a:rPr>
                        <m:t> </m:t>
                      </m:r>
                      <m:sSubSup>
                        <m:sSub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000" b="0" i="0" smtClean="0">
                                          <a:latin typeface="Cambria Math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2000" b="0" i="1" smtClean="0">
                                          <a:latin typeface="Cambria Math" charset="0"/>
                                        </a:rPr>
                                        <m:t>2</m:t>
                                      </m:r>
                                      <m:r>
                                        <a:rPr lang="en-GB" sz="2000" b="0" i="1" smtClean="0">
                                          <a:latin typeface="Cambria Math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GB" sz="2000" b="0" i="1" smtClean="0">
                              <a:latin typeface="Cambria Math" charset="0"/>
                            </a:rPr>
                            <m:t>0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𝜋</m:t>
                          </m:r>
                        </m:sup>
                      </m:sSubSup>
                      <m:r>
                        <a:rPr lang="en-GB" sz="2000" b="0" i="1" smtClean="0">
                          <a:latin typeface="Cambria Math" charset="0"/>
                        </a:rPr>
                        <m:t> = 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000" i="1">
                              <a:latin typeface="Cambria Math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𝜋</m:t>
                      </m:r>
                      <m:r>
                        <a:rPr lang="en-GB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≈2.01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2F1DF77-BE22-2D47-8BA4-2027B9E63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5486400"/>
                <a:ext cx="4419600" cy="689228"/>
              </a:xfrm>
              <a:prstGeom prst="rect">
                <a:avLst/>
              </a:prstGeom>
              <a:blipFill>
                <a:blip r:embed="rId4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5AEC89F4-F4DE-C848-8CC2-BC6E3E3C2C76}"/>
              </a:ext>
            </a:extLst>
          </p:cNvPr>
          <p:cNvSpPr/>
          <p:nvPr/>
        </p:nvSpPr>
        <p:spPr>
          <a:xfrm>
            <a:off x="6167951" y="5669266"/>
            <a:ext cx="613849" cy="35053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907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2753</TotalTime>
  <Words>171</Words>
  <Application>Microsoft Macintosh PowerPoint</Application>
  <PresentationFormat>On-screen Show (4:3)</PresentationFormat>
  <Paragraphs>34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 Math</vt:lpstr>
      <vt:lpstr>Comic Sans MS</vt:lpstr>
      <vt:lpstr>Segoe Script</vt:lpstr>
      <vt:lpstr>SignPainter-HouseScript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Tanvir, Nial (Prof.)</cp:lastModifiedBy>
  <cp:revision>26</cp:revision>
  <dcterms:created xsi:type="dcterms:W3CDTF">2012-02-20T18:53:22Z</dcterms:created>
  <dcterms:modified xsi:type="dcterms:W3CDTF">2021-01-28T09:55:06Z</dcterms:modified>
</cp:coreProperties>
</file>