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64" r:id="rId3"/>
    <p:sldId id="274" r:id="rId4"/>
    <p:sldId id="27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82"/>
    <p:restoredTop sz="94674"/>
  </p:normalViewPr>
  <p:slideViewPr>
    <p:cSldViewPr>
      <p:cViewPr varScale="1">
        <p:scale>
          <a:sx n="114" d="100"/>
          <a:sy n="114" d="100"/>
        </p:scale>
        <p:origin x="18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0C201-E828-FA4B-A38D-41E32D9115BA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57C28-E689-444D-811E-1A89A278D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182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About 8 tons of TNT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957C28-E689-444D-811E-1A89A278D4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33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8325" y="2133600"/>
            <a:ext cx="807144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>
                <a:latin typeface="Comic Sans MS" pitchFamily="66" charset="0"/>
              </a:rPr>
              <a:t>PA1140 – Waves and Quanta</a:t>
            </a:r>
          </a:p>
          <a:p>
            <a:pPr algn="ctr"/>
            <a:endParaRPr lang="en-GB" sz="4400" dirty="0">
              <a:latin typeface="Comic Sans MS" pitchFamily="66" charset="0"/>
            </a:endParaRPr>
          </a:p>
          <a:p>
            <a:pPr algn="ctr"/>
            <a:r>
              <a:rPr lang="en-GB" sz="4400" dirty="0">
                <a:latin typeface="Comic Sans MS" pitchFamily="66" charset="0"/>
              </a:rPr>
              <a:t>Unit 4 – Workshop - Solutions</a:t>
            </a:r>
          </a:p>
        </p:txBody>
      </p:sp>
    </p:spTree>
    <p:extLst>
      <p:ext uri="{BB962C8B-B14F-4D97-AF65-F5344CB8AC3E}">
        <p14:creationId xmlns:p14="http://schemas.microsoft.com/office/powerpoint/2010/main" val="255807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Q 4.1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813FF4-ABEB-7842-82E7-4155F66C86E0}"/>
                  </a:ext>
                </a:extLst>
              </p:cNvPr>
              <p:cNvSpPr txBox="1"/>
              <p:nvPr/>
            </p:nvSpPr>
            <p:spPr>
              <a:xfrm>
                <a:off x="762000" y="844249"/>
                <a:ext cx="7924800" cy="771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Singly ionized  </a:t>
                </a:r>
                <a:r>
                  <a:rPr lang="en-US" sz="2000" dirty="0">
                    <a:latin typeface="Times" pitchFamily="2" charset="0"/>
                  </a:rPr>
                  <a:t>He </a:t>
                </a:r>
                <a:r>
                  <a:rPr lang="en-US" sz="2000" dirty="0">
                    <a:latin typeface="SignPainter-HouseScript" panose="02000006070000020004" pitchFamily="2" charset="0"/>
                  </a:rPr>
                  <a:t>behaves like hydrogen with</a:t>
                </a:r>
                <a:r>
                  <a:rPr lang="en-US" sz="2000" dirty="0">
                    <a:latin typeface="Segoe Script" panose="020B0804020000000003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2000" dirty="0">
                    <a:latin typeface="Segoe Script" panose="020B0804020000000003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sz="2000" dirty="0">
                        <a:latin typeface="SignPainter-HouseScript" panose="02000006070000020004" pitchFamily="2" charset="0"/>
                      </a:rPr>
                      <m:t>leading</m:t>
                    </m:r>
                    <m:r>
                      <m:rPr>
                        <m:nor/>
                      </m:rPr>
                      <a:rPr lang="en-GB" sz="2000" dirty="0">
                        <a:latin typeface="SignPainter-HouseScript" panose="02000006070000020004" pitchFamily="2" charset="0"/>
                      </a:rPr>
                      <m:t> </m:t>
                    </m:r>
                    <m:r>
                      <m:rPr>
                        <m:nor/>
                      </m:rPr>
                      <a:rPr lang="en-GB" sz="2000" dirty="0">
                        <a:latin typeface="SignPainter-HouseScript" panose="02000006070000020004" pitchFamily="2" charset="0"/>
                      </a:rPr>
                      <m:t>to</m:t>
                    </m:r>
                    <m:r>
                      <m:rPr>
                        <m:nor/>
                      </m:rPr>
                      <a:rPr lang="en-GB" sz="2000" dirty="0">
                        <a:latin typeface="SignPainter-HouseScript" panose="02000006070000020004" pitchFamily="2" charset="0"/>
                      </a:rPr>
                      <m:t> 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a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 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factor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 4 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increase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 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in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 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numerator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 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of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 </m:t>
                    </m:r>
                    <m:r>
                      <m:rPr>
                        <m:nor/>
                      </m:rPr>
                      <a:rPr lang="en-GB" sz="2000" b="0" i="0" dirty="0" smtClean="0">
                        <a:latin typeface="SignPainter-HouseScript" panose="02000006070000020004" pitchFamily="2" charset="0"/>
                      </a:rPr>
                      <m:t>the</m:t>
                    </m:r>
                    <m:r>
                      <m:rPr>
                        <m:nor/>
                      </m:rPr>
                      <a:rPr lang="en-GB" sz="2000" dirty="0">
                        <a:latin typeface="SignPainter-HouseScript" panose="02000006070000020004" pitchFamily="2" charset="0"/>
                      </a:rPr>
                      <m:t> </m:t>
                    </m:r>
                    <m:r>
                      <m:rPr>
                        <m:nor/>
                      </m:rPr>
                      <a:rPr lang="en-GB" sz="2000" dirty="0">
                        <a:latin typeface="SignPainter-HouseScript" panose="02000006070000020004" pitchFamily="2" charset="0"/>
                      </a:rPr>
                      <m:t>Rydberg</m:t>
                    </m:r>
                    <m:r>
                      <m:rPr>
                        <m:nor/>
                      </m:rPr>
                      <a:rPr lang="en-GB" sz="2000" dirty="0">
                        <a:latin typeface="SignPainter-HouseScript" panose="02000006070000020004" pitchFamily="2" charset="0"/>
                      </a:rPr>
                      <m:t>−</m:t>
                    </m:r>
                    <m:r>
                      <m:rPr>
                        <m:nor/>
                      </m:rPr>
                      <a:rPr lang="en-GB" sz="2000" dirty="0">
                        <a:latin typeface="SignPainter-HouseScript" panose="02000006070000020004" pitchFamily="2" charset="0"/>
                      </a:rPr>
                      <m:t>Ritz</m:t>
                    </m:r>
                    <m:r>
                      <m:rPr>
                        <m:nor/>
                      </m:rPr>
                      <a:rPr lang="en-GB" sz="2000" dirty="0">
                        <a:latin typeface="SignPainter-HouseScript" panose="02000006070000020004" pitchFamily="2" charset="0"/>
                      </a:rPr>
                      <m:t> </m:t>
                    </m:r>
                    <m:r>
                      <m:rPr>
                        <m:nor/>
                      </m:rPr>
                      <a:rPr lang="en-GB" sz="2000" dirty="0">
                        <a:latin typeface="SignPainter-HouseScript" panose="02000006070000020004" pitchFamily="2" charset="0"/>
                      </a:rPr>
                      <m:t>formula</m:t>
                    </m:r>
                  </m:oMath>
                </a14:m>
                <a:endParaRPr lang="en-US" sz="2000" dirty="0">
                  <a:latin typeface="SignPainter-HouseScript" panose="02000006070000020004" pitchFamily="2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D813FF4-ABEB-7842-82E7-4155F66C86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844249"/>
                <a:ext cx="7924800" cy="771493"/>
              </a:xfrm>
              <a:prstGeom prst="rect">
                <a:avLst/>
              </a:prstGeom>
              <a:blipFill>
                <a:blip r:embed="rId2"/>
                <a:stretch>
                  <a:fillRect l="-801" t="-3226" b="-8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F965C958-D737-4849-8500-A004D7C8E370}"/>
              </a:ext>
            </a:extLst>
          </p:cNvPr>
          <p:cNvSpPr/>
          <p:nvPr/>
        </p:nvSpPr>
        <p:spPr>
          <a:xfrm>
            <a:off x="2895600" y="5488325"/>
            <a:ext cx="1056143" cy="35053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08BF8A-3018-A64B-9CA0-5323853BFFC4}"/>
              </a:ext>
            </a:extLst>
          </p:cNvPr>
          <p:cNvSpPr txBox="1"/>
          <p:nvPr/>
        </p:nvSpPr>
        <p:spPr>
          <a:xfrm>
            <a:off x="314700" y="819090"/>
            <a:ext cx="533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(a)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BD140E-45F2-7F4F-A8ED-8EA5E56D1088}"/>
              </a:ext>
            </a:extLst>
          </p:cNvPr>
          <p:cNvSpPr txBox="1"/>
          <p:nvPr/>
        </p:nvSpPr>
        <p:spPr>
          <a:xfrm>
            <a:off x="381000" y="3886200"/>
            <a:ext cx="5334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(b)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95F249-DD85-9049-8DA5-8B447A953D8B}"/>
              </a:ext>
            </a:extLst>
          </p:cNvPr>
          <p:cNvSpPr txBox="1"/>
          <p:nvPr/>
        </p:nvSpPr>
        <p:spPr>
          <a:xfrm>
            <a:off x="1066800" y="38862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SignPainter-HouseScript" panose="02000006070000020004" pitchFamily="2" charset="0"/>
              </a:rPr>
              <a:t>Writing the formula for wavelength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08B044-CB79-C14C-9CBA-A8DBAA018A99}"/>
                  </a:ext>
                </a:extLst>
              </p:cNvPr>
              <p:cNvSpPr txBox="1"/>
              <p:nvPr/>
            </p:nvSpPr>
            <p:spPr>
              <a:xfrm>
                <a:off x="2667000" y="1905000"/>
                <a:ext cx="3107197" cy="8145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GB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ℏ</m:t>
                              </m:r>
                            </m:e>
                            <m:sup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d>
                        <m:dPr>
                          <m:ctrlPr>
                            <a:rPr lang="en-GB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GB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GB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sub>
                                <m:sup>
                                  <m:r>
                                    <a:rPr lang="en-GB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  <m:r>
                            <a:rPr lang="en-GB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GB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GB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GB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08B044-CB79-C14C-9CBA-A8DBAA018A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1905000"/>
                <a:ext cx="3107197" cy="814518"/>
              </a:xfrm>
              <a:prstGeom prst="rect">
                <a:avLst/>
              </a:prstGeom>
              <a:blipFill>
                <a:blip r:embed="rId3"/>
                <a:stretch>
                  <a:fillRect l="-1633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2C21758-7F94-8B48-8644-DA5F53F0636A}"/>
                  </a:ext>
                </a:extLst>
              </p:cNvPr>
              <p:cNvSpPr txBox="1"/>
              <p:nvPr/>
            </p:nvSpPr>
            <p:spPr>
              <a:xfrm>
                <a:off x="381000" y="2819400"/>
                <a:ext cx="8305800" cy="732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B</a:t>
                </a:r>
                <a:r>
                  <a:rPr lang="en-GB" sz="2000" dirty="0">
                    <a:latin typeface="SignPainter-HouseScript" panose="02000006070000020004" pitchFamily="2" charset="0"/>
                  </a:rPr>
                  <a:t>y inspection, doubling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en-GB" sz="2000" dirty="0">
                    <a:latin typeface="SignPainter-HouseScript" panose="02000006070000020004" pitchFamily="2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sz="2000" dirty="0">
                    <a:latin typeface="SignPainter-HouseScript" panose="02000006070000020004" pitchFamily="2" charset="0"/>
                  </a:rPr>
                  <a:t>, will increase denominator by factor 4, thus leading to transitions for   </a:t>
                </a: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He+</a:t>
                </a:r>
                <a:r>
                  <a:rPr lang="en-GB" dirty="0">
                    <a:latin typeface="Segoe Script" panose="020B0804020000000003" pitchFamily="34" charset="0"/>
                  </a:rPr>
                  <a:t> </a:t>
                </a:r>
                <a:r>
                  <a:rPr lang="en-GB" sz="2000" dirty="0">
                    <a:latin typeface="SignPainter-HouseScript" panose="02000006070000020004" pitchFamily="2" charset="0"/>
                  </a:rPr>
                  <a:t>between even </a:t>
                </a:r>
                <a:r>
                  <a:rPr lang="en-GB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GB" sz="2000" dirty="0">
                    <a:latin typeface="SignPainter-HouseScript" panose="02000006070000020004" pitchFamily="2" charset="0"/>
                  </a:rPr>
                  <a:t> levels that are the same as as those for </a:t>
                </a: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r>
                  <a:rPr lang="en-GB" dirty="0">
                    <a:latin typeface="SignPainter-HouseScript" panose="02000006070000020004" pitchFamily="2" charset="0"/>
                  </a:rPr>
                  <a:t>between levels </a:t>
                </a:r>
                <a:r>
                  <a:rPr lang="en-GB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GB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/2</a:t>
                </a:r>
                <a:r>
                  <a:rPr lang="en-GB" dirty="0">
                    <a:latin typeface="Segoe Script" panose="020B0804020000000003" pitchFamily="34" charset="0"/>
                  </a:rPr>
                  <a:t>. </a:t>
                </a:r>
                <a:endParaRPr lang="en-US" dirty="0">
                  <a:latin typeface="Segoe Script" panose="020B0804020000000003" pitchFamily="34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2C21758-7F94-8B48-8644-DA5F53F06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819400"/>
                <a:ext cx="8305800" cy="732508"/>
              </a:xfrm>
              <a:prstGeom prst="rect">
                <a:avLst/>
              </a:prstGeom>
              <a:blipFill>
                <a:blip r:embed="rId4"/>
                <a:stretch>
                  <a:fillRect l="-917" t="-1724" b="-15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808D6D5-E0A8-BA47-9999-1B671DF2034A}"/>
                  </a:ext>
                </a:extLst>
              </p:cNvPr>
              <p:cNvSpPr txBox="1"/>
              <p:nvPr/>
            </p:nvSpPr>
            <p:spPr>
              <a:xfrm>
                <a:off x="990600" y="4472329"/>
                <a:ext cx="1453860" cy="7381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sz="22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h𝑐</m:t>
                          </m:r>
                        </m:num>
                        <m:den>
                          <m:sSub>
                            <m:sSubPr>
                              <m:ctrlP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GB" sz="22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GB" sz="22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2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808D6D5-E0A8-BA47-9999-1B671DF203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472329"/>
                <a:ext cx="1453860" cy="738151"/>
              </a:xfrm>
              <a:prstGeom prst="rect">
                <a:avLst/>
              </a:prstGeom>
              <a:blipFill>
                <a:blip r:embed="rId5"/>
                <a:stretch>
                  <a:fillRect l="-4348" t="-3390" r="-2609" b="-101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EEA67F0-E9E0-0440-B407-D60385BC26DA}"/>
                  </a:ext>
                </a:extLst>
              </p:cNvPr>
              <p:cNvSpPr txBox="1"/>
              <p:nvPr/>
            </p:nvSpPr>
            <p:spPr>
              <a:xfrm>
                <a:off x="2819400" y="4563411"/>
                <a:ext cx="6019800" cy="485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where</a:t>
                </a:r>
                <a:r>
                  <a:rPr lang="en-US" dirty="0">
                    <a:latin typeface="Segoe Script" panose="020B0804020000000003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=13.6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 </a:t>
                </a:r>
                <a:r>
                  <a:rPr lang="en-US" dirty="0">
                    <a:latin typeface="Segoe Script" panose="020B0804020000000003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h𝑐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=1240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eV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nm</m:t>
                    </m:r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EEA67F0-E9E0-0440-B407-D60385BC26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563411"/>
                <a:ext cx="6019800" cy="485646"/>
              </a:xfrm>
              <a:prstGeom prst="rect">
                <a:avLst/>
              </a:prstGeom>
              <a:blipFill>
                <a:blip r:embed="rId6"/>
                <a:stretch>
                  <a:fillRect l="-1266" b="-205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42510D1-8269-1841-AEEF-E7569C33BFE1}"/>
                  </a:ext>
                </a:extLst>
              </p:cNvPr>
              <p:cNvSpPr txBox="1"/>
              <p:nvPr/>
            </p:nvSpPr>
            <p:spPr>
              <a:xfrm>
                <a:off x="1219200" y="5407486"/>
                <a:ext cx="2732543" cy="4809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2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1240</m:t>
                        </m:r>
                      </m:num>
                      <m:den>
                        <m:r>
                          <a:rPr lang="en-GB" sz="22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−1.51+3.40</m:t>
                        </m:r>
                      </m:den>
                    </m:f>
                    <m:r>
                      <a:rPr lang="en-GB" sz="22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=656 </m:t>
                    </m:r>
                    <m:r>
                      <m:rPr>
                        <m:sty m:val="p"/>
                      </m:rPr>
                      <a:rPr lang="en-GB" sz="2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nm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42510D1-8269-1841-AEEF-E7569C33BF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407486"/>
                <a:ext cx="2732543" cy="480901"/>
              </a:xfrm>
              <a:prstGeom prst="rect">
                <a:avLst/>
              </a:prstGeom>
              <a:blipFill>
                <a:blip r:embed="rId7"/>
                <a:stretch>
                  <a:fillRect l="-2315" b="-12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0161143-8FAC-C149-91D3-96F38762D117}"/>
                  </a:ext>
                </a:extLst>
              </p:cNvPr>
              <p:cNvSpPr txBox="1"/>
              <p:nvPr/>
            </p:nvSpPr>
            <p:spPr>
              <a:xfrm>
                <a:off x="4419600" y="5530372"/>
                <a:ext cx="4495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where</a:t>
                </a:r>
                <a:r>
                  <a:rPr lang="en-US" dirty="0">
                    <a:latin typeface="Segoe Script" panose="020B0804020000000003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=−1.51 </m:t>
                    </m:r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eV</m:t>
                    </m:r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=−3.40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eV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0161143-8FAC-C149-91D3-96F38762D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530372"/>
                <a:ext cx="4495800" cy="400110"/>
              </a:xfrm>
              <a:prstGeom prst="rect">
                <a:avLst/>
              </a:prstGeom>
              <a:blipFill>
                <a:blip r:embed="rId8"/>
                <a:stretch>
                  <a:fillRect l="-1408" t="-9091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CB5F065C-028E-FA44-BD12-A5558BD52EF4}"/>
              </a:ext>
            </a:extLst>
          </p:cNvPr>
          <p:cNvSpPr txBox="1"/>
          <p:nvPr/>
        </p:nvSpPr>
        <p:spPr>
          <a:xfrm>
            <a:off x="304800" y="6183868"/>
            <a:ext cx="8529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SignPainter-HouseScript" panose="02000006070000020004" pitchFamily="2" charset="0"/>
              </a:rPr>
              <a:t>Which is the same as the</a:t>
            </a:r>
            <a:r>
              <a:rPr lang="en-US" dirty="0">
                <a:latin typeface="Segoe Script" panose="020B0804020000000003" pitchFamily="34" charset="0"/>
              </a:rPr>
              <a:t>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3</a:t>
            </a:r>
            <a:r>
              <a:rPr lang="en-US" sz="2000" dirty="0">
                <a:latin typeface="Segoe Script" panose="020B0804020000000003" pitchFamily="34" charset="0"/>
              </a:rPr>
              <a:t> </a:t>
            </a:r>
            <a:r>
              <a:rPr lang="en-US" sz="2000" dirty="0">
                <a:latin typeface="SignPainter-HouseScript" panose="02000006070000020004" pitchFamily="2" charset="0"/>
              </a:rPr>
              <a:t>to</a:t>
            </a:r>
            <a:r>
              <a:rPr lang="en-US" dirty="0">
                <a:latin typeface="Segoe Script" panose="020B0804020000000003" pitchFamily="34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Segoe Script" panose="020B0804020000000003" pitchFamily="34" charset="0"/>
              </a:rPr>
              <a:t> </a:t>
            </a:r>
            <a:r>
              <a:rPr lang="en-US" sz="2000" dirty="0">
                <a:latin typeface="SignPainter-HouseScript" panose="02000006070000020004" pitchFamily="2" charset="0"/>
              </a:rPr>
              <a:t>transition of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dirty="0">
                <a:latin typeface="Segoe Script" panose="020B0804020000000003" pitchFamily="34" charset="0"/>
              </a:rPr>
              <a:t> </a:t>
            </a:r>
            <a:r>
              <a:rPr lang="en-US" sz="2000" dirty="0">
                <a:latin typeface="SignPainter-HouseScript" panose="02000006070000020004" pitchFamily="2" charset="0"/>
              </a:rPr>
              <a:t>(Balmer –alpha) </a:t>
            </a:r>
          </a:p>
        </p:txBody>
      </p:sp>
    </p:spTree>
    <p:extLst>
      <p:ext uri="{BB962C8B-B14F-4D97-AF65-F5344CB8AC3E}">
        <p14:creationId xmlns:p14="http://schemas.microsoft.com/office/powerpoint/2010/main" val="297608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6" grpId="0" animBg="1"/>
      <p:bldP spid="16" grpId="1" animBg="1"/>
      <p:bldP spid="17" grpId="0"/>
      <p:bldP spid="17" grpId="1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A01097-A052-CE4A-BE1A-65C828C0A1B4}"/>
              </a:ext>
            </a:extLst>
          </p:cNvPr>
          <p:cNvSpPr txBox="1"/>
          <p:nvPr/>
        </p:nvSpPr>
        <p:spPr>
          <a:xfrm>
            <a:off x="228600" y="457200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Q 4.2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959FE9-BF4F-E048-AC2C-DF1CD311041F}"/>
              </a:ext>
            </a:extLst>
          </p:cNvPr>
          <p:cNvSpPr txBox="1"/>
          <p:nvPr/>
        </p:nvSpPr>
        <p:spPr>
          <a:xfrm>
            <a:off x="1295400" y="509201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SignPainter-HouseScript" panose="02000006070000020004" pitchFamily="2" charset="0"/>
              </a:rPr>
              <a:t>Assuming the daughter nuclei are initially touching, the electrostatic potential energy is given by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AAF5DC-4234-894B-A631-80216770CEBC}"/>
              </a:ext>
            </a:extLst>
          </p:cNvPr>
          <p:cNvSpPr txBox="1"/>
          <p:nvPr/>
        </p:nvSpPr>
        <p:spPr>
          <a:xfrm>
            <a:off x="260873" y="3381464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Q 4.3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78DF55-271D-644A-B6EA-9DEFC1AB5F8A}"/>
                  </a:ext>
                </a:extLst>
              </p:cNvPr>
              <p:cNvSpPr txBox="1"/>
              <p:nvPr/>
            </p:nvSpPr>
            <p:spPr>
              <a:xfrm>
                <a:off x="1371599" y="3486090"/>
                <a:ext cx="7086601" cy="8372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Need to look up half life of </a:t>
                </a:r>
                <a:r>
                  <a:rPr lang="en-US" sz="2000" baseline="30000" dirty="0">
                    <a:latin typeface="SignPainter-HouseScript" panose="02000006070000020004" pitchFamily="2" charset="0"/>
                  </a:rPr>
                  <a:t>14</a:t>
                </a:r>
                <a:r>
                  <a:rPr lang="en-US" sz="2000" dirty="0">
                    <a:latin typeface="SignPainter-HouseScript" panose="02000006070000020004" pitchFamily="2" charset="0"/>
                  </a:rPr>
                  <a:t>C (= 5730 </a:t>
                </a:r>
                <a:r>
                  <a:rPr lang="en-US" sz="2000" dirty="0" err="1">
                    <a:latin typeface="SignPainter-HouseScript" panose="02000006070000020004" pitchFamily="2" charset="0"/>
                  </a:rPr>
                  <a:t>yr</a:t>
                </a:r>
                <a:r>
                  <a:rPr lang="en-US" sz="2000" dirty="0">
                    <a:latin typeface="SignPainter-HouseScript" panose="02000006070000020004" pitchFamily="2" charset="0"/>
                  </a:rPr>
                  <a:t>); so  18000 </a:t>
                </a:r>
                <a:r>
                  <a:rPr lang="en-US" sz="2000" dirty="0" err="1">
                    <a:latin typeface="SignPainter-HouseScript" panose="02000006070000020004" pitchFamily="2" charset="0"/>
                  </a:rPr>
                  <a:t>yr</a:t>
                </a:r>
                <a:r>
                  <a:rPr lang="en-US" sz="2000" dirty="0">
                    <a:latin typeface="SignPainter-HouseScript" panose="02000006070000020004" pitchFamily="2" charset="0"/>
                  </a:rPr>
                  <a:t> corresponds to 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18000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5730</m:t>
                        </m:r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≈3.141</m:t>
                    </m:r>
                  </m:oMath>
                </a14:m>
                <a:r>
                  <a:rPr lang="en-US" sz="2000" dirty="0">
                    <a:latin typeface="SignPainter-HouseScript" panose="02000006070000020004" pitchFamily="2" charset="0"/>
                  </a:rPr>
                  <a:t> times the half life. Hence the count rate per gram will be: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78DF55-271D-644A-B6EA-9DEFC1AB5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3486090"/>
                <a:ext cx="7086601" cy="837280"/>
              </a:xfrm>
              <a:prstGeom prst="rect">
                <a:avLst/>
              </a:prstGeom>
              <a:blipFill>
                <a:blip r:embed="rId2"/>
                <a:stretch>
                  <a:fillRect l="-894" t="-4478" b="-8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AE47EF4E-2E37-DF42-9CFD-8A6B57AF309A}"/>
              </a:ext>
            </a:extLst>
          </p:cNvPr>
          <p:cNvSpPr/>
          <p:nvPr/>
        </p:nvSpPr>
        <p:spPr>
          <a:xfrm>
            <a:off x="6552000" y="2362200"/>
            <a:ext cx="1116000" cy="35053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CF0453-6DDE-8A49-8421-8FE3ED5FE6E0}"/>
              </a:ext>
            </a:extLst>
          </p:cNvPr>
          <p:cNvSpPr/>
          <p:nvPr/>
        </p:nvSpPr>
        <p:spPr>
          <a:xfrm>
            <a:off x="5105401" y="5821666"/>
            <a:ext cx="838200" cy="35053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B37CDFE-CECA-E54E-9578-5BA2447F1F12}"/>
                  </a:ext>
                </a:extLst>
              </p:cNvPr>
              <p:cNvSpPr txBox="1"/>
              <p:nvPr/>
            </p:nvSpPr>
            <p:spPr>
              <a:xfrm>
                <a:off x="1371600" y="1338371"/>
                <a:ext cx="2057400" cy="6934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Ba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Kr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Ba</m:t>
                              </m:r>
                            </m:sub>
                          </m:sSub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Kr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>
                  <a:latin typeface="Segoe Script" panose="020B0804020000000003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B37CDFE-CECA-E54E-9578-5BA2447F1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1338371"/>
                <a:ext cx="2057400" cy="6934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2CBC58F-6C0F-7D46-9F1C-FA99BB97BDAB}"/>
                  </a:ext>
                </a:extLst>
              </p:cNvPr>
              <p:cNvSpPr txBox="1"/>
              <p:nvPr/>
            </p:nvSpPr>
            <p:spPr>
              <a:xfrm>
                <a:off x="3394268" y="1436132"/>
                <a:ext cx="4692127" cy="4469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Where</a:t>
                </a:r>
                <a:r>
                  <a:rPr lang="en-US" dirty="0">
                    <a:latin typeface="Segoe Script" panose="020B0804020000000003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Ba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Sup>
                      <m:sSub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Ba</m:t>
                        </m:r>
                      </m:sub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1/3</m:t>
                        </m:r>
                      </m:sup>
                    </m:sSubSup>
                    <m:r>
                      <a:rPr lang="en-GB" b="0" i="1" smtClean="0">
                        <a:latin typeface="Cambria Math" panose="02040503050406030204" pitchFamily="18" charset="0"/>
                      </a:rPr>
                      <m:t> , 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Kr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Sup>
                      <m:sSub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Kr</m:t>
                        </m:r>
                      </m:sub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1/3</m:t>
                        </m:r>
                      </m:sup>
                    </m:sSubSup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000" dirty="0">
                  <a:latin typeface="SignPainter-HouseScript" panose="02000006070000020004" pitchFamily="2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2CBC58F-6C0F-7D46-9F1C-FA99BB97B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4268" y="1436132"/>
                <a:ext cx="4692127" cy="446917"/>
              </a:xfrm>
              <a:prstGeom prst="rect">
                <a:avLst/>
              </a:prstGeom>
              <a:blipFill>
                <a:blip r:embed="rId4"/>
                <a:stretch>
                  <a:fillRect l="-1351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9195C7-AF0A-F349-AAC8-CFBADEF4D77D}"/>
                  </a:ext>
                </a:extLst>
              </p:cNvPr>
              <p:cNvSpPr txBox="1"/>
              <p:nvPr/>
            </p:nvSpPr>
            <p:spPr>
              <a:xfrm>
                <a:off x="1565468" y="2239745"/>
                <a:ext cx="6749527" cy="560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8.99×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1.2×</m:t>
                        </m:r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−15</m:t>
                            </m:r>
                          </m:sup>
                        </m:sSup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56×36×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(1.6×</m:t>
                            </m:r>
                            <m:sSup>
                              <m:sSup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−19</m:t>
                                </m:r>
                              </m:sup>
                            </m:s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(144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1/3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89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1/3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=3.98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−11 </m:t>
                        </m:r>
                      </m:sup>
                    </m:sSup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</m:t>
                    </m:r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=249</m:t>
                    </m:r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 </a:t>
                </a:r>
                <a:r>
                  <a:rPr lang="en-US" dirty="0">
                    <a:latin typeface="Times" pitchFamily="2" charset="0"/>
                  </a:rPr>
                  <a:t>MeV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9195C7-AF0A-F349-AAC8-CFBADEF4D7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5468" y="2239745"/>
                <a:ext cx="6749527" cy="560025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1A3A775-06C2-2E46-8DB6-A7D321F00BA9}"/>
                  </a:ext>
                </a:extLst>
              </p:cNvPr>
              <p:cNvSpPr txBox="1"/>
              <p:nvPr/>
            </p:nvSpPr>
            <p:spPr>
              <a:xfrm>
                <a:off x="1336868" y="4520196"/>
                <a:ext cx="3997132" cy="538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=1.7</m:t>
                    </m:r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 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cts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min</a:t>
                </a:r>
                <a:r>
                  <a:rPr 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g</a:t>
                </a:r>
                <a:r>
                  <a:rPr lang="en-US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-1</a:t>
                </a:r>
                <a:endParaRPr lang="en-US" dirty="0">
                  <a:latin typeface="Segoe Script" panose="020B0804020000000003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1A3A775-06C2-2E46-8DB6-A7D321F00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6868" y="4520196"/>
                <a:ext cx="3997132" cy="538994"/>
              </a:xfrm>
              <a:prstGeom prst="rect">
                <a:avLst/>
              </a:prstGeom>
              <a:blipFill>
                <a:blip r:embed="rId6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AEBE7B1-5881-6441-A95D-76221F4226DB}"/>
                  </a:ext>
                </a:extLst>
              </p:cNvPr>
              <p:cNvSpPr txBox="1"/>
              <p:nvPr/>
            </p:nvSpPr>
            <p:spPr>
              <a:xfrm>
                <a:off x="1371599" y="5317617"/>
                <a:ext cx="7086601" cy="9834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Thus, to achieve 5 </a:t>
                </a:r>
                <a:r>
                  <a:rPr lang="en-US" sz="2000" dirty="0" err="1">
                    <a:latin typeface="SignPainter-HouseScript" panose="02000006070000020004" pitchFamily="2" charset="0"/>
                  </a:rPr>
                  <a:t>cts</a:t>
                </a:r>
                <a:r>
                  <a:rPr lang="en-US" sz="2000">
                    <a:latin typeface="SignPainter-HouseScript" panose="02000006070000020004" pitchFamily="2" charset="0"/>
                  </a:rPr>
                  <a:t>/min </a:t>
                </a:r>
                <a:r>
                  <a:rPr lang="en-US" sz="2000" dirty="0">
                    <a:latin typeface="SignPainter-HouseScript" panose="02000006070000020004" pitchFamily="2" charset="0"/>
                  </a:rPr>
                  <a:t>requires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1.7</m:t>
                          </m:r>
                        </m:den>
                      </m:f>
                      <m:r>
                        <a:rPr lang="en-GB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≈2.94 </m:t>
                      </m:r>
                      <m:r>
                        <m:rPr>
                          <m:sty m:val="p"/>
                        </m:rPr>
                        <a:rPr lang="en-GB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g</m:t>
                      </m:r>
                    </m:oMath>
                  </m:oMathPara>
                </a14:m>
                <a:endParaRPr lang="en-US" sz="2000" dirty="0">
                  <a:latin typeface="SignPainter-HouseScript" panose="02000006070000020004" pitchFamily="2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AEBE7B1-5881-6441-A95D-76221F422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599" y="5317617"/>
                <a:ext cx="7086601" cy="983474"/>
              </a:xfrm>
              <a:prstGeom prst="rect">
                <a:avLst/>
              </a:prstGeom>
              <a:blipFill>
                <a:blip r:embed="rId7"/>
                <a:stretch>
                  <a:fillRect l="-894" t="-2532" b="-2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380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4" grpId="0" animBg="1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D75D09E8-D8B4-4849-8BB2-AF7A2856392C}"/>
              </a:ext>
            </a:extLst>
          </p:cNvPr>
          <p:cNvSpPr txBox="1"/>
          <p:nvPr/>
        </p:nvSpPr>
        <p:spPr>
          <a:xfrm>
            <a:off x="228600" y="376535"/>
            <a:ext cx="2057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Q 4.4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92AD798-9CE8-D346-B8AC-F26F527F153F}"/>
                  </a:ext>
                </a:extLst>
              </p:cNvPr>
              <p:cNvSpPr txBox="1"/>
              <p:nvPr/>
            </p:nvSpPr>
            <p:spPr>
              <a:xfrm>
                <a:off x="304800" y="1023589"/>
                <a:ext cx="8153400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Consider five  </a:t>
                </a:r>
                <a:r>
                  <a:rPr lang="en-US" sz="20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 </a:t>
                </a:r>
                <a:r>
                  <a:rPr lang="en-US" sz="2000" dirty="0">
                    <a:latin typeface="SignPainter-HouseScript" panose="02000006070000020004" pitchFamily="2" charset="0"/>
                    <a:cs typeface="Times New Roman" panose="02020603050405020304" pitchFamily="18" charset="0"/>
                  </a:rPr>
                  <a:t> which proceed by the two given channels, thus releasing</a:t>
                </a:r>
                <a:endPara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800" dirty="0">
                  <a:latin typeface="Segoe Script" panose="020B0804020000000003" pitchFamily="34" charset="0"/>
                </a:endParaRPr>
              </a:p>
              <a:p>
                <a:r>
                  <a:rPr lang="en-GB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=3.27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+4.03+17.6=24.9</m:t>
                    </m:r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 </a:t>
                </a:r>
                <a:r>
                  <a:rPr lang="en-US" dirty="0">
                    <a:latin typeface="Times" pitchFamily="2" charset="0"/>
                  </a:rPr>
                  <a:t>MeV</a:t>
                </a:r>
                <a:r>
                  <a:rPr lang="en-US" dirty="0">
                    <a:latin typeface="Segoe Script" panose="020B0804020000000003" pitchFamily="34" charset="0"/>
                  </a:rPr>
                  <a:t> 	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92AD798-9CE8-D346-B8AC-F26F527F1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023589"/>
                <a:ext cx="8153400" cy="800219"/>
              </a:xfrm>
              <a:prstGeom prst="rect">
                <a:avLst/>
              </a:prstGeom>
              <a:blipFill>
                <a:blip r:embed="rId3"/>
                <a:stretch>
                  <a:fillRect l="-778" t="-7813"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4540504-E1BF-5841-866A-8A1EA471CAE7}"/>
                  </a:ext>
                </a:extLst>
              </p:cNvPr>
              <p:cNvSpPr txBox="1"/>
              <p:nvPr/>
            </p:nvSpPr>
            <p:spPr>
              <a:xfrm>
                <a:off x="304800" y="2025784"/>
                <a:ext cx="8153400" cy="939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One mole of water is 18 g, so 4 liters of water (weighing 4 kg) contains  </a:t>
                </a:r>
              </a:p>
              <a:p>
                <a:endParaRPr lang="en-US" sz="800" dirty="0">
                  <a:latin typeface="Segoe Script" panose="020B0804020000000003" pitchFamily="34" charset="0"/>
                </a:endParaRPr>
              </a:p>
              <a:p>
                <a:r>
                  <a:rPr lang="en-GB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=2×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0.018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×6.02×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4540504-E1BF-5841-866A-8A1EA471C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025784"/>
                <a:ext cx="8153400" cy="939424"/>
              </a:xfrm>
              <a:prstGeom prst="rect">
                <a:avLst/>
              </a:prstGeom>
              <a:blipFill>
                <a:blip r:embed="rId4"/>
                <a:stretch>
                  <a:fillRect l="-778" t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B4651E-ACC5-A843-BE9C-41A8F09C3712}"/>
                  </a:ext>
                </a:extLst>
              </p:cNvPr>
              <p:cNvSpPr txBox="1"/>
              <p:nvPr/>
            </p:nvSpPr>
            <p:spPr>
              <a:xfrm>
                <a:off x="4724400" y="2514600"/>
                <a:ext cx="4038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since</a:t>
                </a:r>
                <a:r>
                  <a:rPr lang="en-US" dirty="0">
                    <a:latin typeface="Segoe Script" panose="020B0804020000000003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A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6.02×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dirty="0">
                    <a:latin typeface="SignPainter-HouseScript" panose="02000006070000020004" pitchFamily="2" charset="0"/>
                  </a:rPr>
                  <a:t>atoms/mole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7B4651E-ACC5-A843-BE9C-41A8F09C37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514600"/>
                <a:ext cx="4038600" cy="400110"/>
              </a:xfrm>
              <a:prstGeom prst="rect">
                <a:avLst/>
              </a:prstGeom>
              <a:blipFill>
                <a:blip r:embed="rId5"/>
                <a:stretch>
                  <a:fillRect l="-1567" t="-9375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B717F5C-4A61-484A-946D-6772B1ADBD4E}"/>
                  </a:ext>
                </a:extLst>
              </p:cNvPr>
              <p:cNvSpPr txBox="1"/>
              <p:nvPr/>
            </p:nvSpPr>
            <p:spPr>
              <a:xfrm>
                <a:off x="304800" y="3334680"/>
                <a:ext cx="8153400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Hence, number of deuterons</a:t>
                </a:r>
              </a:p>
              <a:p>
                <a:endParaRPr lang="en-US" sz="800" dirty="0">
                  <a:latin typeface="Segoe Script" panose="020B0804020000000003" pitchFamily="34" charset="0"/>
                </a:endParaRPr>
              </a:p>
              <a:p>
                <a:r>
                  <a:rPr lang="en-GB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=1.5×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)≈4.01×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22</m:t>
                        </m:r>
                      </m:sup>
                    </m:sSup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B717F5C-4A61-484A-946D-6772B1ADBD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334680"/>
                <a:ext cx="8153400" cy="800219"/>
              </a:xfrm>
              <a:prstGeom prst="rect">
                <a:avLst/>
              </a:prstGeom>
              <a:blipFill>
                <a:blip r:embed="rId6"/>
                <a:stretch>
                  <a:fillRect l="-778" t="-3125"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79CA5A9-C0A6-4E4E-803A-86375C9A3E14}"/>
                  </a:ext>
                </a:extLst>
              </p:cNvPr>
              <p:cNvSpPr txBox="1"/>
              <p:nvPr/>
            </p:nvSpPr>
            <p:spPr>
              <a:xfrm>
                <a:off x="304800" y="4504371"/>
                <a:ext cx="8153400" cy="9793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SignPainter-HouseScript" panose="02000006070000020004" pitchFamily="2" charset="0"/>
                  </a:rPr>
                  <a:t>And total energy released</a:t>
                </a:r>
              </a:p>
              <a:p>
                <a:endParaRPr lang="en-US" sz="800" dirty="0">
                  <a:latin typeface="Segoe Script" panose="020B0804020000000003" pitchFamily="34" charset="0"/>
                </a:endParaRPr>
              </a:p>
              <a:p>
                <a:r>
                  <a:rPr lang="en-GB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4.01×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24.9×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×1.6×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−19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=3.2×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r>
                  <a:rPr lang="en-US" dirty="0">
                    <a:latin typeface="Segoe Script" panose="020B0804020000000003" pitchFamily="34" charset="0"/>
                  </a:rPr>
                  <a:t>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dirty="0">
                    <a:latin typeface="Segoe Script" panose="020B0804020000000003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79CA5A9-C0A6-4E4E-803A-86375C9A3E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504371"/>
                <a:ext cx="8153400" cy="979307"/>
              </a:xfrm>
              <a:prstGeom prst="rect">
                <a:avLst/>
              </a:prstGeom>
              <a:blipFill>
                <a:blip r:embed="rId7"/>
                <a:stretch>
                  <a:fillRect l="-778" t="-3797" b="-12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extLst>
              <a:ext uri="{FF2B5EF4-FFF2-40B4-BE49-F238E27FC236}">
                <a16:creationId xmlns:a16="http://schemas.microsoft.com/office/drawing/2014/main" id="{85B7E3C7-E3B7-7C4A-9A66-1AACE2E45159}"/>
              </a:ext>
            </a:extLst>
          </p:cNvPr>
          <p:cNvSpPr/>
          <p:nvPr/>
        </p:nvSpPr>
        <p:spPr>
          <a:xfrm>
            <a:off x="5029200" y="5029200"/>
            <a:ext cx="1219200" cy="350534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52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4" grpId="0"/>
      <p:bldP spid="19" grpId="0"/>
      <p:bldP spid="20" grpId="0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2164</TotalTime>
  <Words>364</Words>
  <Application>Microsoft Macintosh PowerPoint</Application>
  <PresentationFormat>On-screen Show (4:3)</PresentationFormat>
  <Paragraphs>42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Cambria Math</vt:lpstr>
      <vt:lpstr>Comic Sans MS</vt:lpstr>
      <vt:lpstr>Segoe Script</vt:lpstr>
      <vt:lpstr>SignPainter-HouseScript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Tanvir, Nial (Prof.)</cp:lastModifiedBy>
  <cp:revision>43</cp:revision>
  <dcterms:created xsi:type="dcterms:W3CDTF">2012-02-20T18:53:22Z</dcterms:created>
  <dcterms:modified xsi:type="dcterms:W3CDTF">2021-02-03T14:45:15Z</dcterms:modified>
</cp:coreProperties>
</file>