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70" r:id="rId2"/>
    <p:sldId id="302" r:id="rId3"/>
    <p:sldId id="303" r:id="rId4"/>
    <p:sldId id="272" r:id="rId5"/>
    <p:sldId id="297" r:id="rId6"/>
    <p:sldId id="273" r:id="rId7"/>
    <p:sldId id="298" r:id="rId8"/>
    <p:sldId id="275" r:id="rId9"/>
    <p:sldId id="291" r:id="rId10"/>
    <p:sldId id="280" r:id="rId11"/>
    <p:sldId id="301" r:id="rId12"/>
    <p:sldId id="300" r:id="rId13"/>
    <p:sldId id="295" r:id="rId14"/>
    <p:sldId id="276" r:id="rId15"/>
    <p:sldId id="281" r:id="rId16"/>
  </p:sldIdLst>
  <p:sldSz cx="9144000" cy="6858000" type="screen4x3"/>
  <p:notesSz cx="6858000" cy="9144000"/>
  <p:custShowLst>
    <p:custShow name="Custom Show 1" id="0">
      <p:sldLst>
        <p:sld r:id="rId2"/>
        <p:sld r:id="rId6"/>
        <p:sld r:id="rId7"/>
        <p:sld r:id="rId8"/>
        <p:sld r:id="rId9"/>
        <p:sld r:id="rId10"/>
        <p:sld r:id="rId12"/>
        <p:sld r:id="rId13"/>
        <p:sld r:id="rId14"/>
        <p:sld r:id="rId15"/>
        <p:sld r:id="rId16"/>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1012"/>
  </p:normalViewPr>
  <p:slideViewPr>
    <p:cSldViewPr>
      <p:cViewPr varScale="1">
        <p:scale>
          <a:sx n="114" d="100"/>
          <a:sy n="114" d="100"/>
        </p:scale>
        <p:origin x="10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25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2405DE-1089-4F48-A78B-81F9EFE5EC51}" type="slidenum">
              <a:rPr lang="en-US"/>
              <a:pPr/>
              <a:t>‹#›</a:t>
            </a:fld>
            <a:endParaRPr lang="en-US"/>
          </a:p>
        </p:txBody>
      </p:sp>
    </p:spTree>
    <p:extLst>
      <p:ext uri="{BB962C8B-B14F-4D97-AF65-F5344CB8AC3E}">
        <p14:creationId xmlns:p14="http://schemas.microsoft.com/office/powerpoint/2010/main" val="2687069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61346-313F-F343-AD4D-F06C3A19F93D}" type="slidenum">
              <a:rPr lang="en-US"/>
              <a:pPr/>
              <a:t>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72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845D8-95F8-9C42-BBDD-B31462955616}" type="slidenum">
              <a:rPr lang="en-US"/>
              <a:pPr/>
              <a:t>10</a:t>
            </a:fld>
            <a:endParaRPr lang="en-US"/>
          </a:p>
        </p:txBody>
      </p:sp>
      <p:sp>
        <p:nvSpPr>
          <p:cNvPr id="95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Chronologically Compton was later, in 1920s, so the necessary relativistic understanding was in place.</a:t>
            </a:r>
          </a:p>
          <a:p>
            <a:r>
              <a:rPr lang="en-US" dirty="0"/>
              <a:t>I don’t believe they have met</a:t>
            </a:r>
            <a:r>
              <a:rPr lang="en-US" baseline="0" dirty="0"/>
              <a:t> E^2=p^2 c^2 + m_0^2 c^4 – need to introduce that carefully. (or sidestep)</a:t>
            </a:r>
            <a:endParaRPr lang="en-US" dirty="0"/>
          </a:p>
        </p:txBody>
      </p:sp>
    </p:spTree>
    <p:extLst>
      <p:ext uri="{BB962C8B-B14F-4D97-AF65-F5344CB8AC3E}">
        <p14:creationId xmlns:p14="http://schemas.microsoft.com/office/powerpoint/2010/main" val="135320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845D8-95F8-9C42-BBDD-B31462955616}" type="slidenum">
              <a:rPr lang="en-US"/>
              <a:pPr/>
              <a:t>11</a:t>
            </a:fld>
            <a:endParaRPr lang="en-US"/>
          </a:p>
        </p:txBody>
      </p:sp>
      <p:sp>
        <p:nvSpPr>
          <p:cNvPr id="95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Chronologically Compton was later, in 1920s, so the necessary relativistic understanding was in place.</a:t>
            </a:r>
          </a:p>
          <a:p>
            <a:r>
              <a:rPr lang="en-US" dirty="0"/>
              <a:t>NB. MOMENTUM</a:t>
            </a:r>
            <a:r>
              <a:rPr lang="en-US" baseline="0" dirty="0"/>
              <a:t> OF PHOTON APPEARS OUT OF BLUE HERE </a:t>
            </a:r>
            <a:r>
              <a:rPr lang="mr-IN" baseline="0" dirty="0"/>
              <a:t>–</a:t>
            </a:r>
            <a:r>
              <a:rPr lang="en-US" baseline="0" dirty="0"/>
              <a:t> ESPECIALLY NEED TO THINK HOW TO INTRODUCE E=pc HERE AND TO RELATE THAT TO p=h/lambda.</a:t>
            </a:r>
            <a:endParaRPr lang="en-US" dirty="0"/>
          </a:p>
        </p:txBody>
      </p:sp>
    </p:spTree>
    <p:extLst>
      <p:ext uri="{BB962C8B-B14F-4D97-AF65-F5344CB8AC3E}">
        <p14:creationId xmlns:p14="http://schemas.microsoft.com/office/powerpoint/2010/main" val="184554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1A660-AAC0-6447-ACC9-54993D5B9D45}" type="slidenum">
              <a:rPr lang="en-US"/>
              <a:pPr/>
              <a:t>12</a:t>
            </a:fld>
            <a:endParaRPr lang="en-US"/>
          </a:p>
        </p:txBody>
      </p:sp>
      <p:sp>
        <p:nvSpPr>
          <p:cNvPr id="125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Lambda=h/p comes</a:t>
            </a:r>
            <a:r>
              <a:rPr lang="en-US" baseline="0" dirty="0"/>
              <a:t> from E=</a:t>
            </a:r>
            <a:r>
              <a:rPr lang="en-US" baseline="0" dirty="0" err="1"/>
              <a:t>hf</a:t>
            </a:r>
            <a:r>
              <a:rPr lang="en-US" baseline="0" dirty="0"/>
              <a:t> and c=lambda x f</a:t>
            </a:r>
            <a:endParaRPr lang="en-US" dirty="0"/>
          </a:p>
        </p:txBody>
      </p:sp>
    </p:spTree>
    <p:extLst>
      <p:ext uri="{BB962C8B-B14F-4D97-AF65-F5344CB8AC3E}">
        <p14:creationId xmlns:p14="http://schemas.microsoft.com/office/powerpoint/2010/main" val="669904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1A660-AAC0-6447-ACC9-54993D5B9D45}" type="slidenum">
              <a:rPr lang="en-US"/>
              <a:pPr/>
              <a:t>13</a:t>
            </a:fld>
            <a:endParaRPr lang="en-US"/>
          </a:p>
        </p:txBody>
      </p:sp>
      <p:sp>
        <p:nvSpPr>
          <p:cNvPr id="125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Lambda=h/p comes</a:t>
            </a:r>
            <a:r>
              <a:rPr lang="en-US" baseline="0" dirty="0"/>
              <a:t> from E=</a:t>
            </a:r>
            <a:r>
              <a:rPr lang="en-US" baseline="0" dirty="0" err="1"/>
              <a:t>hf</a:t>
            </a:r>
            <a:r>
              <a:rPr lang="en-US" baseline="0" dirty="0"/>
              <a:t> and c=lambda x f (but only if </a:t>
            </a:r>
            <a:r>
              <a:rPr lang="en-US" baseline="0"/>
              <a:t>they already know E=pc!)</a:t>
            </a:r>
          </a:p>
          <a:p>
            <a:endParaRPr lang="en-US" dirty="0"/>
          </a:p>
        </p:txBody>
      </p:sp>
    </p:spTree>
    <p:extLst>
      <p:ext uri="{BB962C8B-B14F-4D97-AF65-F5344CB8AC3E}">
        <p14:creationId xmlns:p14="http://schemas.microsoft.com/office/powerpoint/2010/main" val="1472546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0ADC0-A67C-0D4D-AAA1-D83350B2070A}" type="slidenum">
              <a:rPr lang="en-US"/>
              <a:pPr/>
              <a:t>14</a:t>
            </a:fld>
            <a:endParaRPr lang="en-US"/>
          </a:p>
        </p:txBody>
      </p:sp>
      <p:sp>
        <p:nvSpPr>
          <p:cNvPr id="870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Take time over this.  E.g. can block out one slit first etc. (unless one leaves this discussion to start of next lecture?)</a:t>
            </a:r>
          </a:p>
        </p:txBody>
      </p:sp>
    </p:spTree>
    <p:extLst>
      <p:ext uri="{BB962C8B-B14F-4D97-AF65-F5344CB8AC3E}">
        <p14:creationId xmlns:p14="http://schemas.microsoft.com/office/powerpoint/2010/main" val="1481998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B61EFB-5D07-D143-A1DA-37B3D138F0E6}" type="slidenum">
              <a:rPr lang="en-US"/>
              <a:pPr/>
              <a:t>15</a:t>
            </a:fld>
            <a:endParaRPr lang="en-US"/>
          </a:p>
        </p:txBody>
      </p:sp>
      <p:sp>
        <p:nvSpPr>
          <p:cNvPr id="972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Might be worth commenting that although photons are “</a:t>
            </a:r>
            <a:r>
              <a:rPr lang="en-US" dirty="0" err="1"/>
              <a:t>quantised</a:t>
            </a:r>
            <a:r>
              <a:rPr lang="en-US" dirty="0"/>
              <a:t>” (oscillations of EM field), they still can be a continuum of frequencies – it is only in bound</a:t>
            </a:r>
            <a:r>
              <a:rPr lang="en-US" baseline="0" dirty="0"/>
              <a:t> systems, like atoms, that we meet state </a:t>
            </a:r>
            <a:r>
              <a:rPr lang="en-US" baseline="0" dirty="0" err="1"/>
              <a:t>quantisation</a:t>
            </a:r>
            <a:r>
              <a:rPr lang="en-US" baseline="0" dirty="0"/>
              <a:t> (although in black body one may be </a:t>
            </a:r>
            <a:r>
              <a:rPr lang="en-US" baseline="0" dirty="0" err="1"/>
              <a:t>quantised</a:t>
            </a:r>
            <a:r>
              <a:rPr lang="en-US" baseline="0" dirty="0"/>
              <a:t> at longest wavelengths).</a:t>
            </a:r>
            <a:endParaRPr lang="en-US" dirty="0"/>
          </a:p>
        </p:txBody>
      </p:sp>
    </p:spTree>
    <p:extLst>
      <p:ext uri="{BB962C8B-B14F-4D97-AF65-F5344CB8AC3E}">
        <p14:creationId xmlns:p14="http://schemas.microsoft.com/office/powerpoint/2010/main" val="143160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DEE33-FB67-EE49-B07A-361346AB8BEE}" type="slidenum">
              <a:rPr lang="en-US"/>
              <a:pPr/>
              <a:t>2</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7878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DEE33-FB67-EE49-B07A-361346AB8BEE}" type="slidenum">
              <a:rPr lang="en-US"/>
              <a:pPr/>
              <a:t>3</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9153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DEE33-FB67-EE49-B07A-361346AB8BEE}" type="slidenum">
              <a:rPr lang="en-US"/>
              <a:pPr/>
              <a:t>4</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625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DEE33-FB67-EE49-B07A-361346AB8BEE}" type="slidenum">
              <a:rPr lang="en-US"/>
              <a:pPr/>
              <a:t>5</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119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AAF87-927C-E84B-A2A9-BCE265CBBF12}" type="slidenum">
              <a:rPr lang="en-US"/>
              <a:pPr/>
              <a:t>6</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924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AAF87-927C-E84B-A2A9-BCE265CBBF12}" type="slidenum">
              <a:rPr lang="en-US"/>
              <a:pPr/>
              <a:t>7</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dirty="0"/>
              <a:t>Crucial point is that processes like inductance have a time delay</a:t>
            </a:r>
          </a:p>
        </p:txBody>
      </p:sp>
    </p:spTree>
    <p:extLst>
      <p:ext uri="{BB962C8B-B14F-4D97-AF65-F5344CB8AC3E}">
        <p14:creationId xmlns:p14="http://schemas.microsoft.com/office/powerpoint/2010/main" val="1013186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88DCEF-240D-CD42-9326-EA3151E3DA57}" type="slidenum">
              <a:rPr lang="en-US"/>
              <a:pPr/>
              <a:t>8</a:t>
            </a:fld>
            <a:endParaRPr lang="en-US"/>
          </a:p>
        </p:txBody>
      </p:sp>
      <p:sp>
        <p:nvSpPr>
          <p:cNvPr id="849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Could describe</a:t>
            </a:r>
            <a:r>
              <a:rPr lang="en-US" baseline="0" dirty="0"/>
              <a:t> the picture of waves rippling in on Brighton beach, and all the pebbles stay fixed, except every now and then, one shoots up randomly with escape velocity.  You know the energy is there, but how does it all get focused on one pebble?</a:t>
            </a:r>
            <a:endParaRPr lang="en-US" dirty="0"/>
          </a:p>
        </p:txBody>
      </p:sp>
    </p:spTree>
    <p:extLst>
      <p:ext uri="{BB962C8B-B14F-4D97-AF65-F5344CB8AC3E}">
        <p14:creationId xmlns:p14="http://schemas.microsoft.com/office/powerpoint/2010/main" val="1958866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AF33F-617F-C249-886D-9FCF43F80AEA}" type="slidenum">
              <a:rPr lang="en-US"/>
              <a:pPr/>
              <a:t>9</a:t>
            </a:fld>
            <a:endParaRPr lang="en-US"/>
          </a:p>
        </p:txBody>
      </p:sp>
      <p:sp>
        <p:nvSpPr>
          <p:cNvPr id="1177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7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174290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DB144F7-BCE2-7E43-910B-DEDE01BC1B8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E452A6B-30FE-1843-AAF6-2C392D30C34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D2810CE-5B5A-CF43-B078-F9221DFDE56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CBA3344-CB2A-1441-ABFF-5D034F96C4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884AE34-C2B0-EF40-B013-23461840641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0DEFD59-7897-AC49-AF8D-AAF578F3087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183CA6AC-2C52-BE4F-A79B-F148305E8CA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14D6A64-6B1B-3045-9C05-35AF96FF3D5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7129B371-9DCE-394C-B2BB-082E764277C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1FA8834-9E1B-0B41-9068-BFB8897534F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3C04A3B9-E9BC-F443-B426-4F97A406961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01B896F-B732-6745-AF52-7D6688720FB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15" Type="http://schemas.openxmlformats.org/officeDocument/2006/relationships/image" Target="../media/image30.png"/><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20.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15.png"/><Relationship Id="rId5" Type="http://schemas.openxmlformats.org/officeDocument/2006/relationships/image" Target="../media/image35.png"/><Relationship Id="rId10" Type="http://schemas.openxmlformats.org/officeDocument/2006/relationships/image" Target="../media/image14.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18" Type="http://schemas.openxmlformats.org/officeDocument/2006/relationships/image" Target="../media/image18.png"/><Relationship Id="rId3" Type="http://schemas.openxmlformats.org/officeDocument/2006/relationships/notesSlide" Target="../notesSlides/notesSlide13.xml"/><Relationship Id="rId17" Type="http://schemas.openxmlformats.org/officeDocument/2006/relationships/image" Target="../media/image17.png"/><Relationship Id="rId2" Type="http://schemas.openxmlformats.org/officeDocument/2006/relationships/slideLayout" Target="../slideLayouts/slideLayout2.xml"/><Relationship Id="rId16" Type="http://schemas.openxmlformats.org/officeDocument/2006/relationships/image" Target="../media/image43.png"/><Relationship Id="rId1" Type="http://schemas.openxmlformats.org/officeDocument/2006/relationships/vmlDrawing" Target="../drawings/vmlDrawing1.vml"/><Relationship Id="rId5" Type="http://schemas.openxmlformats.org/officeDocument/2006/relationships/image" Target="../media/image13.emf"/><Relationship Id="rId15" Type="http://schemas.openxmlformats.org/officeDocument/2006/relationships/image" Target="../media/image42.png"/><Relationship Id="rId4" Type="http://schemas.openxmlformats.org/officeDocument/2006/relationships/oleObject" Target="../embeddings/oleObject1.bin"/><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ctrTitle"/>
          </p:nvPr>
        </p:nvSpPr>
        <p:spPr>
          <a:xfrm>
            <a:off x="342900" y="260648"/>
            <a:ext cx="8458200" cy="1905000"/>
          </a:xfrm>
        </p:spPr>
        <p:txBody>
          <a:bodyPr/>
          <a:lstStyle/>
          <a:p>
            <a:r>
              <a:rPr lang="en-US" sz="4000" dirty="0"/>
              <a:t>PA1140: WAVES AND QUANTA</a:t>
            </a:r>
            <a:br>
              <a:rPr lang="en-US" sz="4000" dirty="0"/>
            </a:br>
            <a:r>
              <a:rPr lang="en-US" sz="1000" dirty="0"/>
              <a:t> </a:t>
            </a:r>
            <a:br>
              <a:rPr lang="en-US" dirty="0"/>
            </a:br>
            <a:r>
              <a:rPr lang="en-US" sz="3200" dirty="0"/>
              <a:t>Unit 3: Introduction to quantum mechanics</a:t>
            </a:r>
          </a:p>
        </p:txBody>
      </p:sp>
      <p:sp>
        <p:nvSpPr>
          <p:cNvPr id="18438" name="Rectangle 6"/>
          <p:cNvSpPr>
            <a:spLocks noGrp="1" noChangeArrowheads="1"/>
          </p:cNvSpPr>
          <p:nvPr>
            <p:ph type="subTitle" idx="1"/>
          </p:nvPr>
        </p:nvSpPr>
        <p:spPr>
          <a:xfrm>
            <a:off x="1371600" y="4653136"/>
            <a:ext cx="6400800" cy="1997968"/>
          </a:xfrm>
        </p:spPr>
        <p:txBody>
          <a:bodyPr/>
          <a:lstStyle/>
          <a:p>
            <a:endParaRPr lang="en-US" dirty="0"/>
          </a:p>
          <a:p>
            <a:r>
              <a:rPr lang="en-US" dirty="0"/>
              <a:t>Lecturer: Prof Nial Tanvir (G20)</a:t>
            </a:r>
          </a:p>
          <a:p>
            <a:r>
              <a:rPr lang="en-US" dirty="0"/>
              <a:t>nrt3@le.ac.uk</a:t>
            </a:r>
          </a:p>
          <a:p>
            <a:endParaRPr lang="en-US" dirty="0"/>
          </a:p>
        </p:txBody>
      </p:sp>
      <p:pic>
        <p:nvPicPr>
          <p:cNvPr id="4" name="Picture 5" descr="line_spectrum"/>
          <p:cNvPicPr>
            <a:picLocks noChangeAspect="1" noChangeArrowheads="1"/>
          </p:cNvPicPr>
          <p:nvPr/>
        </p:nvPicPr>
        <p:blipFill>
          <a:blip r:embed="rId3"/>
          <a:srcRect/>
          <a:stretch>
            <a:fillRect/>
          </a:stretch>
        </p:blipFill>
        <p:spPr bwMode="auto">
          <a:xfrm>
            <a:off x="2051720" y="2075317"/>
            <a:ext cx="5025107" cy="30818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804862"/>
            <a:ext cx="3516040" cy="1560242"/>
          </a:xfrm>
          <a:prstGeom prst="rect">
            <a:avLst/>
          </a:prstGeom>
          <a:solidFill>
            <a:schemeClr val="bg1"/>
          </a:solidFill>
          <a:effectLst>
            <a:softEdge rad="0"/>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8530">
            <a:off x="3443719" y="2518181"/>
            <a:ext cx="2384810" cy="1058259"/>
          </a:xfrm>
          <a:prstGeom prst="rect">
            <a:avLst/>
          </a:prstGeom>
        </p:spPr>
      </p:pic>
      <p:sp>
        <p:nvSpPr>
          <p:cNvPr id="5" name="Oval 4"/>
          <p:cNvSpPr/>
          <p:nvPr/>
        </p:nvSpPr>
        <p:spPr bwMode="auto">
          <a:xfrm>
            <a:off x="3563888" y="3452451"/>
            <a:ext cx="252000" cy="252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charset="0"/>
              </a:rPr>
              <a:t>e</a:t>
            </a:r>
          </a:p>
        </p:txBody>
      </p:sp>
      <p:sp>
        <p:nvSpPr>
          <p:cNvPr id="94210" name="Rectangle 2"/>
          <p:cNvSpPr>
            <a:spLocks noGrp="1" noChangeArrowheads="1"/>
          </p:cNvSpPr>
          <p:nvPr>
            <p:ph type="title"/>
          </p:nvPr>
        </p:nvSpPr>
        <p:spPr>
          <a:xfrm>
            <a:off x="685800" y="381000"/>
            <a:ext cx="7772400" cy="1143000"/>
          </a:xfrm>
        </p:spPr>
        <p:txBody>
          <a:bodyPr/>
          <a:lstStyle/>
          <a:p>
            <a:r>
              <a:rPr lang="en-US" sz="3200">
                <a:latin typeface="Arial" charset="0"/>
              </a:rPr>
              <a:t>Evidence that light is formed of particles: Compton scattering</a:t>
            </a:r>
            <a:endParaRPr lang="en-US"/>
          </a:p>
        </p:txBody>
      </p:sp>
      <p:sp>
        <p:nvSpPr>
          <p:cNvPr id="94211"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pic>
        <p:nvPicPr>
          <p:cNvPr id="2" name="Picture 1"/>
          <p:cNvPicPr>
            <a:picLocks noChangeAspect="1"/>
          </p:cNvPicPr>
          <p:nvPr/>
        </p:nvPicPr>
        <p:blipFill>
          <a:blip r:embed="rId4"/>
          <a:stretch>
            <a:fillRect/>
          </a:stretch>
        </p:blipFill>
        <p:spPr>
          <a:xfrm>
            <a:off x="7236296" y="2592288"/>
            <a:ext cx="1324765" cy="1772816"/>
          </a:xfrm>
          <a:prstGeom prst="rect">
            <a:avLst/>
          </a:prstGeom>
        </p:spPr>
      </p:pic>
      <p:sp>
        <p:nvSpPr>
          <p:cNvPr id="94212" name="Rectangle 4"/>
          <p:cNvSpPr>
            <a:spLocks noGrp="1" noChangeArrowheads="1"/>
          </p:cNvSpPr>
          <p:nvPr>
            <p:ph type="body" idx="1"/>
          </p:nvPr>
        </p:nvSpPr>
        <p:spPr>
          <a:xfrm>
            <a:off x="457200" y="1524000"/>
            <a:ext cx="8305800" cy="1981200"/>
          </a:xfrm>
        </p:spPr>
        <p:txBody>
          <a:bodyPr/>
          <a:lstStyle/>
          <a:p>
            <a:pPr marL="0" indent="0">
              <a:buFontTx/>
              <a:buNone/>
            </a:pPr>
            <a:r>
              <a:rPr lang="en-GB" sz="1400" dirty="0">
                <a:latin typeface="Arial" charset="0"/>
              </a:rPr>
              <a:t>Another phenomenon which illustrates the “quantised” particle nature of light is </a:t>
            </a:r>
            <a:r>
              <a:rPr lang="en-GB" sz="1400" b="1" dirty="0">
                <a:latin typeface="Arial" charset="0"/>
              </a:rPr>
              <a:t>Compton scattering </a:t>
            </a:r>
            <a:r>
              <a:rPr lang="en-GB" sz="1400" dirty="0">
                <a:latin typeface="Arial" charset="0"/>
              </a:rPr>
              <a:t>(1923).  When photons collide with particles such as electrons the collisions obey mechanics of “billiard balls” rather than the more spread out kinds of interactions we would expect of waves.</a:t>
            </a:r>
            <a:endParaRPr lang="en-US" sz="1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p:tgtEl>
                                          <p:spTgt spid="4"/>
                                        </p:tgtEl>
                                        <p:attrNameLst>
                                          <p:attrName>ppt_x</p:attrName>
                                        </p:attrNameLst>
                                      </p:cBhvr>
                                      <p:tavLst>
                                        <p:tav tm="0">
                                          <p:val>
                                            <p:strVal val="#ppt_x-#ppt_w*1.125000"/>
                                          </p:val>
                                        </p:tav>
                                        <p:tav tm="100000">
                                          <p:val>
                                            <p:strVal val="#ppt_x"/>
                                          </p:val>
                                        </p:tav>
                                      </p:tavLst>
                                    </p:anim>
                                    <p:animEffect transition="in" filter="wipe(right)">
                                      <p:cBhvr>
                                        <p:cTn id="8" dur="2000"/>
                                        <p:tgtEl>
                                          <p:spTgt spid="4"/>
                                        </p:tgtEl>
                                      </p:cBhvr>
                                    </p:animEffect>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2" presetClass="exit" presetSubtype="3" fill="hold" nodeType="withEffect">
                                  <p:stCondLst>
                                    <p:cond delay="0"/>
                                  </p:stCondLst>
                                  <p:childTnLst>
                                    <p:anim calcmode="lin" valueType="num">
                                      <p:cBhvr additive="base">
                                        <p:cTn id="13" dur="2000"/>
                                        <p:tgtEl>
                                          <p:spTgt spid="15"/>
                                        </p:tgtEl>
                                        <p:attrNameLst>
                                          <p:attrName>ppt_x</p:attrName>
                                        </p:attrNameLst>
                                      </p:cBhvr>
                                      <p:tavLst>
                                        <p:tav tm="0">
                                          <p:val>
                                            <p:strVal val="ppt_x"/>
                                          </p:val>
                                        </p:tav>
                                        <p:tav tm="100000">
                                          <p:val>
                                            <p:strVal val="1+ppt_w/2"/>
                                          </p:val>
                                        </p:tav>
                                      </p:tavLst>
                                    </p:anim>
                                    <p:anim calcmode="lin" valueType="num">
                                      <p:cBhvr additive="base">
                                        <p:cTn id="14" dur="2000"/>
                                        <p:tgtEl>
                                          <p:spTgt spid="15"/>
                                        </p:tgtEl>
                                        <p:attrNameLst>
                                          <p:attrName>ppt_y</p:attrName>
                                        </p:attrNameLst>
                                      </p:cBhvr>
                                      <p:tavLst>
                                        <p:tav tm="0">
                                          <p:val>
                                            <p:strVal val="ppt_y"/>
                                          </p:val>
                                        </p:tav>
                                        <p:tav tm="100000">
                                          <p:val>
                                            <p:strVal val="0-ppt_h/2"/>
                                          </p:val>
                                        </p:tav>
                                      </p:tavLst>
                                    </p:anim>
                                    <p:set>
                                      <p:cBhvr>
                                        <p:cTn id="15" dur="1" fill="hold">
                                          <p:stCondLst>
                                            <p:cond delay="1999"/>
                                          </p:stCondLst>
                                        </p:cTn>
                                        <p:tgtEl>
                                          <p:spTgt spid="15"/>
                                        </p:tgtEl>
                                        <p:attrNameLst>
                                          <p:attrName>style.visibility</p:attrName>
                                        </p:attrNameLst>
                                      </p:cBhvr>
                                      <p:to>
                                        <p:strVal val="hidden"/>
                                      </p:to>
                                    </p:set>
                                  </p:childTnLst>
                                </p:cTn>
                              </p:par>
                              <p:par>
                                <p:cTn id="16" presetID="0" presetClass="path" presetSubtype="0" fill="hold" grpId="0" nodeType="withEffect">
                                  <p:stCondLst>
                                    <p:cond delay="0"/>
                                  </p:stCondLst>
                                  <p:childTnLst>
                                    <p:animMotion origin="layout" path="M -2.22222E-6 7.40741E-7 L 0.15556 0.09861 " pathEditMode="relative" rAng="0" ptsTypes="AA">
                                      <p:cBhvr>
                                        <p:cTn id="17" dur="2000" fill="hold"/>
                                        <p:tgtEl>
                                          <p:spTgt spid="5"/>
                                        </p:tgtEl>
                                        <p:attrNameLst>
                                          <p:attrName>ppt_x</p:attrName>
                                          <p:attrName>ppt_y</p:attrName>
                                        </p:attrNameLst>
                                      </p:cBhvr>
                                      <p:rCtr x="7778" y="4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804862"/>
            <a:ext cx="3516040" cy="1560242"/>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8530">
            <a:off x="3443719" y="2518181"/>
            <a:ext cx="2384810" cy="1058259"/>
          </a:xfrm>
          <a:prstGeom prst="rect">
            <a:avLst/>
          </a:prstGeom>
        </p:spPr>
      </p:pic>
      <p:sp>
        <p:nvSpPr>
          <p:cNvPr id="5" name="Oval 4"/>
          <p:cNvSpPr/>
          <p:nvPr/>
        </p:nvSpPr>
        <p:spPr bwMode="auto">
          <a:xfrm>
            <a:off x="3563888" y="3452451"/>
            <a:ext cx="252000" cy="252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000" tIns="0" rIns="36000" bIns="3600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charset="0"/>
              </a:rPr>
              <a:t>e</a:t>
            </a:r>
          </a:p>
        </p:txBody>
      </p:sp>
      <p:sp>
        <p:nvSpPr>
          <p:cNvPr id="94210" name="Rectangle 2"/>
          <p:cNvSpPr>
            <a:spLocks noGrp="1" noChangeArrowheads="1"/>
          </p:cNvSpPr>
          <p:nvPr>
            <p:ph type="title"/>
          </p:nvPr>
        </p:nvSpPr>
        <p:spPr>
          <a:xfrm>
            <a:off x="685800" y="381000"/>
            <a:ext cx="7772400" cy="1143000"/>
          </a:xfrm>
        </p:spPr>
        <p:txBody>
          <a:bodyPr/>
          <a:lstStyle/>
          <a:p>
            <a:r>
              <a:rPr lang="en-US" sz="3200">
                <a:latin typeface="Arial" charset="0"/>
              </a:rPr>
              <a:t>Evidence that light is formed of particles: Compton scattering</a:t>
            </a:r>
            <a:endParaRPr lang="en-US"/>
          </a:p>
        </p:txBody>
      </p:sp>
      <p:sp>
        <p:nvSpPr>
          <p:cNvPr id="94211"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94215" name="Rectangle 7"/>
          <p:cNvSpPr>
            <a:spLocks noChangeArrowheads="1"/>
          </p:cNvSpPr>
          <p:nvPr/>
        </p:nvSpPr>
        <p:spPr bwMode="auto">
          <a:xfrm>
            <a:off x="537592" y="4829163"/>
            <a:ext cx="3962400" cy="1048109"/>
          </a:xfrm>
          <a:prstGeom prst="rect">
            <a:avLst/>
          </a:prstGeom>
          <a:noFill/>
          <a:ln w="9525">
            <a:noFill/>
            <a:miter lim="800000"/>
            <a:headEnd/>
            <a:tailEnd/>
          </a:ln>
          <a:effectLst/>
        </p:spPr>
        <p:txBody>
          <a:bodyPr>
            <a:prstTxWarp prst="textNoShape">
              <a:avLst/>
            </a:prstTxWarp>
          </a:bodyPr>
          <a:lstStyle/>
          <a:p>
            <a:pPr>
              <a:spcBef>
                <a:spcPct val="20000"/>
              </a:spcBef>
            </a:pPr>
            <a:endParaRPr lang="en-GB" sz="1400" dirty="0">
              <a:latin typeface="Arial" charset="0"/>
            </a:endParaRPr>
          </a:p>
          <a:p>
            <a:pPr>
              <a:spcBef>
                <a:spcPct val="20000"/>
              </a:spcBef>
            </a:pPr>
            <a:r>
              <a:rPr lang="en-GB" sz="1400" dirty="0">
                <a:latin typeface="Arial" charset="0"/>
              </a:rPr>
              <a:t>Momentum </a:t>
            </a:r>
            <a:r>
              <a:rPr lang="en-GB" sz="1400" u="sng" dirty="0">
                <a:latin typeface="Arial" charset="0"/>
              </a:rPr>
              <a:t>before</a:t>
            </a:r>
            <a:r>
              <a:rPr lang="en-GB" sz="1400" dirty="0">
                <a:latin typeface="Arial" charset="0"/>
              </a:rPr>
              <a:t> (</a:t>
            </a:r>
            <a:r>
              <a:rPr lang="en-GB" sz="1800" i="1" dirty="0"/>
              <a:t>x</a:t>
            </a:r>
            <a:r>
              <a:rPr lang="en-GB" sz="1400" dirty="0">
                <a:latin typeface="Arial" charset="0"/>
              </a:rPr>
              <a:t> direction):</a:t>
            </a:r>
          </a:p>
          <a:p>
            <a:pPr>
              <a:spcBef>
                <a:spcPct val="20000"/>
              </a:spcBef>
            </a:pPr>
            <a:endParaRPr lang="en-GB" sz="800" dirty="0">
              <a:latin typeface="Arial" charset="0"/>
            </a:endParaRPr>
          </a:p>
          <a:p>
            <a:pPr>
              <a:spcBef>
                <a:spcPct val="20000"/>
              </a:spcBef>
            </a:pPr>
            <a:endParaRPr lang="en-GB" sz="1400" dirty="0">
              <a:latin typeface="Arial" charset="0"/>
            </a:endParaRPr>
          </a:p>
          <a:p>
            <a:pPr>
              <a:spcBef>
                <a:spcPct val="20000"/>
              </a:spcBef>
            </a:pPr>
            <a:endParaRPr lang="en-GB" sz="800" dirty="0">
              <a:latin typeface="Arial" charset="0"/>
            </a:endParaRPr>
          </a:p>
          <a:p>
            <a:pPr>
              <a:spcBef>
                <a:spcPct val="20000"/>
              </a:spcBef>
            </a:pPr>
            <a:endParaRPr lang="en-GB" sz="1400" dirty="0">
              <a:latin typeface="Arial" charset="0"/>
            </a:endParaRPr>
          </a:p>
          <a:p>
            <a:pPr>
              <a:spcBef>
                <a:spcPct val="20000"/>
              </a:spcBef>
            </a:pPr>
            <a:endParaRPr lang="en-US" sz="1400" dirty="0">
              <a:latin typeface="Arial" charset="0"/>
            </a:endParaRPr>
          </a:p>
          <a:p>
            <a:pPr>
              <a:spcBef>
                <a:spcPct val="20000"/>
              </a:spcBef>
            </a:pPr>
            <a:r>
              <a:rPr lang="en-GB" sz="1400" dirty="0">
                <a:latin typeface="Arial" charset="0"/>
              </a:rPr>
              <a:t>	</a:t>
            </a:r>
          </a:p>
          <a:p>
            <a:pPr>
              <a:spcBef>
                <a:spcPct val="20000"/>
              </a:spcBef>
            </a:pPr>
            <a:endParaRPr lang="en-US" sz="1400" dirty="0">
              <a:latin typeface="Arial" charset="0"/>
            </a:endParaRPr>
          </a:p>
        </p:txBody>
      </p:sp>
      <p:sp>
        <p:nvSpPr>
          <p:cNvPr id="94216" name="Rectangle 8"/>
          <p:cNvSpPr>
            <a:spLocks noChangeArrowheads="1"/>
          </p:cNvSpPr>
          <p:nvPr/>
        </p:nvSpPr>
        <p:spPr bwMode="auto">
          <a:xfrm>
            <a:off x="4343400" y="4770013"/>
            <a:ext cx="4724400" cy="531195"/>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Momentum </a:t>
            </a:r>
            <a:r>
              <a:rPr lang="en-GB" sz="1400" u="sng" dirty="0">
                <a:latin typeface="Arial" charset="0"/>
              </a:rPr>
              <a:t>after</a:t>
            </a:r>
            <a:r>
              <a:rPr lang="en-GB" sz="1400" dirty="0">
                <a:latin typeface="Arial" charset="0"/>
              </a:rPr>
              <a:t> (resolving in </a:t>
            </a:r>
            <a:r>
              <a:rPr lang="en-GB" sz="1800" i="1" dirty="0" err="1"/>
              <a:t>x</a:t>
            </a:r>
            <a:r>
              <a:rPr lang="en-GB" sz="1800" i="1" dirty="0"/>
              <a:t> </a:t>
            </a:r>
            <a:r>
              <a:rPr lang="en-GB" sz="1400" dirty="0">
                <a:latin typeface="Arial" charset="0"/>
              </a:rPr>
              <a:t>and </a:t>
            </a:r>
            <a:r>
              <a:rPr lang="en-GB" sz="1800" i="1" dirty="0" err="1"/>
              <a:t>y</a:t>
            </a:r>
            <a:r>
              <a:rPr lang="en-GB" sz="1400" dirty="0">
                <a:latin typeface="Arial" charset="0"/>
              </a:rPr>
              <a:t>):</a:t>
            </a:r>
          </a:p>
          <a:p>
            <a:pPr>
              <a:spcBef>
                <a:spcPct val="20000"/>
              </a:spcBef>
            </a:pPr>
            <a:endParaRPr lang="en-GB" sz="800" dirty="0">
              <a:latin typeface="Arial" charset="0"/>
            </a:endParaRPr>
          </a:p>
          <a:p>
            <a:pPr>
              <a:spcBef>
                <a:spcPct val="20000"/>
              </a:spcBef>
            </a:pPr>
            <a:r>
              <a:rPr lang="en-GB" sz="1400" dirty="0">
                <a:latin typeface="Arial" charset="0"/>
              </a:rPr>
              <a:t>	</a:t>
            </a:r>
          </a:p>
          <a:p>
            <a:pPr>
              <a:spcBef>
                <a:spcPct val="20000"/>
              </a:spcBef>
            </a:pPr>
            <a:endParaRPr lang="en-GB" sz="800" dirty="0">
              <a:latin typeface="Arial" charset="0"/>
            </a:endParaRPr>
          </a:p>
          <a:p>
            <a:pPr>
              <a:spcBef>
                <a:spcPct val="20000"/>
              </a:spcBef>
            </a:pPr>
            <a:endParaRPr lang="en-GB" sz="1400" dirty="0">
              <a:latin typeface="Arial" charset="0"/>
            </a:endParaRPr>
          </a:p>
          <a:p>
            <a:pPr>
              <a:spcBef>
                <a:spcPct val="20000"/>
              </a:spcBef>
            </a:pPr>
            <a:endParaRPr lang="en-US" sz="1400" dirty="0">
              <a:latin typeface="Arial" charset="0"/>
            </a:endParaRPr>
          </a:p>
          <a:p>
            <a:pPr>
              <a:spcBef>
                <a:spcPct val="20000"/>
              </a:spcBef>
            </a:pPr>
            <a:r>
              <a:rPr lang="en-GB" sz="1400" dirty="0">
                <a:latin typeface="Arial" charset="0"/>
              </a:rPr>
              <a:t>	</a:t>
            </a:r>
          </a:p>
          <a:p>
            <a:pPr>
              <a:spcBef>
                <a:spcPct val="20000"/>
              </a:spcBef>
            </a:pPr>
            <a:endParaRPr lang="en-US" sz="1400" dirty="0">
              <a:latin typeface="Arial" charset="0"/>
            </a:endParaRPr>
          </a:p>
        </p:txBody>
      </p:sp>
      <p:pic>
        <p:nvPicPr>
          <p:cNvPr id="2" name="Picture 1"/>
          <p:cNvPicPr>
            <a:picLocks noChangeAspect="1"/>
          </p:cNvPicPr>
          <p:nvPr/>
        </p:nvPicPr>
        <p:blipFill>
          <a:blip r:embed="rId4"/>
          <a:stretch>
            <a:fillRect/>
          </a:stretch>
        </p:blipFill>
        <p:spPr>
          <a:xfrm>
            <a:off x="7236296" y="2592288"/>
            <a:ext cx="1324765" cy="1772816"/>
          </a:xfrm>
          <a:prstGeom prst="rect">
            <a:avLst/>
          </a:prstGeom>
        </p:spPr>
      </p:pic>
      <p:sp>
        <p:nvSpPr>
          <p:cNvPr id="17" name="Oval 16"/>
          <p:cNvSpPr/>
          <p:nvPr/>
        </p:nvSpPr>
        <p:spPr bwMode="auto">
          <a:xfrm>
            <a:off x="5004072" y="4149104"/>
            <a:ext cx="252000" cy="252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charset="0"/>
              </a:rPr>
              <a:t>e</a:t>
            </a:r>
          </a:p>
        </p:txBody>
      </p:sp>
      <p:cxnSp>
        <p:nvCxnSpPr>
          <p:cNvPr id="7" name="Straight Arrow Connector 6"/>
          <p:cNvCxnSpPr/>
          <p:nvPr/>
        </p:nvCxnSpPr>
        <p:spPr bwMode="auto">
          <a:xfrm>
            <a:off x="3851896" y="3668451"/>
            <a:ext cx="1152152" cy="552637"/>
          </a:xfrm>
          <a:prstGeom prst="straightConnector1">
            <a:avLst/>
          </a:prstGeom>
          <a:solidFill>
            <a:schemeClr val="accent1"/>
          </a:solidFill>
          <a:ln w="19050" cap="flat" cmpd="sng" algn="ctr">
            <a:solidFill>
              <a:schemeClr val="bg2"/>
            </a:solidFill>
            <a:prstDash val="solid"/>
            <a:round/>
            <a:headEnd type="none" w="med" len="med"/>
            <a:tailEnd type="triangle"/>
          </a:ln>
          <a:effectLst/>
        </p:spPr>
      </p:cxnSp>
      <p:cxnSp>
        <p:nvCxnSpPr>
          <p:cNvPr id="9" name="Straight Connector 8"/>
          <p:cNvCxnSpPr/>
          <p:nvPr/>
        </p:nvCxnSpPr>
        <p:spPr bwMode="auto">
          <a:xfrm flipH="1" flipV="1">
            <a:off x="3839568" y="3564000"/>
            <a:ext cx="18845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Arc 9"/>
          <p:cNvSpPr/>
          <p:nvPr/>
        </p:nvSpPr>
        <p:spPr bwMode="auto">
          <a:xfrm rot="1321422">
            <a:off x="4011663" y="3159304"/>
            <a:ext cx="669049" cy="598123"/>
          </a:xfrm>
          <a:prstGeom prst="arc">
            <a:avLst/>
          </a:prstGeom>
          <a:noFill/>
          <a:ln w="9525"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3" name="Arc 22"/>
          <p:cNvSpPr/>
          <p:nvPr/>
        </p:nvSpPr>
        <p:spPr bwMode="auto">
          <a:xfrm rot="5110151">
            <a:off x="4166319" y="3347119"/>
            <a:ext cx="748085" cy="521018"/>
          </a:xfrm>
          <a:prstGeom prst="arc">
            <a:avLst/>
          </a:pr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mc:AlternateContent xmlns:mc="http://schemas.openxmlformats.org/markup-compatibility/2006" xmlns:a14="http://schemas.microsoft.com/office/drawing/2010/main">
        <mc:Choice Requires="a14">
          <p:sp>
            <p:nvSpPr>
              <p:cNvPr id="11" name="TextBox 10"/>
              <p:cNvSpPr txBox="1"/>
              <p:nvPr/>
            </p:nvSpPr>
            <p:spPr>
              <a:xfrm>
                <a:off x="4211960" y="3194349"/>
                <a:ext cx="4423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charset="0"/>
                          <a:ea typeface="Cambria Math" charset="0"/>
                          <a:cs typeface="Cambria Math" charset="0"/>
                        </a:rPr>
                        <m:t>𝜃</m:t>
                      </m:r>
                    </m:oMath>
                  </m:oMathPara>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211960" y="3194349"/>
                <a:ext cx="442392"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355976" y="3588303"/>
                <a:ext cx="4423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charset="0"/>
                          <a:ea typeface="Cambria Math" charset="0"/>
                          <a:cs typeface="Cambria Math" charset="0"/>
                        </a:rPr>
                        <m:t>𝜙</m:t>
                      </m:r>
                    </m:oMath>
                  </m:oMathPara>
                </a14:m>
                <a:endParaRPr lang="en-US" sz="18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355976" y="3588303"/>
                <a:ext cx="442392" cy="369332"/>
              </a:xfrm>
              <a:prstGeom prst="rect">
                <a:avLst/>
              </a:prstGeom>
              <a:blipFill rotWithShape="0">
                <a:blip r:embed="rId9"/>
                <a:stretch>
                  <a:fillRect b="-15000"/>
                </a:stretch>
              </a:blipFill>
            </p:spPr>
            <p:txBody>
              <a:bodyPr/>
              <a:lstStyle/>
              <a:p>
                <a:r>
                  <a:rPr lang="en-US">
                    <a:noFill/>
                  </a:rPr>
                  <a:t> </a:t>
                </a:r>
              </a:p>
            </p:txBody>
          </p:sp>
        </mc:Fallback>
      </mc:AlternateContent>
      <p:sp>
        <p:nvSpPr>
          <p:cNvPr id="94212" name="Rectangle 4"/>
          <p:cNvSpPr>
            <a:spLocks noGrp="1" noChangeArrowheads="1"/>
          </p:cNvSpPr>
          <p:nvPr>
            <p:ph type="body" idx="1"/>
          </p:nvPr>
        </p:nvSpPr>
        <p:spPr>
          <a:xfrm>
            <a:off x="457200" y="1524000"/>
            <a:ext cx="8305800" cy="1981200"/>
          </a:xfrm>
        </p:spPr>
        <p:txBody>
          <a:bodyPr/>
          <a:lstStyle/>
          <a:p>
            <a:pPr marL="0" indent="0">
              <a:buFontTx/>
              <a:buNone/>
            </a:pPr>
            <a:r>
              <a:rPr lang="en-GB" sz="1400" dirty="0">
                <a:latin typeface="Arial" charset="0"/>
              </a:rPr>
              <a:t>Another phenomenon which illustrates the “quantised” particle nature of light is </a:t>
            </a:r>
            <a:r>
              <a:rPr lang="en-GB" sz="1400" b="1" dirty="0">
                <a:latin typeface="Arial" charset="0"/>
              </a:rPr>
              <a:t>Compton scattering </a:t>
            </a:r>
            <a:r>
              <a:rPr lang="en-GB" sz="1400" dirty="0">
                <a:latin typeface="Arial" charset="0"/>
              </a:rPr>
              <a:t>(1923).  When photons collide with particles such as electrons the collisions obey mechanics of “billiard balls” rather than the more spread out kinds of interactions we would expect of waves.</a:t>
            </a:r>
            <a:endParaRPr lang="en-US" sz="1400" dirty="0">
              <a:latin typeface="Arial" charset="0"/>
            </a:endParaRPr>
          </a:p>
        </p:txBody>
      </p:sp>
      <mc:AlternateContent xmlns:mc="http://schemas.openxmlformats.org/markup-compatibility/2006" xmlns:a14="http://schemas.microsoft.com/office/drawing/2010/main">
        <mc:Choice Requires="a14">
          <p:sp>
            <p:nvSpPr>
              <p:cNvPr id="27" name="TextBox 26"/>
              <p:cNvSpPr txBox="1"/>
              <p:nvPr/>
            </p:nvSpPr>
            <p:spPr>
              <a:xfrm>
                <a:off x="1749523" y="5435932"/>
                <a:ext cx="37420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charset="0"/>
                            </a:rPr>
                            <m:t>𝑝</m:t>
                          </m:r>
                        </m:e>
                        <m:sub>
                          <m:r>
                            <a:rPr lang="en-GB" b="0" i="1" smtClean="0">
                              <a:latin typeface="Cambria Math" charset="0"/>
                            </a:rPr>
                            <m:t>1</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1749523" y="5435932"/>
                <a:ext cx="374205" cy="369332"/>
              </a:xfrm>
              <a:prstGeom prst="rect">
                <a:avLst/>
              </a:prstGeom>
              <a:blipFill>
                <a:blip r:embed="rId10"/>
                <a:stretch>
                  <a:fillRect l="-16667" r="-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596214" y="5291916"/>
                <a:ext cx="25680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i="1">
                              <a:latin typeface="Cambria Math" charset="0"/>
                            </a:rPr>
                            <m:t>𝑝</m:t>
                          </m:r>
                        </m:e>
                        <m:sub>
                          <m:r>
                            <a:rPr lang="en-GB" i="1">
                              <a:latin typeface="Cambria Math" charset="0"/>
                            </a:rPr>
                            <m:t>2</m:t>
                          </m:r>
                        </m:sub>
                      </m:sSub>
                      <m:func>
                        <m:funcPr>
                          <m:ctrlPr>
                            <a:rPr lang="en-US" i="1">
                              <a:latin typeface="Cambria Math" panose="02040503050406030204" pitchFamily="18" charset="0"/>
                            </a:rPr>
                          </m:ctrlPr>
                        </m:funcPr>
                        <m:fName>
                          <m:r>
                            <m:rPr>
                              <m:sty m:val="p"/>
                            </m:rPr>
                            <a:rPr lang="en-US">
                              <a:latin typeface="Cambria Math" charset="0"/>
                            </a:rPr>
                            <m:t>cos</m:t>
                          </m:r>
                        </m:fName>
                        <m:e>
                          <m:r>
                            <a:rPr lang="en-US" i="1">
                              <a:latin typeface="Cambria Math" charset="0"/>
                              <a:ea typeface="Cambria Math" charset="0"/>
                              <a:cs typeface="Cambria Math" charset="0"/>
                            </a:rPr>
                            <m:t>𝜃</m:t>
                          </m:r>
                          <m:r>
                            <a:rPr lang="en-GB" i="1">
                              <a:latin typeface="Cambria Math" charset="0"/>
                              <a:ea typeface="Cambria Math" charset="0"/>
                              <a:cs typeface="Cambria Math" charset="0"/>
                            </a:rPr>
                            <m:t>+</m:t>
                          </m:r>
                        </m:e>
                      </m:func>
                      <m:sSub>
                        <m:sSubPr>
                          <m:ctrlPr>
                            <a:rPr lang="en-US" i="1">
                              <a:latin typeface="Cambria Math" panose="02040503050406030204" pitchFamily="18" charset="0"/>
                            </a:rPr>
                          </m:ctrlPr>
                        </m:sSubPr>
                        <m:e>
                          <m:r>
                            <a:rPr lang="en-GB" i="1">
                              <a:latin typeface="Cambria Math" charset="0"/>
                            </a:rPr>
                            <m:t>𝑝</m:t>
                          </m:r>
                        </m:e>
                        <m:sub>
                          <m:r>
                            <a:rPr lang="en-GB" b="0" i="1" smtClean="0">
                              <a:latin typeface="Cambria Math" charset="0"/>
                            </a:rPr>
                            <m:t>𝑒</m:t>
                          </m:r>
                        </m:sub>
                      </m:sSub>
                      <m:func>
                        <m:funcPr>
                          <m:ctrlPr>
                            <a:rPr lang="en-US" i="1">
                              <a:latin typeface="Cambria Math" panose="02040503050406030204" pitchFamily="18" charset="0"/>
                            </a:rPr>
                          </m:ctrlPr>
                        </m:funcPr>
                        <m:fName>
                          <m:r>
                            <m:rPr>
                              <m:sty m:val="p"/>
                            </m:rPr>
                            <a:rPr lang="en-US">
                              <a:latin typeface="Cambria Math" charset="0"/>
                            </a:rPr>
                            <m:t>cos</m:t>
                          </m:r>
                        </m:fName>
                        <m:e>
                          <m:r>
                            <a:rPr lang="en-US" i="1" smtClean="0">
                              <a:latin typeface="Cambria Math" charset="0"/>
                              <a:ea typeface="Cambria Math" charset="0"/>
                              <a:cs typeface="Cambria Math" charset="0"/>
                            </a:rPr>
                            <m:t>𝜙</m:t>
                          </m:r>
                          <m:r>
                            <a:rPr lang="en-GB" b="0" i="1" smtClean="0">
                              <a:latin typeface="Cambria Math" charset="0"/>
                              <a:ea typeface="Cambria Math" charset="0"/>
                              <a:cs typeface="Cambria Math" charset="0"/>
                            </a:rPr>
                            <m:t> </m:t>
                          </m:r>
                        </m:e>
                      </m:func>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4596214" y="5291916"/>
                <a:ext cx="2568074" cy="369332"/>
              </a:xfrm>
              <a:prstGeom prst="rect">
                <a:avLst/>
              </a:prstGeom>
              <a:blipFill rotWithShape="0">
                <a:blip r:embed="rId14"/>
                <a:stretch>
                  <a:fillRect l="-2375" t="-139344" r="-4038" b="-177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596214" y="5849198"/>
                <a:ext cx="24654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ea typeface="Cambria Math" charset="0"/>
                              <a:cs typeface="Cambria Math" charset="0"/>
                            </a:rPr>
                          </m:ctrlPr>
                        </m:sSubPr>
                        <m:e>
                          <m:r>
                            <a:rPr lang="en-GB" i="1">
                              <a:latin typeface="Cambria Math" charset="0"/>
                              <a:ea typeface="Cambria Math" charset="0"/>
                              <a:cs typeface="Cambria Math" charset="0"/>
                            </a:rPr>
                            <m:t>𝑝</m:t>
                          </m:r>
                        </m:e>
                        <m:sub>
                          <m:r>
                            <a:rPr lang="en-GB" i="1">
                              <a:latin typeface="Cambria Math" charset="0"/>
                              <a:ea typeface="Cambria Math" charset="0"/>
                              <a:cs typeface="Cambria Math" charset="0"/>
                            </a:rPr>
                            <m:t>2</m:t>
                          </m:r>
                        </m:sub>
                      </m:sSub>
                      <m:func>
                        <m:funcPr>
                          <m:ctrlPr>
                            <a:rPr lang="en-GB" i="1">
                              <a:latin typeface="Cambria Math" panose="02040503050406030204" pitchFamily="18" charset="0"/>
                              <a:ea typeface="Cambria Math" charset="0"/>
                              <a:cs typeface="Cambria Math" charset="0"/>
                            </a:rPr>
                          </m:ctrlPr>
                        </m:funcPr>
                        <m:fName>
                          <m:r>
                            <m:rPr>
                              <m:sty m:val="p"/>
                            </m:rPr>
                            <a:rPr lang="en-GB">
                              <a:latin typeface="Cambria Math" charset="0"/>
                              <a:ea typeface="Cambria Math" charset="0"/>
                              <a:cs typeface="Cambria Math" charset="0"/>
                            </a:rPr>
                            <m:t>sin</m:t>
                          </m:r>
                        </m:fName>
                        <m:e>
                          <m:r>
                            <a:rPr lang="en-GB" i="1">
                              <a:latin typeface="Cambria Math" charset="0"/>
                              <a:ea typeface="Cambria Math" charset="0"/>
                              <a:cs typeface="Cambria Math" charset="0"/>
                            </a:rPr>
                            <m:t>𝜃</m:t>
                          </m:r>
                          <m:r>
                            <a:rPr lang="en-GB" i="1">
                              <a:latin typeface="Cambria Math" charset="0"/>
                              <a:ea typeface="Cambria Math" charset="0"/>
                              <a:cs typeface="Cambria Math" charset="0"/>
                            </a:rPr>
                            <m:t>=</m:t>
                          </m:r>
                          <m:sSub>
                            <m:sSubPr>
                              <m:ctrlPr>
                                <a:rPr lang="en-GB" i="1">
                                  <a:latin typeface="Cambria Math" panose="02040503050406030204" pitchFamily="18" charset="0"/>
                                  <a:ea typeface="Cambria Math" charset="0"/>
                                  <a:cs typeface="Cambria Math" charset="0"/>
                                </a:rPr>
                              </m:ctrlPr>
                            </m:sSubPr>
                            <m:e>
                              <m:r>
                                <a:rPr lang="en-GB" i="1">
                                  <a:latin typeface="Cambria Math" charset="0"/>
                                  <a:ea typeface="Cambria Math" charset="0"/>
                                  <a:cs typeface="Cambria Math" charset="0"/>
                                </a:rPr>
                                <m:t>𝑝</m:t>
                              </m:r>
                            </m:e>
                            <m:sub>
                              <m:r>
                                <a:rPr lang="en-GB" i="1">
                                  <a:latin typeface="Cambria Math" charset="0"/>
                                  <a:ea typeface="Cambria Math" charset="0"/>
                                  <a:cs typeface="Cambria Math" charset="0"/>
                                </a:rPr>
                                <m:t>𝑒</m:t>
                              </m:r>
                            </m:sub>
                          </m:sSub>
                          <m:func>
                            <m:funcPr>
                              <m:ctrlPr>
                                <a:rPr lang="en-GB" i="1">
                                  <a:latin typeface="Cambria Math" panose="02040503050406030204" pitchFamily="18" charset="0"/>
                                  <a:ea typeface="Cambria Math" charset="0"/>
                                  <a:cs typeface="Cambria Math" charset="0"/>
                                </a:rPr>
                              </m:ctrlPr>
                            </m:funcPr>
                            <m:fName>
                              <m:r>
                                <m:rPr>
                                  <m:sty m:val="p"/>
                                </m:rPr>
                                <a:rPr lang="en-GB">
                                  <a:latin typeface="Cambria Math" charset="0"/>
                                  <a:ea typeface="Cambria Math" charset="0"/>
                                  <a:cs typeface="Cambria Math" charset="0"/>
                                </a:rPr>
                                <m:t>sin</m:t>
                              </m:r>
                            </m:fName>
                            <m:e>
                              <m:r>
                                <a:rPr lang="en-GB" i="1">
                                  <a:latin typeface="Cambria Math" charset="0"/>
                                  <a:ea typeface="Cambria Math" charset="0"/>
                                  <a:cs typeface="Cambria Math" charset="0"/>
                                </a:rPr>
                                <m:t>𝜙</m:t>
                              </m:r>
                            </m:e>
                          </m:func>
                        </m:e>
                      </m:func>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4596214" y="5849198"/>
                <a:ext cx="2465419" cy="369332"/>
              </a:xfrm>
              <a:prstGeom prst="rect">
                <a:avLst/>
              </a:prstGeom>
              <a:blipFill rotWithShape="0">
                <a:blip r:embed="rId15"/>
                <a:stretch>
                  <a:fillRect l="-2475" r="-3465" b="-36667"/>
                </a:stretch>
              </a:blipFill>
            </p:spPr>
            <p:txBody>
              <a:bodyPr/>
              <a:lstStyle/>
              <a:p>
                <a:r>
                  <a:rPr lang="en-US">
                    <a:noFill/>
                  </a:rPr>
                  <a:t> </a:t>
                </a:r>
              </a:p>
            </p:txBody>
          </p:sp>
        </mc:Fallback>
      </mc:AlternateContent>
      <p:sp>
        <p:nvSpPr>
          <p:cNvPr id="21" name="Oval Callout 20">
            <a:extLst>
              <a:ext uri="{FF2B5EF4-FFF2-40B4-BE49-F238E27FC236}">
                <a16:creationId xmlns:a16="http://schemas.microsoft.com/office/drawing/2014/main" id="{AE660AAA-CA1C-7B41-B087-B0BC660170FD}"/>
              </a:ext>
            </a:extLst>
          </p:cNvPr>
          <p:cNvSpPr/>
          <p:nvPr/>
        </p:nvSpPr>
        <p:spPr bwMode="auto">
          <a:xfrm>
            <a:off x="568658" y="4203233"/>
            <a:ext cx="2372811" cy="729556"/>
          </a:xfrm>
          <a:prstGeom prst="wedgeEllipseCallout">
            <a:avLst>
              <a:gd name="adj1" fmla="val -27243"/>
              <a:gd name="adj2" fmla="val 6693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0" rIns="91440" bIns="10800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pple Chancery" charset="0"/>
                <a:ea typeface="Apple Chancery" charset="0"/>
                <a:cs typeface="Apple Chancery" charset="0"/>
              </a:rPr>
              <a:t>Assume photons carry momentum</a:t>
            </a:r>
          </a:p>
        </p:txBody>
      </p:sp>
    </p:spTree>
    <p:extLst>
      <p:ext uri="{BB962C8B-B14F-4D97-AF65-F5344CB8AC3E}">
        <p14:creationId xmlns:p14="http://schemas.microsoft.com/office/powerpoint/2010/main" val="176797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16"/>
                                        </p:tgtEl>
                                        <p:attrNameLst>
                                          <p:attrName>style.visibility</p:attrName>
                                        </p:attrNameLst>
                                      </p:cBhvr>
                                      <p:to>
                                        <p:strVal val="visible"/>
                                      </p:to>
                                    </p:set>
                                  </p:childTnLst>
                                </p:cTn>
                              </p:par>
                              <p:par>
                                <p:cTn id="9" presetID="9"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500"/>
                                        <p:tgtEl>
                                          <p:spTgt spid="2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dissolve">
                                      <p:cBhvr>
                                        <p:cTn id="14" dur="500"/>
                                        <p:tgtEl>
                                          <p:spTgt spid="28"/>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p:bldP spid="94216" grpId="0"/>
      <p:bldP spid="27" grpId="0"/>
      <p:bldP spid="28" grpId="0"/>
      <p:bldP spid="30"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381000"/>
            <a:ext cx="7772400" cy="1143000"/>
          </a:xfrm>
        </p:spPr>
        <p:txBody>
          <a:bodyPr/>
          <a:lstStyle/>
          <a:p>
            <a:r>
              <a:rPr lang="en-US" sz="3200" dirty="0">
                <a:latin typeface="Arial" charset="0"/>
              </a:rPr>
              <a:t>Evidence that light is formed of particles: Compton scattering</a:t>
            </a:r>
            <a:endParaRPr lang="en-US" dirty="0"/>
          </a:p>
        </p:txBody>
      </p:sp>
      <p:sp>
        <p:nvSpPr>
          <p:cNvPr id="124932" name="Rectangle 4"/>
          <p:cNvSpPr>
            <a:spLocks noGrp="1" noChangeArrowheads="1"/>
          </p:cNvSpPr>
          <p:nvPr>
            <p:ph type="body" idx="1"/>
          </p:nvPr>
        </p:nvSpPr>
        <p:spPr>
          <a:xfrm>
            <a:off x="457200" y="1524000"/>
            <a:ext cx="8305800" cy="838200"/>
          </a:xfrm>
        </p:spPr>
        <p:txBody>
          <a:bodyPr/>
          <a:lstStyle/>
          <a:p>
            <a:pPr marL="0" indent="0">
              <a:buFontTx/>
              <a:buNone/>
            </a:pPr>
            <a:r>
              <a:rPr lang="en-GB" sz="1400" dirty="0">
                <a:latin typeface="Arial" charset="0"/>
              </a:rPr>
              <a:t>So by conservation of momentum, we conclude (square both momentum equations and combine):</a:t>
            </a:r>
            <a:endParaRPr lang="en-US" sz="1400" dirty="0">
              <a:latin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755576" y="2157888"/>
                <a:ext cx="5500928"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GB" b="0" i="1" smtClean="0">
                              <a:latin typeface="Cambria Math" charset="0"/>
                            </a:rPr>
                            <m:t>𝑝</m:t>
                          </m:r>
                        </m:e>
                        <m:sub>
                          <m:r>
                            <a:rPr lang="en-GB" b="0" i="1" smtClean="0">
                              <a:latin typeface="Cambria Math" charset="0"/>
                            </a:rPr>
                            <m:t>1</m:t>
                          </m:r>
                        </m:sub>
                        <m:sup>
                          <m:r>
                            <a:rPr lang="en-GB" b="0" i="1" smtClean="0">
                              <a:latin typeface="Cambria Math" charset="0"/>
                            </a:rPr>
                            <m:t>2</m:t>
                          </m:r>
                        </m:sup>
                      </m:sSubSup>
                      <m:r>
                        <a:rPr lang="en-GB" b="0" i="1" smtClean="0">
                          <a:latin typeface="Cambria Math" charset="0"/>
                        </a:rPr>
                        <m:t>+</m:t>
                      </m:r>
                      <m:sSubSup>
                        <m:sSubSupPr>
                          <m:ctrlPr>
                            <a:rPr lang="en-US" i="1">
                              <a:latin typeface="Cambria Math" panose="02040503050406030204" pitchFamily="18" charset="0"/>
                            </a:rPr>
                          </m:ctrlPr>
                        </m:sSubSupPr>
                        <m:e>
                          <m:r>
                            <a:rPr lang="en-GB" i="1">
                              <a:latin typeface="Cambria Math" charset="0"/>
                            </a:rPr>
                            <m:t>𝑝</m:t>
                          </m:r>
                        </m:e>
                        <m:sub>
                          <m:r>
                            <a:rPr lang="en-GB" b="0" i="1" smtClean="0">
                              <a:latin typeface="Cambria Math" charset="0"/>
                            </a:rPr>
                            <m:t>2</m:t>
                          </m:r>
                        </m:sub>
                        <m:sup>
                          <m:r>
                            <a:rPr lang="en-GB" i="1">
                              <a:latin typeface="Cambria Math" charset="0"/>
                            </a:rPr>
                            <m:t>2</m:t>
                          </m:r>
                        </m:sup>
                      </m:sSubSup>
                      <m:func>
                        <m:funcPr>
                          <m:ctrlPr>
                            <a:rPr lang="en-GB" i="1" smtClean="0">
                              <a:latin typeface="Cambria Math" panose="02040503050406030204" pitchFamily="18" charset="0"/>
                            </a:rPr>
                          </m:ctrlPr>
                        </m:funcPr>
                        <m:fName>
                          <m:sSup>
                            <m:sSupPr>
                              <m:ctrlPr>
                                <a:rPr lang="en-GB" i="1" smtClean="0">
                                  <a:latin typeface="Cambria Math" panose="02040503050406030204" pitchFamily="18" charset="0"/>
                                </a:rPr>
                              </m:ctrlPr>
                            </m:sSupPr>
                            <m:e>
                              <m:r>
                                <m:rPr>
                                  <m:sty m:val="p"/>
                                </m:rPr>
                                <a:rPr lang="en-GB">
                                  <a:latin typeface="Cambria Math" charset="0"/>
                                </a:rPr>
                                <m:t>cos</m:t>
                              </m:r>
                            </m:e>
                            <m:sup>
                              <m:r>
                                <a:rPr lang="en-GB" b="0" i="1" smtClean="0">
                                  <a:latin typeface="Cambria Math" charset="0"/>
                                </a:rPr>
                                <m:t>2</m:t>
                              </m:r>
                            </m:sup>
                          </m:sSup>
                        </m:fName>
                        <m:e>
                          <m:r>
                            <a:rPr lang="en-GB" i="1" smtClean="0">
                              <a:latin typeface="Cambria Math" charset="0"/>
                              <a:ea typeface="Cambria Math" charset="0"/>
                              <a:cs typeface="Cambria Math" charset="0"/>
                            </a:rPr>
                            <m:t>𝜃</m:t>
                          </m:r>
                        </m:e>
                      </m:func>
                      <m:r>
                        <a:rPr lang="en-GB" b="0" i="1" smtClean="0">
                          <a:latin typeface="Cambria Math" charset="0"/>
                        </a:rPr>
                        <m:t>−2</m:t>
                      </m:r>
                      <m:sSub>
                        <m:sSubPr>
                          <m:ctrlPr>
                            <a:rPr lang="en-GB" b="0" i="1" smtClean="0">
                              <a:latin typeface="Cambria Math" panose="02040503050406030204" pitchFamily="18" charset="0"/>
                            </a:rPr>
                          </m:ctrlPr>
                        </m:sSubPr>
                        <m:e>
                          <m:r>
                            <a:rPr lang="en-GB" b="0" i="1" smtClean="0">
                              <a:latin typeface="Cambria Math" charset="0"/>
                            </a:rPr>
                            <m:t>𝑝</m:t>
                          </m:r>
                        </m:e>
                        <m:sub>
                          <m:r>
                            <a:rPr lang="en-GB" b="0" i="1" smtClean="0">
                              <a:latin typeface="Cambria Math" charset="0"/>
                            </a:rPr>
                            <m:t>1</m:t>
                          </m:r>
                        </m:sub>
                      </m:sSub>
                      <m:sSub>
                        <m:sSubPr>
                          <m:ctrlPr>
                            <a:rPr lang="en-GB" b="0" i="1" smtClean="0">
                              <a:latin typeface="Cambria Math" panose="02040503050406030204" pitchFamily="18" charset="0"/>
                            </a:rPr>
                          </m:ctrlPr>
                        </m:sSubPr>
                        <m:e>
                          <m:r>
                            <a:rPr lang="en-GB" b="0" i="1" smtClean="0">
                              <a:latin typeface="Cambria Math" charset="0"/>
                            </a:rPr>
                            <m:t>𝑝</m:t>
                          </m:r>
                        </m:e>
                        <m:sub>
                          <m:r>
                            <a:rPr lang="en-GB" b="0" i="1" smtClean="0">
                              <a:latin typeface="Cambria Math" charset="0"/>
                            </a:rPr>
                            <m:t>2</m:t>
                          </m:r>
                        </m:sub>
                      </m:sSub>
                      <m:func>
                        <m:funcPr>
                          <m:ctrlPr>
                            <a:rPr lang="en-GB" b="0" i="1" smtClean="0">
                              <a:latin typeface="Cambria Math" panose="02040503050406030204" pitchFamily="18" charset="0"/>
                            </a:rPr>
                          </m:ctrlPr>
                        </m:funcPr>
                        <m:fName>
                          <m:r>
                            <m:rPr>
                              <m:sty m:val="p"/>
                            </m:rPr>
                            <a:rPr lang="en-GB" b="0" i="0" smtClean="0">
                              <a:latin typeface="Cambria Math" charset="0"/>
                            </a:rPr>
                            <m:t>cos</m:t>
                          </m:r>
                        </m:fName>
                        <m:e>
                          <m:r>
                            <a:rPr lang="en-GB" b="0" i="1" smtClean="0">
                              <a:latin typeface="Cambria Math" charset="0"/>
                              <a:ea typeface="Cambria Math" charset="0"/>
                              <a:cs typeface="Cambria Math" charset="0"/>
                            </a:rPr>
                            <m:t>𝜃</m:t>
                          </m:r>
                        </m:e>
                      </m:func>
                      <m:r>
                        <a:rPr lang="en-GB" b="0" i="1" smtClean="0">
                          <a:latin typeface="Cambria Math" charset="0"/>
                        </a:rPr>
                        <m:t>=</m:t>
                      </m:r>
                      <m:sSubSup>
                        <m:sSubSupPr>
                          <m:ctrlPr>
                            <a:rPr lang="en-US" i="1">
                              <a:latin typeface="Cambria Math" panose="02040503050406030204" pitchFamily="18" charset="0"/>
                            </a:rPr>
                          </m:ctrlPr>
                        </m:sSubSupPr>
                        <m:e>
                          <m:r>
                            <a:rPr lang="en-GB" i="1">
                              <a:latin typeface="Cambria Math" charset="0"/>
                            </a:rPr>
                            <m:t>𝑝</m:t>
                          </m:r>
                        </m:e>
                        <m:sub>
                          <m:r>
                            <a:rPr lang="en-GB" b="0" i="1" smtClean="0">
                              <a:latin typeface="Cambria Math" charset="0"/>
                            </a:rPr>
                            <m:t>𝑒</m:t>
                          </m:r>
                        </m:sub>
                        <m:sup>
                          <m:r>
                            <a:rPr lang="en-GB" i="1">
                              <a:latin typeface="Cambria Math" charset="0"/>
                            </a:rPr>
                            <m:t>2</m:t>
                          </m:r>
                        </m:sup>
                      </m:sSubSup>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charset="0"/>
                                </a:rPr>
                                <m:t>cos</m:t>
                              </m:r>
                            </m:e>
                            <m:sup>
                              <m:r>
                                <a:rPr lang="en-GB" i="1">
                                  <a:latin typeface="Cambria Math" charset="0"/>
                                </a:rPr>
                                <m:t>2</m:t>
                              </m:r>
                            </m:sup>
                          </m:sSup>
                        </m:fName>
                        <m:e>
                          <m:r>
                            <a:rPr lang="en-GB" i="1" smtClean="0">
                              <a:latin typeface="Cambria Math" charset="0"/>
                              <a:ea typeface="Cambria Math" charset="0"/>
                              <a:cs typeface="Cambria Math" charset="0"/>
                            </a:rPr>
                            <m:t>𝜙</m:t>
                          </m:r>
                        </m:e>
                      </m:func>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755576" y="2157888"/>
                <a:ext cx="5500928" cy="374333"/>
              </a:xfrm>
              <a:prstGeom prst="rect">
                <a:avLst/>
              </a:prstGeom>
              <a:blipFill rotWithShape="0">
                <a:blip r:embed="rId3"/>
                <a:stretch>
                  <a:fillRect l="-222" r="-665" b="-36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55576" y="2766635"/>
                <a:ext cx="2787173"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GB" i="1">
                              <a:latin typeface="Cambria Math" charset="0"/>
                            </a:rPr>
                            <m:t>𝑝</m:t>
                          </m:r>
                        </m:e>
                        <m:sub>
                          <m:r>
                            <a:rPr lang="en-GB" b="0" i="1" smtClean="0">
                              <a:latin typeface="Cambria Math" charset="0"/>
                            </a:rPr>
                            <m:t>2</m:t>
                          </m:r>
                        </m:sub>
                        <m:sup>
                          <m:r>
                            <a:rPr lang="en-GB" i="1">
                              <a:latin typeface="Cambria Math" charset="0"/>
                            </a:rPr>
                            <m:t>2</m:t>
                          </m:r>
                        </m:sup>
                      </m:sSubSup>
                      <m:func>
                        <m:funcPr>
                          <m:ctrlPr>
                            <a:rPr lang="en-GB" i="1" smtClean="0">
                              <a:latin typeface="Cambria Math" panose="02040503050406030204" pitchFamily="18" charset="0"/>
                            </a:rPr>
                          </m:ctrlPr>
                        </m:funcPr>
                        <m:fName>
                          <m:sSup>
                            <m:sSupPr>
                              <m:ctrlPr>
                                <a:rPr lang="en-GB" i="1" smtClean="0">
                                  <a:latin typeface="Cambria Math" panose="02040503050406030204" pitchFamily="18" charset="0"/>
                                </a:rPr>
                              </m:ctrlPr>
                            </m:sSupPr>
                            <m:e>
                              <m:r>
                                <m:rPr>
                                  <m:sty m:val="p"/>
                                </m:rPr>
                                <a:rPr lang="en-GB">
                                  <a:latin typeface="Cambria Math" charset="0"/>
                                </a:rPr>
                                <m:t>s</m:t>
                              </m:r>
                              <m:r>
                                <m:rPr>
                                  <m:sty m:val="p"/>
                                </m:rPr>
                                <a:rPr lang="en-GB" b="0" i="0" smtClean="0">
                                  <a:latin typeface="Cambria Math" charset="0"/>
                                </a:rPr>
                                <m:t>in</m:t>
                              </m:r>
                            </m:e>
                            <m:sup>
                              <m:r>
                                <a:rPr lang="en-GB" b="0" i="1" smtClean="0">
                                  <a:latin typeface="Cambria Math" charset="0"/>
                                </a:rPr>
                                <m:t>2</m:t>
                              </m:r>
                            </m:sup>
                          </m:sSup>
                        </m:fName>
                        <m:e>
                          <m:r>
                            <a:rPr lang="en-GB" i="1" smtClean="0">
                              <a:latin typeface="Cambria Math" charset="0"/>
                              <a:ea typeface="Cambria Math" charset="0"/>
                              <a:cs typeface="Cambria Math" charset="0"/>
                            </a:rPr>
                            <m:t>𝜃</m:t>
                          </m:r>
                        </m:e>
                      </m:func>
                      <m:r>
                        <a:rPr lang="en-GB" b="0" i="1" smtClean="0">
                          <a:latin typeface="Cambria Math" charset="0"/>
                        </a:rPr>
                        <m:t>=</m:t>
                      </m:r>
                      <m:sSubSup>
                        <m:sSubSupPr>
                          <m:ctrlPr>
                            <a:rPr lang="en-US" i="1">
                              <a:latin typeface="Cambria Math" panose="02040503050406030204" pitchFamily="18" charset="0"/>
                            </a:rPr>
                          </m:ctrlPr>
                        </m:sSubSupPr>
                        <m:e>
                          <m:r>
                            <a:rPr lang="en-GB" i="1">
                              <a:latin typeface="Cambria Math" charset="0"/>
                            </a:rPr>
                            <m:t>𝑝</m:t>
                          </m:r>
                        </m:e>
                        <m:sub>
                          <m:r>
                            <a:rPr lang="en-GB" b="0" i="1" smtClean="0">
                              <a:latin typeface="Cambria Math" charset="0"/>
                            </a:rPr>
                            <m:t>𝑒</m:t>
                          </m:r>
                        </m:sub>
                        <m:sup>
                          <m:r>
                            <a:rPr lang="en-GB" i="1">
                              <a:latin typeface="Cambria Math" charset="0"/>
                            </a:rPr>
                            <m:t>2</m:t>
                          </m:r>
                        </m:sup>
                      </m:sSubSup>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charset="0"/>
                                </a:rPr>
                                <m:t>s</m:t>
                              </m:r>
                              <m:r>
                                <m:rPr>
                                  <m:sty m:val="p"/>
                                </m:rPr>
                                <a:rPr lang="en-GB" b="0" i="0" smtClean="0">
                                  <a:latin typeface="Cambria Math" charset="0"/>
                                </a:rPr>
                                <m:t>in</m:t>
                              </m:r>
                            </m:e>
                            <m:sup>
                              <m:r>
                                <a:rPr lang="en-GB" i="1">
                                  <a:latin typeface="Cambria Math" charset="0"/>
                                </a:rPr>
                                <m:t>2</m:t>
                              </m:r>
                            </m:sup>
                          </m:sSup>
                        </m:fName>
                        <m:e>
                          <m:r>
                            <a:rPr lang="en-GB" i="1" smtClean="0">
                              <a:latin typeface="Cambria Math" charset="0"/>
                              <a:ea typeface="Cambria Math" charset="0"/>
                              <a:cs typeface="Cambria Math" charset="0"/>
                            </a:rPr>
                            <m:t>𝜙</m:t>
                          </m:r>
                        </m:e>
                      </m:func>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55576" y="2766635"/>
                <a:ext cx="2787173" cy="374333"/>
              </a:xfrm>
              <a:prstGeom prst="rect">
                <a:avLst/>
              </a:prstGeom>
              <a:blipFill rotWithShape="0">
                <a:blip r:embed="rId4"/>
                <a:stretch>
                  <a:fillRect l="-2188" r="-2845" b="-36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93192" y="3359229"/>
                <a:ext cx="4057521"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charset="0"/>
                              <a:ea typeface="Cambria Math" charset="0"/>
                              <a:cs typeface="Cambria Math" charset="0"/>
                            </a:rPr>
                            <m:t>⟹</m:t>
                          </m:r>
                          <m:r>
                            <a:rPr lang="en-GB" b="0" i="1" smtClean="0">
                              <a:latin typeface="Cambria Math" charset="0"/>
                            </a:rPr>
                            <m:t>𝑝</m:t>
                          </m:r>
                        </m:e>
                        <m:sub>
                          <m:r>
                            <a:rPr lang="en-GB" b="0" i="1" smtClean="0">
                              <a:latin typeface="Cambria Math" charset="0"/>
                            </a:rPr>
                            <m:t>1</m:t>
                          </m:r>
                        </m:sub>
                        <m:sup>
                          <m:r>
                            <a:rPr lang="en-GB" b="0" i="1" smtClean="0">
                              <a:latin typeface="Cambria Math" charset="0"/>
                            </a:rPr>
                            <m:t>2</m:t>
                          </m:r>
                        </m:sup>
                      </m:sSubSup>
                      <m:r>
                        <a:rPr lang="en-GB" b="0" i="1" smtClean="0">
                          <a:latin typeface="Cambria Math" charset="0"/>
                        </a:rPr>
                        <m:t>+</m:t>
                      </m:r>
                      <m:sSubSup>
                        <m:sSubSupPr>
                          <m:ctrlPr>
                            <a:rPr lang="en-US" i="1">
                              <a:latin typeface="Cambria Math" panose="02040503050406030204" pitchFamily="18" charset="0"/>
                            </a:rPr>
                          </m:ctrlPr>
                        </m:sSubSupPr>
                        <m:e>
                          <m:r>
                            <a:rPr lang="en-GB" i="1">
                              <a:latin typeface="Cambria Math" charset="0"/>
                            </a:rPr>
                            <m:t>𝑝</m:t>
                          </m:r>
                        </m:e>
                        <m:sub>
                          <m:r>
                            <a:rPr lang="en-GB" b="0" i="1" smtClean="0">
                              <a:latin typeface="Cambria Math" charset="0"/>
                            </a:rPr>
                            <m:t>2</m:t>
                          </m:r>
                        </m:sub>
                        <m:sup>
                          <m:r>
                            <a:rPr lang="en-GB" i="1">
                              <a:latin typeface="Cambria Math" charset="0"/>
                            </a:rPr>
                            <m:t>2</m:t>
                          </m:r>
                        </m:sup>
                      </m:sSubSup>
                      <m:r>
                        <a:rPr lang="en-GB" b="0" i="1" smtClean="0">
                          <a:latin typeface="Cambria Math" charset="0"/>
                        </a:rPr>
                        <m:t>−2</m:t>
                      </m:r>
                      <m:sSub>
                        <m:sSubPr>
                          <m:ctrlPr>
                            <a:rPr lang="en-GB" b="0" i="1" smtClean="0">
                              <a:latin typeface="Cambria Math" panose="02040503050406030204" pitchFamily="18" charset="0"/>
                            </a:rPr>
                          </m:ctrlPr>
                        </m:sSubPr>
                        <m:e>
                          <m:r>
                            <a:rPr lang="en-GB" b="0" i="1" smtClean="0">
                              <a:latin typeface="Cambria Math" charset="0"/>
                            </a:rPr>
                            <m:t>𝑝</m:t>
                          </m:r>
                        </m:e>
                        <m:sub>
                          <m:r>
                            <a:rPr lang="en-GB" b="0" i="1" smtClean="0">
                              <a:latin typeface="Cambria Math" charset="0"/>
                            </a:rPr>
                            <m:t>1</m:t>
                          </m:r>
                        </m:sub>
                      </m:sSub>
                      <m:sSub>
                        <m:sSubPr>
                          <m:ctrlPr>
                            <a:rPr lang="en-GB" b="0" i="1" smtClean="0">
                              <a:latin typeface="Cambria Math" panose="02040503050406030204" pitchFamily="18" charset="0"/>
                            </a:rPr>
                          </m:ctrlPr>
                        </m:sSubPr>
                        <m:e>
                          <m:r>
                            <a:rPr lang="en-GB" b="0" i="1" smtClean="0">
                              <a:latin typeface="Cambria Math" charset="0"/>
                            </a:rPr>
                            <m:t>𝑝</m:t>
                          </m:r>
                        </m:e>
                        <m:sub>
                          <m:r>
                            <a:rPr lang="en-GB" b="0" i="1" smtClean="0">
                              <a:latin typeface="Cambria Math" charset="0"/>
                            </a:rPr>
                            <m:t>2</m:t>
                          </m:r>
                        </m:sub>
                      </m:sSub>
                      <m:func>
                        <m:funcPr>
                          <m:ctrlPr>
                            <a:rPr lang="en-GB" b="0" i="1" smtClean="0">
                              <a:latin typeface="Cambria Math" panose="02040503050406030204" pitchFamily="18" charset="0"/>
                            </a:rPr>
                          </m:ctrlPr>
                        </m:funcPr>
                        <m:fName>
                          <m:r>
                            <m:rPr>
                              <m:sty m:val="p"/>
                            </m:rPr>
                            <a:rPr lang="en-GB" b="0" i="0" smtClean="0">
                              <a:latin typeface="Cambria Math" charset="0"/>
                            </a:rPr>
                            <m:t>cos</m:t>
                          </m:r>
                        </m:fName>
                        <m:e>
                          <m:r>
                            <a:rPr lang="en-GB" b="0" i="1" smtClean="0">
                              <a:latin typeface="Cambria Math" charset="0"/>
                              <a:ea typeface="Cambria Math" charset="0"/>
                              <a:cs typeface="Cambria Math" charset="0"/>
                            </a:rPr>
                            <m:t>𝜃</m:t>
                          </m:r>
                        </m:e>
                      </m:func>
                      <m:r>
                        <a:rPr lang="en-GB" b="0" i="1" smtClean="0">
                          <a:latin typeface="Cambria Math" charset="0"/>
                        </a:rPr>
                        <m:t>=</m:t>
                      </m:r>
                      <m:sSubSup>
                        <m:sSubSupPr>
                          <m:ctrlPr>
                            <a:rPr lang="en-US" i="1">
                              <a:latin typeface="Cambria Math" panose="02040503050406030204" pitchFamily="18" charset="0"/>
                            </a:rPr>
                          </m:ctrlPr>
                        </m:sSubSupPr>
                        <m:e>
                          <m:r>
                            <a:rPr lang="en-GB" i="1">
                              <a:latin typeface="Cambria Math" charset="0"/>
                            </a:rPr>
                            <m:t>𝑝</m:t>
                          </m:r>
                        </m:e>
                        <m:sub>
                          <m:r>
                            <a:rPr lang="en-GB" b="0" i="1" smtClean="0">
                              <a:latin typeface="Cambria Math" charset="0"/>
                            </a:rPr>
                            <m:t>𝑒</m:t>
                          </m:r>
                        </m:sub>
                        <m:sup>
                          <m:r>
                            <a:rPr lang="en-GB" i="1">
                              <a:latin typeface="Cambria Math" charset="0"/>
                            </a:rPr>
                            <m:t>2</m:t>
                          </m:r>
                        </m:sup>
                      </m:sSubSup>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693192" y="3359229"/>
                <a:ext cx="4057521" cy="374333"/>
              </a:xfrm>
              <a:prstGeom prst="rect">
                <a:avLst/>
              </a:prstGeom>
              <a:blipFill rotWithShape="0">
                <a:blip r:embed="rId5"/>
                <a:stretch>
                  <a:fillRect l="-752" r="-150" b="-26230"/>
                </a:stretch>
              </a:blipFill>
            </p:spPr>
            <p:txBody>
              <a:bodyPr/>
              <a:lstStyle/>
              <a:p>
                <a:r>
                  <a:rPr lang="en-US">
                    <a:noFill/>
                  </a:rPr>
                  <a:t> </a:t>
                </a:r>
              </a:p>
            </p:txBody>
          </p:sp>
        </mc:Fallback>
      </mc:AlternateContent>
      <p:sp>
        <p:nvSpPr>
          <p:cNvPr id="14" name="Rectangle 7"/>
          <p:cNvSpPr>
            <a:spLocks noChangeArrowheads="1"/>
          </p:cNvSpPr>
          <p:nvPr/>
        </p:nvSpPr>
        <p:spPr bwMode="auto">
          <a:xfrm>
            <a:off x="537592" y="4184848"/>
            <a:ext cx="3962400" cy="1981200"/>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Energy </a:t>
            </a:r>
            <a:r>
              <a:rPr lang="en-GB" sz="1400" u="sng" dirty="0">
                <a:latin typeface="Arial" charset="0"/>
              </a:rPr>
              <a:t>before</a:t>
            </a:r>
            <a:r>
              <a:rPr lang="en-GB" sz="1400" dirty="0">
                <a:latin typeface="Arial" charset="0"/>
              </a:rPr>
              <a:t>:</a:t>
            </a:r>
          </a:p>
          <a:p>
            <a:pPr>
              <a:spcBef>
                <a:spcPct val="20000"/>
              </a:spcBef>
            </a:pPr>
            <a:endParaRPr lang="en-US" sz="1400" dirty="0">
              <a:latin typeface="Arial" charset="0"/>
            </a:endParaRPr>
          </a:p>
          <a:p>
            <a:pPr>
              <a:spcBef>
                <a:spcPct val="20000"/>
              </a:spcBef>
            </a:pPr>
            <a:r>
              <a:rPr lang="en-GB" sz="1400" dirty="0">
                <a:latin typeface="Arial" charset="0"/>
              </a:rPr>
              <a:t>	</a:t>
            </a:r>
          </a:p>
          <a:p>
            <a:pPr>
              <a:spcBef>
                <a:spcPct val="20000"/>
              </a:spcBef>
            </a:pPr>
            <a:endParaRPr lang="en-US" sz="1400" dirty="0">
              <a:latin typeface="Arial" charset="0"/>
            </a:endParaRPr>
          </a:p>
        </p:txBody>
      </p:sp>
      <p:sp>
        <p:nvSpPr>
          <p:cNvPr id="15" name="Rectangle 8"/>
          <p:cNvSpPr>
            <a:spLocks noChangeArrowheads="1"/>
          </p:cNvSpPr>
          <p:nvPr/>
        </p:nvSpPr>
        <p:spPr bwMode="auto">
          <a:xfrm>
            <a:off x="4343400" y="4149080"/>
            <a:ext cx="4724400" cy="1981200"/>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Energy </a:t>
            </a:r>
            <a:r>
              <a:rPr lang="en-GB" sz="1400" u="sng" dirty="0">
                <a:latin typeface="Arial" charset="0"/>
              </a:rPr>
              <a:t>after</a:t>
            </a:r>
            <a:r>
              <a:rPr lang="en-GB" sz="1400" dirty="0">
                <a:latin typeface="Arial" charset="0"/>
              </a:rPr>
              <a:t>:</a:t>
            </a:r>
          </a:p>
          <a:p>
            <a:pPr>
              <a:spcBef>
                <a:spcPct val="20000"/>
              </a:spcBef>
            </a:pPr>
            <a:endParaRPr lang="en-US" sz="1400" dirty="0">
              <a:latin typeface="Arial" charset="0"/>
            </a:endParaRPr>
          </a:p>
          <a:p>
            <a:pPr>
              <a:spcBef>
                <a:spcPct val="20000"/>
              </a:spcBef>
            </a:pPr>
            <a:r>
              <a:rPr lang="en-GB" sz="1400" dirty="0">
                <a:latin typeface="Arial" charset="0"/>
              </a:rPr>
              <a:t>	</a:t>
            </a:r>
          </a:p>
          <a:p>
            <a:pPr>
              <a:spcBef>
                <a:spcPct val="20000"/>
              </a:spcBef>
            </a:pPr>
            <a:endParaRPr lang="en-US" sz="1400" dirty="0">
              <a:latin typeface="Arial" charset="0"/>
            </a:endParaRPr>
          </a:p>
        </p:txBody>
      </p:sp>
      <mc:AlternateContent xmlns:mc="http://schemas.openxmlformats.org/markup-compatibility/2006" xmlns:a14="http://schemas.microsoft.com/office/drawing/2010/main">
        <mc:Choice Requires="a14">
          <p:sp>
            <p:nvSpPr>
              <p:cNvPr id="16" name="TextBox 15"/>
              <p:cNvSpPr txBox="1"/>
              <p:nvPr/>
            </p:nvSpPr>
            <p:spPr>
              <a:xfrm>
                <a:off x="1331640" y="4612725"/>
                <a:ext cx="5250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charset="0"/>
                            </a:rPr>
                            <m:t>𝑝</m:t>
                          </m:r>
                        </m:e>
                        <m:sub>
                          <m:r>
                            <a:rPr lang="en-GB" b="0" i="1" smtClean="0">
                              <a:latin typeface="Cambria Math" charset="0"/>
                            </a:rPr>
                            <m:t>1</m:t>
                          </m:r>
                        </m:sub>
                      </m:sSub>
                      <m:r>
                        <a:rPr lang="en-GB" b="0" i="1" smtClean="0">
                          <a:latin typeface="Cambria Math" charset="0"/>
                        </a:rPr>
                        <m:t>𝑐</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1331640" y="4612725"/>
                <a:ext cx="525016" cy="369332"/>
              </a:xfrm>
              <a:prstGeom prst="rect">
                <a:avLst/>
              </a:prstGeom>
              <a:blipFill rotWithShape="0">
                <a:blip r:embed="rId6"/>
                <a:stretch>
                  <a:fillRect l="-11494" r="-459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452440" y="4416027"/>
                <a:ext cx="1331455" cy="741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charset="0"/>
                            </a:rPr>
                            <m:t>𝑝</m:t>
                          </m:r>
                        </m:e>
                        <m:sub>
                          <m:r>
                            <a:rPr lang="en-GB" b="0" i="1" smtClean="0">
                              <a:latin typeface="Cambria Math" charset="0"/>
                            </a:rPr>
                            <m:t>2</m:t>
                          </m:r>
                        </m:sub>
                      </m:sSub>
                      <m:r>
                        <a:rPr lang="en-GB" b="0" i="1" smtClean="0">
                          <a:latin typeface="Cambria Math" charset="0"/>
                        </a:rPr>
                        <m:t>𝑐</m:t>
                      </m:r>
                      <m:r>
                        <a:rPr lang="en-GB" b="0" i="1" smtClean="0">
                          <a:latin typeface="Cambria Math" charset="0"/>
                        </a:rPr>
                        <m:t>+</m:t>
                      </m:r>
                      <m:f>
                        <m:fPr>
                          <m:ctrlPr>
                            <a:rPr lang="en-GB" b="0" i="1" smtClean="0">
                              <a:latin typeface="Cambria Math" panose="02040503050406030204" pitchFamily="18" charset="0"/>
                            </a:rPr>
                          </m:ctrlPr>
                        </m:fPr>
                        <m:num>
                          <m:sSubSup>
                            <m:sSubSupPr>
                              <m:ctrlPr>
                                <a:rPr lang="en-GB" b="0" i="1" smtClean="0">
                                  <a:latin typeface="Cambria Math" panose="02040503050406030204" pitchFamily="18" charset="0"/>
                                </a:rPr>
                              </m:ctrlPr>
                            </m:sSubSupPr>
                            <m:e>
                              <m:r>
                                <a:rPr lang="en-GB" b="0" i="1" smtClean="0">
                                  <a:latin typeface="Cambria Math" charset="0"/>
                                </a:rPr>
                                <m:t>𝑝</m:t>
                              </m:r>
                            </m:e>
                            <m:sub>
                              <m:r>
                                <a:rPr lang="en-GB" b="0" i="1" smtClean="0">
                                  <a:latin typeface="Cambria Math" charset="0"/>
                                </a:rPr>
                                <m:t>𝑒</m:t>
                              </m:r>
                            </m:sub>
                            <m:sup>
                              <m:r>
                                <a:rPr lang="en-GB" b="0" i="1" smtClean="0">
                                  <a:latin typeface="Cambria Math" charset="0"/>
                                </a:rPr>
                                <m:t>2</m:t>
                              </m:r>
                            </m:sup>
                          </m:sSubSup>
                        </m:num>
                        <m:den>
                          <m:r>
                            <a:rPr lang="en-GB" b="0" i="1" smtClean="0">
                              <a:latin typeface="Cambria Math" charset="0"/>
                            </a:rPr>
                            <m:t>2</m:t>
                          </m:r>
                          <m:r>
                            <a:rPr lang="en-GB" b="0" i="1" smtClean="0">
                              <a:latin typeface="Cambria Math" charset="0"/>
                            </a:rPr>
                            <m:t>𝑚</m:t>
                          </m:r>
                        </m:den>
                      </m:f>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5452440" y="4416027"/>
                <a:ext cx="1331455" cy="741165"/>
              </a:xfrm>
              <a:prstGeom prst="rect">
                <a:avLst/>
              </a:prstGeom>
              <a:blipFill rotWithShape="0">
                <a:blip r:embed="rId8"/>
                <a:stretch>
                  <a:fillRect/>
                </a:stretch>
              </a:blipFill>
            </p:spPr>
            <p:txBody>
              <a:bodyPr/>
              <a:lstStyle/>
              <a:p>
                <a:r>
                  <a:rPr lang="en-US">
                    <a:noFill/>
                  </a:rPr>
                  <a:t> </a:t>
                </a:r>
              </a:p>
            </p:txBody>
          </p:sp>
        </mc:Fallback>
      </mc:AlternateContent>
      <p:sp>
        <p:nvSpPr>
          <p:cNvPr id="20" name="Rectangle 12"/>
          <p:cNvSpPr>
            <a:spLocks noChangeArrowheads="1"/>
          </p:cNvSpPr>
          <p:nvPr/>
        </p:nvSpPr>
        <p:spPr bwMode="auto">
          <a:xfrm>
            <a:off x="457200" y="5370612"/>
            <a:ext cx="8305800" cy="838200"/>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Conservation of energy gives:</a:t>
            </a:r>
            <a:endParaRPr lang="en-US" sz="1400" dirty="0">
              <a:latin typeface="Arial" charset="0"/>
            </a:endParaRPr>
          </a:p>
        </p:txBody>
      </p:sp>
      <mc:AlternateContent xmlns:mc="http://schemas.openxmlformats.org/markup-compatibility/2006" xmlns:a14="http://schemas.microsoft.com/office/drawing/2010/main">
        <mc:Choice Requires="a14">
          <p:sp>
            <p:nvSpPr>
              <p:cNvPr id="21" name="TextBox 20"/>
              <p:cNvSpPr txBox="1"/>
              <p:nvPr/>
            </p:nvSpPr>
            <p:spPr>
              <a:xfrm>
                <a:off x="2725224" y="5867980"/>
                <a:ext cx="282429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Sup>
                            <m:sSubSupPr>
                              <m:ctrlPr>
                                <a:rPr lang="en-GB" i="1">
                                  <a:latin typeface="Cambria Math" panose="02040503050406030204" pitchFamily="18" charset="0"/>
                                </a:rPr>
                              </m:ctrlPr>
                            </m:sSubSupPr>
                            <m:e>
                              <m:r>
                                <a:rPr lang="en-GB" i="1">
                                  <a:latin typeface="Cambria Math" charset="0"/>
                                </a:rPr>
                                <m:t>𝑝</m:t>
                              </m:r>
                            </m:e>
                            <m:sub>
                              <m:r>
                                <a:rPr lang="en-GB" i="1">
                                  <a:latin typeface="Cambria Math" charset="0"/>
                                </a:rPr>
                                <m:t>𝑒</m:t>
                              </m:r>
                            </m:sub>
                            <m:sup>
                              <m:r>
                                <a:rPr lang="en-GB" i="1">
                                  <a:latin typeface="Cambria Math" charset="0"/>
                                </a:rPr>
                                <m:t>2</m:t>
                              </m:r>
                            </m:sup>
                          </m:sSubSup>
                          <m:r>
                            <a:rPr lang="en-GB" b="0" i="1" smtClean="0">
                              <a:latin typeface="Cambria Math" charset="0"/>
                            </a:rPr>
                            <m:t>=</m:t>
                          </m:r>
                          <m:r>
                            <a:rPr lang="en-GB" i="1">
                              <a:latin typeface="Cambria Math" charset="0"/>
                            </a:rPr>
                            <m:t>2</m:t>
                          </m:r>
                          <m:r>
                            <a:rPr lang="en-GB" i="1">
                              <a:latin typeface="Cambria Math" charset="0"/>
                            </a:rPr>
                            <m:t>𝑚</m:t>
                          </m:r>
                          <m:r>
                            <a:rPr lang="en-GB" b="0" i="1" smtClean="0">
                              <a:latin typeface="Cambria Math" charset="0"/>
                            </a:rPr>
                            <m:t>(</m:t>
                          </m:r>
                          <m:sSub>
                            <m:sSubPr>
                              <m:ctrlPr>
                                <a:rPr lang="en-US" i="1">
                                  <a:latin typeface="Cambria Math" panose="02040503050406030204" pitchFamily="18" charset="0"/>
                                </a:rPr>
                              </m:ctrlPr>
                            </m:sSubPr>
                            <m:e>
                              <m:r>
                                <a:rPr lang="en-GB" i="1">
                                  <a:latin typeface="Cambria Math" charset="0"/>
                                </a:rPr>
                                <m:t>𝑝</m:t>
                              </m:r>
                            </m:e>
                            <m:sub>
                              <m:r>
                                <a:rPr lang="en-GB" i="1">
                                  <a:latin typeface="Cambria Math" charset="0"/>
                                </a:rPr>
                                <m:t>1</m:t>
                              </m:r>
                            </m:sub>
                          </m:sSub>
                          <m:r>
                            <a:rPr lang="en-GB" i="1">
                              <a:latin typeface="Cambria Math" charset="0"/>
                            </a:rPr>
                            <m:t>𝑐</m:t>
                          </m:r>
                          <m:r>
                            <m:rPr>
                              <m:nor/>
                            </m:rPr>
                            <a:rPr lang="en-US" dirty="0"/>
                            <m:t> </m:t>
                          </m:r>
                          <m:r>
                            <a:rPr lang="en-GB" b="0" i="1" dirty="0" smtClean="0">
                              <a:latin typeface="Cambria Math" charset="0"/>
                            </a:rPr>
                            <m:t>−</m:t>
                          </m:r>
                          <m:r>
                            <a:rPr lang="en-GB" b="0" i="1" smtClean="0">
                              <a:latin typeface="Cambria Math" charset="0"/>
                            </a:rPr>
                            <m:t>𝑝</m:t>
                          </m:r>
                        </m:e>
                        <m:sub>
                          <m:r>
                            <a:rPr lang="en-GB" b="0" i="1" smtClean="0">
                              <a:latin typeface="Cambria Math" charset="0"/>
                            </a:rPr>
                            <m:t>2</m:t>
                          </m:r>
                        </m:sub>
                      </m:sSub>
                      <m:r>
                        <a:rPr lang="en-GB" b="0" i="1" smtClean="0">
                          <a:latin typeface="Cambria Math" charset="0"/>
                        </a:rPr>
                        <m:t>𝑐</m:t>
                      </m:r>
                      <m:r>
                        <a:rPr lang="en-GB" b="0" i="1" smtClean="0">
                          <a:latin typeface="Cambria Math" charset="0"/>
                        </a:rPr>
                        <m:t>)</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725224" y="5867980"/>
                <a:ext cx="2824299" cy="369332"/>
              </a:xfrm>
              <a:prstGeom prst="rect">
                <a:avLst/>
              </a:prstGeom>
              <a:blipFill rotWithShape="0">
                <a:blip r:embed="rId9"/>
                <a:stretch>
                  <a:fillRect l="-1944" t="-6667" r="-345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Callout 16">
                <a:extLst>
                  <a:ext uri="{FF2B5EF4-FFF2-40B4-BE49-F238E27FC236}">
                    <a16:creationId xmlns:a16="http://schemas.microsoft.com/office/drawing/2014/main" id="{ED5A3CAC-B1EB-9041-B1FF-F3A726AC5809}"/>
                  </a:ext>
                </a:extLst>
              </p:cNvPr>
              <p:cNvSpPr/>
              <p:nvPr/>
            </p:nvSpPr>
            <p:spPr bwMode="auto">
              <a:xfrm>
                <a:off x="2565265" y="4011854"/>
                <a:ext cx="1457208" cy="808345"/>
              </a:xfrm>
              <a:prstGeom prst="wedgeEllipseCallout">
                <a:avLst>
                  <a:gd name="adj1" fmla="val -83547"/>
                  <a:gd name="adj2" fmla="val 3848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72000" rIns="91440" bIns="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pple Chancery" charset="0"/>
                    <a:ea typeface="Apple Chancery" charset="0"/>
                    <a:cs typeface="Apple Chancery" charset="0"/>
                  </a:rPr>
                  <a:t>For light:</a:t>
                </a:r>
                <a:endParaRPr kumimoji="0" lang="en-GB" sz="1600" b="0" i="1" u="none" strike="noStrike" cap="none" normalizeH="0" baseline="0" dirty="0">
                  <a:ln>
                    <a:noFill/>
                  </a:ln>
                  <a:solidFill>
                    <a:srgbClr val="FF0000"/>
                  </a:solidFill>
                  <a:effectLst/>
                  <a:latin typeface="Cambria Math" panose="02040503050406030204" pitchFamily="18" charset="0"/>
                  <a:ea typeface="Apple Chancery" charset="0"/>
                  <a:cs typeface="Apple Chancery" charset="0"/>
                </a:endParaRPr>
              </a:p>
              <a:p>
                <a:pPr algn="ctr"/>
                <a14:m>
                  <m:oMathPara xmlns:m="http://schemas.openxmlformats.org/officeDocument/2006/math">
                    <m:oMathParaPr>
                      <m:jc m:val="centerGroup"/>
                    </m:oMathParaPr>
                    <m:oMath xmlns:m="http://schemas.openxmlformats.org/officeDocument/2006/math">
                      <m:r>
                        <a:rPr kumimoji="0" lang="en-GB" sz="1600" b="0" i="1" u="none" strike="noStrike" cap="none" normalizeH="0" baseline="0" smtClean="0">
                          <a:ln>
                            <a:noFill/>
                          </a:ln>
                          <a:solidFill>
                            <a:srgbClr val="FF0000"/>
                          </a:solidFill>
                          <a:effectLst/>
                          <a:latin typeface="Cambria Math" panose="02040503050406030204" pitchFamily="18" charset="0"/>
                          <a:ea typeface="Apple Chancery" charset="0"/>
                          <a:cs typeface="Apple Chancery" charset="0"/>
                        </a:rPr>
                        <m:t>𝐸</m:t>
                      </m:r>
                      <m:r>
                        <a:rPr kumimoji="0" lang="en-GB" sz="1600" b="0" i="1" u="none" strike="noStrike" cap="none" normalizeH="0" baseline="0" smtClean="0">
                          <a:ln>
                            <a:noFill/>
                          </a:ln>
                          <a:solidFill>
                            <a:srgbClr val="FF0000"/>
                          </a:solidFill>
                          <a:effectLst/>
                          <a:latin typeface="Cambria Math" panose="02040503050406030204" pitchFamily="18" charset="0"/>
                          <a:ea typeface="Apple Chancery" charset="0"/>
                          <a:cs typeface="Apple Chancery" charset="0"/>
                        </a:rPr>
                        <m:t>=</m:t>
                      </m:r>
                      <m:r>
                        <a:rPr kumimoji="0" lang="en-GB" sz="1600" b="0" i="1" u="none" strike="noStrike" cap="none" normalizeH="0" baseline="0" smtClean="0">
                          <a:ln>
                            <a:noFill/>
                          </a:ln>
                          <a:solidFill>
                            <a:srgbClr val="FF0000"/>
                          </a:solidFill>
                          <a:effectLst/>
                          <a:latin typeface="Cambria Math" panose="02040503050406030204" pitchFamily="18" charset="0"/>
                          <a:ea typeface="Apple Chancery" charset="0"/>
                          <a:cs typeface="Apple Chancery" charset="0"/>
                        </a:rPr>
                        <m:t>𝑝𝑐</m:t>
                      </m:r>
                    </m:oMath>
                  </m:oMathPara>
                </a14:m>
                <a:endParaRPr kumimoji="0" lang="en-US" sz="1600" b="0" i="0" u="none" strike="noStrike" cap="none" normalizeH="0" baseline="0" dirty="0">
                  <a:ln>
                    <a:noFill/>
                  </a:ln>
                  <a:solidFill>
                    <a:srgbClr val="FF0000"/>
                  </a:solidFill>
                  <a:effectLst/>
                  <a:latin typeface="Apple Chancery" charset="0"/>
                  <a:ea typeface="Apple Chancery" charset="0"/>
                  <a:cs typeface="Apple Chancery" charset="0"/>
                </a:endParaRPr>
              </a:p>
            </p:txBody>
          </p:sp>
        </mc:Choice>
        <mc:Fallback xmlns="">
          <p:sp>
            <p:nvSpPr>
              <p:cNvPr id="17" name="Oval Callout 16">
                <a:extLst>
                  <a:ext uri="{FF2B5EF4-FFF2-40B4-BE49-F238E27FC236}">
                    <a16:creationId xmlns:a16="http://schemas.microsoft.com/office/drawing/2014/main" id="{ED5A3CAC-B1EB-9041-B1FF-F3A726AC5809}"/>
                  </a:ext>
                </a:extLst>
              </p:cNvPr>
              <p:cNvSpPr>
                <a:spLocks noRot="1" noChangeAspect="1" noMove="1" noResize="1" noEditPoints="1" noAdjustHandles="1" noChangeArrowheads="1" noChangeShapeType="1" noTextEdit="1"/>
              </p:cNvSpPr>
              <p:nvPr/>
            </p:nvSpPr>
            <p:spPr bwMode="auto">
              <a:xfrm>
                <a:off x="2565265" y="4011854"/>
                <a:ext cx="1457208" cy="808345"/>
              </a:xfrm>
              <a:prstGeom prst="wedgeEllipseCallout">
                <a:avLst>
                  <a:gd name="adj1" fmla="val -83547"/>
                  <a:gd name="adj2" fmla="val 38481"/>
                </a:avLst>
              </a:prstGeom>
              <a:blipFill>
                <a:blip r:embed="rId10"/>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Callout 17">
                <a:extLst>
                  <a:ext uri="{FF2B5EF4-FFF2-40B4-BE49-F238E27FC236}">
                    <a16:creationId xmlns:a16="http://schemas.microsoft.com/office/drawing/2014/main" id="{C79A3CBD-7154-1B42-B4CD-C4D4B3BEAE48}"/>
                  </a:ext>
                </a:extLst>
              </p:cNvPr>
              <p:cNvSpPr/>
              <p:nvPr/>
            </p:nvSpPr>
            <p:spPr bwMode="auto">
              <a:xfrm>
                <a:off x="5540164" y="3166109"/>
                <a:ext cx="2916799" cy="707764"/>
              </a:xfrm>
              <a:prstGeom prst="wedgeEllipseCallout">
                <a:avLst>
                  <a:gd name="adj1" fmla="val -62255"/>
                  <a:gd name="adj2" fmla="val 329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0" rIns="91440" bIns="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rgbClr val="FF0000"/>
                    </a:solidFill>
                    <a:effectLst/>
                    <a:latin typeface="Apple Chancery" charset="0"/>
                    <a:ea typeface="Apple Chancery" charset="0"/>
                    <a:cs typeface="Apple Chancery" charset="0"/>
                  </a:rPr>
                  <a:t>Remembering</a:t>
                </a:r>
                <a:endParaRPr kumimoji="0" lang="en-GB" sz="1600" b="0" i="1" u="none" strike="noStrike" cap="none" normalizeH="0" baseline="0" dirty="0">
                  <a:ln>
                    <a:noFill/>
                  </a:ln>
                  <a:solidFill>
                    <a:srgbClr val="FF0000"/>
                  </a:solidFill>
                  <a:effectLst/>
                  <a:latin typeface="Cambria Math" panose="02040503050406030204" pitchFamily="18" charset="0"/>
                  <a:ea typeface="Apple Chancery" charset="0"/>
                  <a:cs typeface="Apple Chancery" charset="0"/>
                </a:endParaRPr>
              </a:p>
              <a:p>
                <a:pPr algn="ctr"/>
                <a14:m>
                  <m:oMathPara xmlns:m="http://schemas.openxmlformats.org/officeDocument/2006/math">
                    <m:oMathParaPr>
                      <m:jc m:val="centerGroup"/>
                    </m:oMathParaPr>
                    <m:oMath xmlns:m="http://schemas.openxmlformats.org/officeDocument/2006/math">
                      <m:func>
                        <m:funcPr>
                          <m:ctrlPr>
                            <a:rPr kumimoji="0" lang="en-GB" sz="1600" b="0" i="1" u="none" strike="noStrike" cap="none" normalizeH="0" baseline="0" smtClean="0">
                              <a:ln>
                                <a:noFill/>
                              </a:ln>
                              <a:solidFill>
                                <a:srgbClr val="FF0000"/>
                              </a:solidFill>
                              <a:effectLst/>
                              <a:latin typeface="Cambria Math" panose="02040503050406030204" pitchFamily="18" charset="0"/>
                              <a:ea typeface="Apple Chancery" charset="0"/>
                              <a:cs typeface="Apple Chancery" charset="0"/>
                            </a:rPr>
                          </m:ctrlPr>
                        </m:funcPr>
                        <m:fName>
                          <m:sSup>
                            <m:sSupPr>
                              <m:ctrlPr>
                                <a:rPr kumimoji="0" lang="en-GB" sz="1600" b="0" i="1" u="none" strike="noStrike" cap="none" normalizeH="0" baseline="0" smtClean="0">
                                  <a:ln>
                                    <a:noFill/>
                                  </a:ln>
                                  <a:solidFill>
                                    <a:srgbClr val="FF0000"/>
                                  </a:solidFill>
                                  <a:effectLst/>
                                  <a:latin typeface="Cambria Math" panose="02040503050406030204" pitchFamily="18" charset="0"/>
                                  <a:cs typeface="Apple Chancery" charset="0"/>
                                </a:rPr>
                              </m:ctrlPr>
                            </m:sSupPr>
                            <m:e>
                              <m:r>
                                <m:rPr>
                                  <m:sty m:val="p"/>
                                </m:rPr>
                                <a:rPr lang="en-GB" sz="1600">
                                  <a:solidFill>
                                    <a:srgbClr val="FF0000"/>
                                  </a:solidFill>
                                  <a:latin typeface="Cambria Math" panose="02040503050406030204" pitchFamily="18" charset="0"/>
                                  <a:ea typeface="Apple Chancery" charset="0"/>
                                  <a:cs typeface="Apple Chancery" charset="0"/>
                                </a:rPr>
                                <m:t>sin</m:t>
                              </m:r>
                            </m:e>
                            <m:sup>
                              <m:r>
                                <a:rPr kumimoji="0" lang="en-GB" sz="1600" b="0" i="1" u="none" strike="noStrike" cap="none" normalizeH="0" baseline="0" smtClean="0">
                                  <a:ln>
                                    <a:noFill/>
                                  </a:ln>
                                  <a:solidFill>
                                    <a:srgbClr val="FF0000"/>
                                  </a:solidFill>
                                  <a:effectLst/>
                                  <a:latin typeface="Cambria Math" panose="02040503050406030204" pitchFamily="18" charset="0"/>
                                  <a:cs typeface="Apple Chancery" charset="0"/>
                                </a:rPr>
                                <m:t>2</m:t>
                              </m:r>
                            </m:sup>
                          </m:sSup>
                        </m:fName>
                        <m:e>
                          <m:r>
                            <a:rPr kumimoji="0" lang="en-GB" sz="1600" b="0" i="1" u="none" strike="noStrike" cap="none" normalizeH="0" baseline="0" smtClean="0">
                              <a:ln>
                                <a:noFill/>
                              </a:ln>
                              <a:solidFill>
                                <a:srgbClr val="FF0000"/>
                              </a:solidFill>
                              <a:effectLst/>
                              <a:latin typeface="Cambria Math" panose="02040503050406030204" pitchFamily="18" charset="0"/>
                              <a:ea typeface="Cambria Math" panose="02040503050406030204" pitchFamily="18" charset="0"/>
                              <a:cs typeface="Apple Chancery" charset="0"/>
                            </a:rPr>
                            <m:t>𝜃</m:t>
                          </m:r>
                          <m:r>
                            <a:rPr kumimoji="0" lang="en-GB" sz="1600" b="0" i="1" u="none" strike="noStrike" cap="none" normalizeH="0" baseline="0" smtClean="0">
                              <a:ln>
                                <a:noFill/>
                              </a:ln>
                              <a:solidFill>
                                <a:srgbClr val="FF0000"/>
                              </a:solidFill>
                              <a:effectLst/>
                              <a:latin typeface="Cambria Math" panose="02040503050406030204" pitchFamily="18" charset="0"/>
                              <a:ea typeface="Cambria Math" panose="02040503050406030204" pitchFamily="18" charset="0"/>
                              <a:cs typeface="Apple Chancery" charset="0"/>
                            </a:rPr>
                            <m:t>+</m:t>
                          </m:r>
                          <m:func>
                            <m:funcPr>
                              <m:ctrlPr>
                                <a:rPr lang="en-GB" sz="1600" i="1">
                                  <a:solidFill>
                                    <a:srgbClr val="FF0000"/>
                                  </a:solidFill>
                                  <a:latin typeface="Cambria Math" panose="02040503050406030204" pitchFamily="18" charset="0"/>
                                  <a:ea typeface="Apple Chancery" charset="0"/>
                                  <a:cs typeface="Apple Chancery" charset="0"/>
                                </a:rPr>
                              </m:ctrlPr>
                            </m:funcPr>
                            <m:fName>
                              <m:sSup>
                                <m:sSupPr>
                                  <m:ctrlPr>
                                    <a:rPr lang="en-GB" sz="1600" i="1">
                                      <a:solidFill>
                                        <a:srgbClr val="FF0000"/>
                                      </a:solidFill>
                                      <a:latin typeface="Cambria Math" panose="02040503050406030204" pitchFamily="18" charset="0"/>
                                      <a:cs typeface="Apple Chancery" charset="0"/>
                                    </a:rPr>
                                  </m:ctrlPr>
                                </m:sSupPr>
                                <m:e>
                                  <m:r>
                                    <m:rPr>
                                      <m:sty m:val="p"/>
                                    </m:rPr>
                                    <a:rPr lang="en-GB" sz="1600" b="0" i="0" smtClean="0">
                                      <a:solidFill>
                                        <a:srgbClr val="FF0000"/>
                                      </a:solidFill>
                                      <a:latin typeface="Cambria Math" panose="02040503050406030204" pitchFamily="18" charset="0"/>
                                      <a:cs typeface="Apple Chancery" charset="0"/>
                                    </a:rPr>
                                    <m:t>cos</m:t>
                                  </m:r>
                                </m:e>
                                <m:sup>
                                  <m:r>
                                    <a:rPr lang="en-GB" sz="1600" i="1">
                                      <a:solidFill>
                                        <a:srgbClr val="FF0000"/>
                                      </a:solidFill>
                                      <a:latin typeface="Cambria Math" panose="02040503050406030204" pitchFamily="18" charset="0"/>
                                      <a:cs typeface="Apple Chancery" charset="0"/>
                                    </a:rPr>
                                    <m:t>2</m:t>
                                  </m:r>
                                </m:sup>
                              </m:sSup>
                            </m:fName>
                            <m:e>
                              <m:r>
                                <a:rPr lang="en-GB" sz="1600" i="1">
                                  <a:solidFill>
                                    <a:srgbClr val="FF0000"/>
                                  </a:solidFill>
                                  <a:latin typeface="Cambria Math" panose="02040503050406030204" pitchFamily="18" charset="0"/>
                                  <a:ea typeface="Cambria Math" panose="02040503050406030204" pitchFamily="18" charset="0"/>
                                  <a:cs typeface="Apple Chancery" charset="0"/>
                                </a:rPr>
                                <m:t>𝜃</m:t>
                              </m:r>
                            </m:e>
                          </m:func>
                        </m:e>
                      </m:func>
                      <m:r>
                        <a:rPr kumimoji="0" lang="en-GB" sz="1600" b="0" i="1" u="none" strike="noStrike" cap="none" normalizeH="0" baseline="0" smtClean="0">
                          <a:ln>
                            <a:noFill/>
                          </a:ln>
                          <a:solidFill>
                            <a:srgbClr val="FF0000"/>
                          </a:solidFill>
                          <a:effectLst/>
                          <a:latin typeface="Cambria Math" panose="02040503050406030204" pitchFamily="18" charset="0"/>
                          <a:ea typeface="Apple Chancery" charset="0"/>
                          <a:cs typeface="Apple Chancery" charset="0"/>
                        </a:rPr>
                        <m:t>=1</m:t>
                      </m:r>
                    </m:oMath>
                  </m:oMathPara>
                </a14:m>
                <a:endParaRPr kumimoji="0" lang="en-US" sz="1600" b="0" i="0" u="none" strike="noStrike" cap="none" normalizeH="0" baseline="0" dirty="0">
                  <a:ln>
                    <a:noFill/>
                  </a:ln>
                  <a:solidFill>
                    <a:srgbClr val="FF0000"/>
                  </a:solidFill>
                  <a:effectLst/>
                  <a:latin typeface="Apple Chancery" charset="0"/>
                  <a:ea typeface="Apple Chancery" charset="0"/>
                  <a:cs typeface="Apple Chancery" charset="0"/>
                </a:endParaRPr>
              </a:p>
            </p:txBody>
          </p:sp>
        </mc:Choice>
        <mc:Fallback xmlns="">
          <p:sp>
            <p:nvSpPr>
              <p:cNvPr id="18" name="Oval Callout 17">
                <a:extLst>
                  <a:ext uri="{FF2B5EF4-FFF2-40B4-BE49-F238E27FC236}">
                    <a16:creationId xmlns:a16="http://schemas.microsoft.com/office/drawing/2014/main" id="{C79A3CBD-7154-1B42-B4CD-C4D4B3BEAE48}"/>
                  </a:ext>
                </a:extLst>
              </p:cNvPr>
              <p:cNvSpPr>
                <a:spLocks noRot="1" noChangeAspect="1" noMove="1" noResize="1" noEditPoints="1" noAdjustHandles="1" noChangeArrowheads="1" noChangeShapeType="1" noTextEdit="1"/>
              </p:cNvSpPr>
              <p:nvPr/>
            </p:nvSpPr>
            <p:spPr bwMode="auto">
              <a:xfrm>
                <a:off x="5540164" y="3166109"/>
                <a:ext cx="2916799" cy="707764"/>
              </a:xfrm>
              <a:prstGeom prst="wedgeEllipseCallout">
                <a:avLst>
                  <a:gd name="adj1" fmla="val -62255"/>
                  <a:gd name="adj2" fmla="val 3299"/>
                </a:avLst>
              </a:prstGeom>
              <a:blipFill>
                <a:blip r:embed="rId11"/>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23228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9"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9"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9"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0" grpId="0"/>
      <p:bldP spid="21"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3568" y="381000"/>
            <a:ext cx="7772400" cy="1143000"/>
          </a:xfrm>
        </p:spPr>
        <p:txBody>
          <a:bodyPr/>
          <a:lstStyle/>
          <a:p>
            <a:r>
              <a:rPr lang="en-US" sz="3200" dirty="0">
                <a:latin typeface="Arial" charset="0"/>
              </a:rPr>
              <a:t>Evidence that light is formed of particles: Compton scattering</a:t>
            </a:r>
            <a:endParaRPr lang="en-US" dirty="0"/>
          </a:p>
        </p:txBody>
      </p:sp>
      <p:sp>
        <p:nvSpPr>
          <p:cNvPr id="124934" name="Rectangle 6"/>
          <p:cNvSpPr>
            <a:spLocks noChangeArrowheads="1"/>
          </p:cNvSpPr>
          <p:nvPr/>
        </p:nvSpPr>
        <p:spPr bwMode="auto">
          <a:xfrm>
            <a:off x="457200" y="3809256"/>
            <a:ext cx="8153400" cy="762000"/>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Hence:</a:t>
            </a:r>
          </a:p>
          <a:p>
            <a:pPr>
              <a:spcBef>
                <a:spcPct val="20000"/>
              </a:spcBef>
            </a:pPr>
            <a:endParaRPr lang="en-GB" sz="800" dirty="0">
              <a:latin typeface="Arial" charset="0"/>
            </a:endParaRPr>
          </a:p>
          <a:p>
            <a:pPr>
              <a:spcBef>
                <a:spcPct val="20000"/>
              </a:spcBef>
            </a:pPr>
            <a:endParaRPr lang="en-GB" sz="1400" dirty="0">
              <a:latin typeface="Arial" charset="0"/>
            </a:endParaRPr>
          </a:p>
          <a:p>
            <a:pPr>
              <a:spcBef>
                <a:spcPct val="20000"/>
              </a:spcBef>
            </a:pPr>
            <a:endParaRPr lang="en-GB" sz="800" dirty="0">
              <a:latin typeface="Arial" charset="0"/>
            </a:endParaRPr>
          </a:p>
          <a:p>
            <a:pPr>
              <a:spcBef>
                <a:spcPct val="20000"/>
              </a:spcBef>
            </a:pPr>
            <a:endParaRPr lang="en-GB" sz="1400" dirty="0">
              <a:latin typeface="Arial" charset="0"/>
            </a:endParaRPr>
          </a:p>
          <a:p>
            <a:pPr>
              <a:spcBef>
                <a:spcPct val="20000"/>
              </a:spcBef>
            </a:pPr>
            <a:endParaRPr lang="en-US" sz="1400" dirty="0">
              <a:latin typeface="Arial" charset="0"/>
            </a:endParaRPr>
          </a:p>
          <a:p>
            <a:pPr>
              <a:spcBef>
                <a:spcPct val="20000"/>
              </a:spcBef>
            </a:pPr>
            <a:r>
              <a:rPr lang="en-GB" sz="1400" dirty="0">
                <a:latin typeface="Arial" charset="0"/>
              </a:rPr>
              <a:t>	</a:t>
            </a:r>
          </a:p>
          <a:p>
            <a:pPr>
              <a:spcBef>
                <a:spcPct val="20000"/>
              </a:spcBef>
            </a:pPr>
            <a:endParaRPr lang="en-US" sz="1400" dirty="0">
              <a:latin typeface="Arial" charset="0"/>
            </a:endParaRPr>
          </a:p>
        </p:txBody>
      </p:sp>
      <p:sp>
        <p:nvSpPr>
          <p:cNvPr id="124940" name="Rectangle 12"/>
          <p:cNvSpPr>
            <a:spLocks noChangeArrowheads="1"/>
          </p:cNvSpPr>
          <p:nvPr/>
        </p:nvSpPr>
        <p:spPr bwMode="auto">
          <a:xfrm>
            <a:off x="465088" y="1556792"/>
            <a:ext cx="8305800" cy="838200"/>
          </a:xfrm>
          <a:prstGeom prst="rect">
            <a:avLst/>
          </a:prstGeom>
          <a:noFill/>
          <a:ln w="9525">
            <a:noFill/>
            <a:miter lim="800000"/>
            <a:headEnd/>
            <a:tailEnd/>
          </a:ln>
          <a:effectLst/>
        </p:spPr>
        <p:txBody>
          <a:bodyPr>
            <a:prstTxWarp prst="textNoShape">
              <a:avLst/>
            </a:prstTxWarp>
          </a:bodyPr>
          <a:lstStyle/>
          <a:p>
            <a:pPr>
              <a:spcBef>
                <a:spcPct val="20000"/>
              </a:spcBef>
            </a:pPr>
            <a:r>
              <a:rPr lang="en-GB" sz="1400">
                <a:latin typeface="Arial" charset="0"/>
              </a:rPr>
              <a:t>Combining:</a:t>
            </a:r>
            <a:endParaRPr lang="en-US" sz="1400" dirty="0">
              <a:latin typeface="Arial" charset="0"/>
            </a:endParaRPr>
          </a:p>
        </p:txBody>
      </p:sp>
      <p:sp>
        <p:nvSpPr>
          <p:cNvPr id="124943" name="Rectangle 15"/>
          <p:cNvSpPr>
            <a:spLocks noChangeArrowheads="1"/>
          </p:cNvSpPr>
          <p:nvPr/>
        </p:nvSpPr>
        <p:spPr bwMode="auto">
          <a:xfrm>
            <a:off x="457200" y="4817368"/>
            <a:ext cx="8153400" cy="762000"/>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So the change in wavelength of the photon is given by:</a:t>
            </a:r>
          </a:p>
          <a:p>
            <a:pPr>
              <a:spcBef>
                <a:spcPct val="20000"/>
              </a:spcBef>
            </a:pPr>
            <a:endParaRPr lang="en-GB" sz="800" dirty="0">
              <a:latin typeface="Arial" charset="0"/>
            </a:endParaRPr>
          </a:p>
          <a:p>
            <a:pPr>
              <a:spcBef>
                <a:spcPct val="20000"/>
              </a:spcBef>
            </a:pPr>
            <a:endParaRPr lang="en-GB" sz="1400" dirty="0">
              <a:latin typeface="Arial" charset="0"/>
            </a:endParaRPr>
          </a:p>
          <a:p>
            <a:pPr>
              <a:spcBef>
                <a:spcPct val="20000"/>
              </a:spcBef>
            </a:pPr>
            <a:endParaRPr lang="en-GB" sz="800" dirty="0">
              <a:latin typeface="Arial" charset="0"/>
            </a:endParaRPr>
          </a:p>
          <a:p>
            <a:pPr>
              <a:spcBef>
                <a:spcPct val="20000"/>
              </a:spcBef>
            </a:pPr>
            <a:endParaRPr lang="en-GB" sz="1400" dirty="0">
              <a:latin typeface="Arial" charset="0"/>
            </a:endParaRPr>
          </a:p>
          <a:p>
            <a:pPr>
              <a:spcBef>
                <a:spcPct val="20000"/>
              </a:spcBef>
            </a:pPr>
            <a:endParaRPr lang="en-US" sz="1400" dirty="0">
              <a:latin typeface="Arial" charset="0"/>
            </a:endParaRPr>
          </a:p>
          <a:p>
            <a:pPr>
              <a:spcBef>
                <a:spcPct val="20000"/>
              </a:spcBef>
            </a:pPr>
            <a:r>
              <a:rPr lang="en-GB" sz="1400" dirty="0">
                <a:latin typeface="Arial" charset="0"/>
              </a:rPr>
              <a:t>	</a:t>
            </a:r>
          </a:p>
          <a:p>
            <a:pPr>
              <a:spcBef>
                <a:spcPct val="20000"/>
              </a:spcBef>
            </a:pPr>
            <a:endParaRPr lang="en-US" sz="1400" dirty="0">
              <a:latin typeface="Arial" charset="0"/>
            </a:endParaRPr>
          </a:p>
        </p:txBody>
      </p:sp>
      <p:graphicFrame>
        <p:nvGraphicFramePr>
          <p:cNvPr id="124944" name="Object 16"/>
          <p:cNvGraphicFramePr>
            <a:graphicFrameLocks noChangeAspect="1"/>
          </p:cNvGraphicFramePr>
          <p:nvPr>
            <p:extLst>
              <p:ext uri="{D42A27DB-BD31-4B8C-83A1-F6EECF244321}">
                <p14:modId xmlns:p14="http://schemas.microsoft.com/office/powerpoint/2010/main" val="1282269629"/>
              </p:ext>
            </p:extLst>
          </p:nvPr>
        </p:nvGraphicFramePr>
        <p:xfrm>
          <a:off x="2051720" y="5229200"/>
          <a:ext cx="4708525" cy="704850"/>
        </p:xfrm>
        <a:graphic>
          <a:graphicData uri="http://schemas.openxmlformats.org/presentationml/2006/ole">
            <mc:AlternateContent xmlns:mc="http://schemas.openxmlformats.org/markup-compatibility/2006">
              <mc:Choice xmlns:v="urn:schemas-microsoft-com:vml" Requires="v">
                <p:oleObj spid="_x0000_s125212" name="Equation" r:id="rId4" imgW="2616200" imgH="393700" progId="Equation.3">
                  <p:embed/>
                </p:oleObj>
              </mc:Choice>
              <mc:Fallback>
                <p:oleObj name="Equation" r:id="rId4" imgW="2616200" imgH="393700" progId="Equation.3">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5229200"/>
                        <a:ext cx="4708525" cy="704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685800" y="2056536"/>
                <a:ext cx="5220147"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GB" b="0" i="1" smtClean="0">
                              <a:latin typeface="Cambria Math" charset="0"/>
                            </a:rPr>
                            <m:t>𝑝</m:t>
                          </m:r>
                        </m:e>
                        <m:sub>
                          <m:r>
                            <a:rPr lang="en-GB" b="0" i="1" smtClean="0">
                              <a:latin typeface="Cambria Math" charset="0"/>
                            </a:rPr>
                            <m:t>1</m:t>
                          </m:r>
                        </m:sub>
                        <m:sup>
                          <m:r>
                            <a:rPr lang="en-GB" b="0" i="1" smtClean="0">
                              <a:latin typeface="Cambria Math" charset="0"/>
                            </a:rPr>
                            <m:t>2</m:t>
                          </m:r>
                        </m:sup>
                      </m:sSubSup>
                      <m:r>
                        <a:rPr lang="en-GB" b="0" i="1" smtClean="0">
                          <a:latin typeface="Cambria Math" charset="0"/>
                        </a:rPr>
                        <m:t>+</m:t>
                      </m:r>
                      <m:sSubSup>
                        <m:sSubSupPr>
                          <m:ctrlPr>
                            <a:rPr lang="en-US" i="1">
                              <a:latin typeface="Cambria Math" panose="02040503050406030204" pitchFamily="18" charset="0"/>
                            </a:rPr>
                          </m:ctrlPr>
                        </m:sSubSupPr>
                        <m:e>
                          <m:r>
                            <a:rPr lang="en-GB" i="1">
                              <a:latin typeface="Cambria Math" charset="0"/>
                            </a:rPr>
                            <m:t>𝑝</m:t>
                          </m:r>
                        </m:e>
                        <m:sub>
                          <m:r>
                            <a:rPr lang="en-GB" b="0" i="1" smtClean="0">
                              <a:latin typeface="Cambria Math" charset="0"/>
                            </a:rPr>
                            <m:t>2</m:t>
                          </m:r>
                        </m:sub>
                        <m:sup>
                          <m:r>
                            <a:rPr lang="en-GB" i="1">
                              <a:latin typeface="Cambria Math" charset="0"/>
                            </a:rPr>
                            <m:t>2</m:t>
                          </m:r>
                        </m:sup>
                      </m:sSubSup>
                      <m:r>
                        <a:rPr lang="en-GB" b="0" i="1" smtClean="0">
                          <a:latin typeface="Cambria Math" charset="0"/>
                        </a:rPr>
                        <m:t>−2</m:t>
                      </m:r>
                      <m:sSub>
                        <m:sSubPr>
                          <m:ctrlPr>
                            <a:rPr lang="en-GB" b="0" i="1" smtClean="0">
                              <a:latin typeface="Cambria Math" panose="02040503050406030204" pitchFamily="18" charset="0"/>
                            </a:rPr>
                          </m:ctrlPr>
                        </m:sSubPr>
                        <m:e>
                          <m:r>
                            <a:rPr lang="en-GB" b="0" i="1" smtClean="0">
                              <a:latin typeface="Cambria Math" charset="0"/>
                            </a:rPr>
                            <m:t>𝑝</m:t>
                          </m:r>
                        </m:e>
                        <m:sub>
                          <m:r>
                            <a:rPr lang="en-GB" b="0" i="1" smtClean="0">
                              <a:latin typeface="Cambria Math" charset="0"/>
                            </a:rPr>
                            <m:t>1</m:t>
                          </m:r>
                        </m:sub>
                      </m:sSub>
                      <m:sSub>
                        <m:sSubPr>
                          <m:ctrlPr>
                            <a:rPr lang="en-GB" b="0" i="1" smtClean="0">
                              <a:latin typeface="Cambria Math" panose="02040503050406030204" pitchFamily="18" charset="0"/>
                            </a:rPr>
                          </m:ctrlPr>
                        </m:sSubPr>
                        <m:e>
                          <m:r>
                            <a:rPr lang="en-GB" b="0" i="1" smtClean="0">
                              <a:latin typeface="Cambria Math" charset="0"/>
                            </a:rPr>
                            <m:t>𝑝</m:t>
                          </m:r>
                        </m:e>
                        <m:sub>
                          <m:r>
                            <a:rPr lang="en-GB" b="0" i="1" smtClean="0">
                              <a:latin typeface="Cambria Math" charset="0"/>
                            </a:rPr>
                            <m:t>2</m:t>
                          </m:r>
                        </m:sub>
                      </m:sSub>
                      <m:func>
                        <m:funcPr>
                          <m:ctrlPr>
                            <a:rPr lang="en-GB" b="0" i="1" smtClean="0">
                              <a:latin typeface="Cambria Math" panose="02040503050406030204" pitchFamily="18" charset="0"/>
                            </a:rPr>
                          </m:ctrlPr>
                        </m:funcPr>
                        <m:fName>
                          <m:r>
                            <m:rPr>
                              <m:sty m:val="p"/>
                            </m:rPr>
                            <a:rPr lang="en-GB" b="0" i="0" smtClean="0">
                              <a:latin typeface="Cambria Math" charset="0"/>
                            </a:rPr>
                            <m:t>cos</m:t>
                          </m:r>
                        </m:fName>
                        <m:e>
                          <m:r>
                            <a:rPr lang="en-GB" b="0" i="1" smtClean="0">
                              <a:latin typeface="Cambria Math" charset="0"/>
                              <a:ea typeface="Cambria Math" charset="0"/>
                              <a:cs typeface="Cambria Math" charset="0"/>
                            </a:rPr>
                            <m:t>𝜃</m:t>
                          </m:r>
                        </m:e>
                      </m:func>
                      <m:sSub>
                        <m:sSubPr>
                          <m:ctrlPr>
                            <a:rPr lang="en-US" i="1">
                              <a:latin typeface="Cambria Math" panose="02040503050406030204" pitchFamily="18" charset="0"/>
                            </a:rPr>
                          </m:ctrlPr>
                        </m:sSubPr>
                        <m:e>
                          <m:r>
                            <a:rPr lang="en-GB" i="1">
                              <a:latin typeface="Cambria Math" charset="0"/>
                            </a:rPr>
                            <m:t>=2</m:t>
                          </m:r>
                          <m:r>
                            <a:rPr lang="en-GB" i="1">
                              <a:latin typeface="Cambria Math" charset="0"/>
                            </a:rPr>
                            <m:t>𝑚𝑐</m:t>
                          </m:r>
                          <m:r>
                            <a:rPr lang="en-GB" i="1">
                              <a:latin typeface="Cambria Math" charset="0"/>
                            </a:rPr>
                            <m:t>(</m:t>
                          </m:r>
                          <m:sSub>
                            <m:sSubPr>
                              <m:ctrlPr>
                                <a:rPr lang="en-US" i="1">
                                  <a:latin typeface="Cambria Math" panose="02040503050406030204" pitchFamily="18" charset="0"/>
                                </a:rPr>
                              </m:ctrlPr>
                            </m:sSubPr>
                            <m:e>
                              <m:r>
                                <a:rPr lang="en-GB" i="1">
                                  <a:latin typeface="Cambria Math" charset="0"/>
                                </a:rPr>
                                <m:t>𝑝</m:t>
                              </m:r>
                            </m:e>
                            <m:sub>
                              <m:r>
                                <a:rPr lang="en-GB" i="1">
                                  <a:latin typeface="Cambria Math" charset="0"/>
                                </a:rPr>
                                <m:t>1</m:t>
                              </m:r>
                            </m:sub>
                          </m:sSub>
                          <m:r>
                            <m:rPr>
                              <m:nor/>
                            </m:rPr>
                            <a:rPr lang="en-US" dirty="0"/>
                            <m:t> </m:t>
                          </m:r>
                          <m:r>
                            <a:rPr lang="en-GB" i="1" dirty="0">
                              <a:latin typeface="Cambria Math" charset="0"/>
                            </a:rPr>
                            <m:t>−</m:t>
                          </m:r>
                          <m:r>
                            <a:rPr lang="en-GB" i="1">
                              <a:latin typeface="Cambria Math" charset="0"/>
                            </a:rPr>
                            <m:t>𝑝</m:t>
                          </m:r>
                        </m:e>
                        <m:sub>
                          <m:r>
                            <a:rPr lang="en-GB" i="1">
                              <a:latin typeface="Cambria Math" charset="0"/>
                            </a:rPr>
                            <m:t>2</m:t>
                          </m:r>
                        </m:sub>
                      </m:sSub>
                      <m:r>
                        <a:rPr lang="en-GB" b="0" i="1" smtClean="0">
                          <a:latin typeface="Cambria Math" charset="0"/>
                        </a:rPr>
                        <m:t>)</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85800" y="2056536"/>
                <a:ext cx="5220147" cy="374333"/>
              </a:xfrm>
              <a:prstGeom prst="rect">
                <a:avLst/>
              </a:prstGeom>
              <a:blipFill rotWithShape="0">
                <a:blip r:embed="rId14"/>
                <a:stretch>
                  <a:fillRect l="-935" t="-4839" r="-1519" b="-35484"/>
                </a:stretch>
              </a:blipFill>
            </p:spPr>
            <p:txBody>
              <a:bodyPr/>
              <a:lstStyle/>
              <a:p>
                <a:r>
                  <a:rPr lang="en-US">
                    <a:noFill/>
                  </a:rPr>
                  <a:t> </a:t>
                </a:r>
              </a:p>
            </p:txBody>
          </p:sp>
        </mc:Fallback>
      </mc:AlternateContent>
      <p:sp>
        <p:nvSpPr>
          <p:cNvPr id="15" name="Rectangle 12"/>
          <p:cNvSpPr>
            <a:spLocks noChangeArrowheads="1"/>
          </p:cNvSpPr>
          <p:nvPr/>
        </p:nvSpPr>
        <p:spPr bwMode="auto">
          <a:xfrm>
            <a:off x="467544" y="2729136"/>
            <a:ext cx="8305800" cy="838200"/>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Providing the change in photon momentum is small, we can write:</a:t>
            </a:r>
            <a:endParaRPr lang="en-US" sz="1400" dirty="0">
              <a:latin typeface="Arial" charset="0"/>
            </a:endParaRPr>
          </a:p>
        </p:txBody>
      </p:sp>
      <mc:AlternateContent xmlns:mc="http://schemas.openxmlformats.org/markup-compatibility/2006" xmlns:a14="http://schemas.microsoft.com/office/drawing/2010/main">
        <mc:Choice Requires="a14">
          <p:sp>
            <p:nvSpPr>
              <p:cNvPr id="16" name="TextBox 15"/>
              <p:cNvSpPr txBox="1"/>
              <p:nvPr/>
            </p:nvSpPr>
            <p:spPr>
              <a:xfrm>
                <a:off x="718344" y="3244792"/>
                <a:ext cx="2253374"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GB" b="0" i="1" smtClean="0">
                              <a:latin typeface="Cambria Math" charset="0"/>
                            </a:rPr>
                            <m:t>𝑝</m:t>
                          </m:r>
                        </m:e>
                        <m:sub>
                          <m:r>
                            <a:rPr lang="en-GB" b="0" i="1" smtClean="0">
                              <a:latin typeface="Cambria Math" charset="0"/>
                            </a:rPr>
                            <m:t>1</m:t>
                          </m:r>
                        </m:sub>
                        <m:sup>
                          <m:r>
                            <a:rPr lang="en-GB" b="0" i="1" smtClean="0">
                              <a:latin typeface="Cambria Math" charset="0"/>
                            </a:rPr>
                            <m:t>2</m:t>
                          </m:r>
                        </m:sup>
                      </m:sSubSup>
                      <m:r>
                        <a:rPr lang="en-GB" b="0" i="1" smtClean="0">
                          <a:latin typeface="Cambria Math" charset="0"/>
                        </a:rPr>
                        <m:t>+</m:t>
                      </m:r>
                      <m:sSubSup>
                        <m:sSubSupPr>
                          <m:ctrlPr>
                            <a:rPr lang="en-US" i="1">
                              <a:latin typeface="Cambria Math" panose="02040503050406030204" pitchFamily="18" charset="0"/>
                            </a:rPr>
                          </m:ctrlPr>
                        </m:sSubSupPr>
                        <m:e>
                          <m:r>
                            <a:rPr lang="en-GB" i="1">
                              <a:latin typeface="Cambria Math" charset="0"/>
                            </a:rPr>
                            <m:t>𝑝</m:t>
                          </m:r>
                        </m:e>
                        <m:sub>
                          <m:r>
                            <a:rPr lang="en-GB" b="0" i="1" smtClean="0">
                              <a:latin typeface="Cambria Math" charset="0"/>
                            </a:rPr>
                            <m:t>2</m:t>
                          </m:r>
                        </m:sub>
                        <m:sup>
                          <m:r>
                            <a:rPr lang="en-GB" i="1">
                              <a:latin typeface="Cambria Math" charset="0"/>
                            </a:rPr>
                            <m:t>2</m:t>
                          </m:r>
                        </m:sup>
                      </m:sSubSup>
                      <m:r>
                        <a:rPr lang="en-GB" i="1">
                          <a:latin typeface="Cambria Math" charset="0"/>
                          <a:ea typeface="Cambria Math" charset="0"/>
                          <a:cs typeface="Cambria Math" charset="0"/>
                        </a:rPr>
                        <m:t>≈</m:t>
                      </m:r>
                      <m:r>
                        <a:rPr lang="en-GB" b="0" i="1" smtClean="0">
                          <a:latin typeface="Cambria Math" charset="0"/>
                        </a:rPr>
                        <m:t>2</m:t>
                      </m:r>
                      <m:sSub>
                        <m:sSubPr>
                          <m:ctrlPr>
                            <a:rPr lang="en-GB" b="0" i="1" smtClean="0">
                              <a:latin typeface="Cambria Math" panose="02040503050406030204" pitchFamily="18" charset="0"/>
                            </a:rPr>
                          </m:ctrlPr>
                        </m:sSubPr>
                        <m:e>
                          <m:r>
                            <a:rPr lang="en-GB" b="0" i="1" smtClean="0">
                              <a:latin typeface="Cambria Math" charset="0"/>
                            </a:rPr>
                            <m:t>𝑝</m:t>
                          </m:r>
                        </m:e>
                        <m:sub>
                          <m:r>
                            <a:rPr lang="en-GB" b="0" i="1" smtClean="0">
                              <a:latin typeface="Cambria Math" charset="0"/>
                            </a:rPr>
                            <m:t>1</m:t>
                          </m:r>
                        </m:sub>
                      </m:sSub>
                      <m:sSub>
                        <m:sSubPr>
                          <m:ctrlPr>
                            <a:rPr lang="en-GB" b="0" i="1" smtClean="0">
                              <a:latin typeface="Cambria Math" panose="02040503050406030204" pitchFamily="18" charset="0"/>
                            </a:rPr>
                          </m:ctrlPr>
                        </m:sSubPr>
                        <m:e>
                          <m:r>
                            <a:rPr lang="en-GB" b="0" i="1" smtClean="0">
                              <a:latin typeface="Cambria Math" charset="0"/>
                            </a:rPr>
                            <m:t>𝑝</m:t>
                          </m:r>
                        </m:e>
                        <m:sub>
                          <m:r>
                            <a:rPr lang="en-GB" b="0" i="1" smtClean="0">
                              <a:latin typeface="Cambria Math" charset="0"/>
                            </a:rPr>
                            <m:t>2</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718344" y="3244792"/>
                <a:ext cx="2253374" cy="374333"/>
              </a:xfrm>
              <a:prstGeom prst="rect">
                <a:avLst/>
              </a:prstGeom>
              <a:blipFill rotWithShape="0">
                <a:blip r:embed="rId15"/>
                <a:stretch>
                  <a:fillRect l="-2710" r="-542"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18344" y="4241304"/>
                <a:ext cx="42443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charset="0"/>
                            </a:rPr>
                            <m:t>𝑝</m:t>
                          </m:r>
                        </m:e>
                        <m:sub>
                          <m:r>
                            <a:rPr lang="en-GB" b="0" i="1" smtClean="0">
                              <a:latin typeface="Cambria Math" charset="0"/>
                            </a:rPr>
                            <m:t>1</m:t>
                          </m:r>
                        </m:sub>
                      </m:sSub>
                      <m:sSub>
                        <m:sSubPr>
                          <m:ctrlPr>
                            <a:rPr lang="en-GB" b="0" i="1" smtClean="0">
                              <a:latin typeface="Cambria Math" panose="02040503050406030204" pitchFamily="18" charset="0"/>
                            </a:rPr>
                          </m:ctrlPr>
                        </m:sSubPr>
                        <m:e>
                          <m:r>
                            <a:rPr lang="en-GB" b="0" i="1" smtClean="0">
                              <a:latin typeface="Cambria Math" charset="0"/>
                            </a:rPr>
                            <m:t>𝑝</m:t>
                          </m:r>
                        </m:e>
                        <m:sub>
                          <m:r>
                            <a:rPr lang="en-GB" b="0" i="1" smtClean="0">
                              <a:latin typeface="Cambria Math" charset="0"/>
                            </a:rPr>
                            <m:t>2</m:t>
                          </m:r>
                        </m:sub>
                      </m:sSub>
                      <m:r>
                        <a:rPr lang="en-GB" b="0" i="1" smtClean="0">
                          <a:latin typeface="Cambria Math" charset="0"/>
                        </a:rPr>
                        <m:t>(1−</m:t>
                      </m:r>
                      <m:func>
                        <m:funcPr>
                          <m:ctrlPr>
                            <a:rPr lang="en-GB" b="0" i="1" smtClean="0">
                              <a:latin typeface="Cambria Math" panose="02040503050406030204" pitchFamily="18" charset="0"/>
                            </a:rPr>
                          </m:ctrlPr>
                        </m:funcPr>
                        <m:fName>
                          <m:r>
                            <m:rPr>
                              <m:sty m:val="p"/>
                            </m:rPr>
                            <a:rPr lang="en-GB" b="0" i="0" smtClean="0">
                              <a:latin typeface="Cambria Math" charset="0"/>
                            </a:rPr>
                            <m:t>cos</m:t>
                          </m:r>
                        </m:fName>
                        <m:e>
                          <m:r>
                            <a:rPr lang="en-GB" b="0" i="1" smtClean="0">
                              <a:latin typeface="Cambria Math" charset="0"/>
                              <a:ea typeface="Cambria Math" charset="0"/>
                              <a:cs typeface="Cambria Math" charset="0"/>
                            </a:rPr>
                            <m:t>𝜃</m:t>
                          </m:r>
                        </m:e>
                      </m:func>
                      <m:r>
                        <a:rPr lang="en-GB" b="0" i="1" smtClean="0">
                          <a:latin typeface="Cambria Math" charset="0"/>
                        </a:rPr>
                        <m:t>)</m:t>
                      </m:r>
                      <m:sSub>
                        <m:sSubPr>
                          <m:ctrlPr>
                            <a:rPr lang="en-US" i="1">
                              <a:latin typeface="Cambria Math" panose="02040503050406030204" pitchFamily="18" charset="0"/>
                            </a:rPr>
                          </m:ctrlPr>
                        </m:sSubPr>
                        <m:e>
                          <m:r>
                            <a:rPr lang="en-GB" i="1" smtClean="0">
                              <a:latin typeface="Cambria Math" charset="0"/>
                              <a:ea typeface="Cambria Math" charset="0"/>
                              <a:cs typeface="Cambria Math" charset="0"/>
                            </a:rPr>
                            <m:t>≈</m:t>
                          </m:r>
                          <m:r>
                            <a:rPr lang="en-GB" i="1">
                              <a:latin typeface="Cambria Math" charset="0"/>
                            </a:rPr>
                            <m:t>𝑚</m:t>
                          </m:r>
                          <m:r>
                            <a:rPr lang="en-GB" b="0" i="1" smtClean="0">
                              <a:latin typeface="Cambria Math" charset="0"/>
                            </a:rPr>
                            <m:t>𝑐</m:t>
                          </m:r>
                          <m:r>
                            <a:rPr lang="en-GB" i="1">
                              <a:latin typeface="Cambria Math" charset="0"/>
                            </a:rPr>
                            <m:t>(</m:t>
                          </m:r>
                          <m:sSub>
                            <m:sSubPr>
                              <m:ctrlPr>
                                <a:rPr lang="en-US" i="1">
                                  <a:latin typeface="Cambria Math" panose="02040503050406030204" pitchFamily="18" charset="0"/>
                                </a:rPr>
                              </m:ctrlPr>
                            </m:sSubPr>
                            <m:e>
                              <m:r>
                                <a:rPr lang="en-GB" i="1">
                                  <a:latin typeface="Cambria Math" charset="0"/>
                                </a:rPr>
                                <m:t>𝑝</m:t>
                              </m:r>
                            </m:e>
                            <m:sub>
                              <m:r>
                                <a:rPr lang="en-GB" i="1">
                                  <a:latin typeface="Cambria Math" charset="0"/>
                                </a:rPr>
                                <m:t>1</m:t>
                              </m:r>
                            </m:sub>
                          </m:sSub>
                          <m:r>
                            <m:rPr>
                              <m:nor/>
                            </m:rPr>
                            <a:rPr lang="en-US" dirty="0"/>
                            <m:t> </m:t>
                          </m:r>
                          <m:r>
                            <a:rPr lang="en-GB" i="1" dirty="0">
                              <a:latin typeface="Cambria Math" charset="0"/>
                            </a:rPr>
                            <m:t>−</m:t>
                          </m:r>
                          <m:r>
                            <a:rPr lang="en-GB" i="1">
                              <a:latin typeface="Cambria Math" charset="0"/>
                            </a:rPr>
                            <m:t>𝑝</m:t>
                          </m:r>
                        </m:e>
                        <m:sub>
                          <m:r>
                            <a:rPr lang="en-GB" i="1">
                              <a:latin typeface="Cambria Math" charset="0"/>
                            </a:rPr>
                            <m:t>2</m:t>
                          </m:r>
                        </m:sub>
                      </m:sSub>
                      <m:r>
                        <a:rPr lang="en-GB" b="0" i="1" smtClean="0">
                          <a:latin typeface="Cambria Math" charset="0"/>
                        </a:rPr>
                        <m:t>)</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718344" y="4241304"/>
                <a:ext cx="4244303" cy="369332"/>
              </a:xfrm>
              <a:prstGeom prst="rect">
                <a:avLst/>
              </a:prstGeom>
              <a:blipFill rotWithShape="0">
                <a:blip r:embed="rId16"/>
                <a:stretch>
                  <a:fillRect l="-1149" t="-6667" r="-2011" b="-36667"/>
                </a:stretch>
              </a:blipFill>
            </p:spPr>
            <p:txBody>
              <a:bodyPr/>
              <a:lstStyle/>
              <a:p>
                <a:r>
                  <a:rPr lang="en-US">
                    <a:noFill/>
                  </a:rPr>
                  <a:t> </a:t>
                </a:r>
              </a:p>
            </p:txBody>
          </p:sp>
        </mc:Fallback>
      </mc:AlternateContent>
      <p:sp>
        <p:nvSpPr>
          <p:cNvPr id="18" name="Rectangle 15"/>
          <p:cNvSpPr>
            <a:spLocks noChangeArrowheads="1"/>
          </p:cNvSpPr>
          <p:nvPr/>
        </p:nvSpPr>
        <p:spPr bwMode="auto">
          <a:xfrm>
            <a:off x="457200" y="6179800"/>
            <a:ext cx="8153400" cy="762000"/>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In fact, the full </a:t>
            </a:r>
            <a:r>
              <a:rPr lang="en-GB" sz="1400" i="1" dirty="0">
                <a:latin typeface="Arial" charset="0"/>
              </a:rPr>
              <a:t>relativistic</a:t>
            </a:r>
            <a:r>
              <a:rPr lang="en-GB" sz="1400" dirty="0">
                <a:latin typeface="Arial" charset="0"/>
              </a:rPr>
              <a:t> analysis gives exactly the </a:t>
            </a:r>
            <a:r>
              <a:rPr lang="en-GB" sz="1400" b="1" dirty="0">
                <a:latin typeface="Arial" charset="0"/>
              </a:rPr>
              <a:t>same equation</a:t>
            </a:r>
            <a:r>
              <a:rPr lang="en-GB" sz="1400" dirty="0">
                <a:latin typeface="Arial" charset="0"/>
              </a:rPr>
              <a:t> (as you’ll see next year)! </a:t>
            </a:r>
            <a:endParaRPr lang="en-GB" sz="800" dirty="0">
              <a:latin typeface="Arial" charset="0"/>
            </a:endParaRPr>
          </a:p>
          <a:p>
            <a:pPr>
              <a:spcBef>
                <a:spcPct val="20000"/>
              </a:spcBef>
            </a:pPr>
            <a:endParaRPr lang="en-GB" sz="1400" dirty="0">
              <a:latin typeface="Arial" charset="0"/>
            </a:endParaRPr>
          </a:p>
          <a:p>
            <a:pPr>
              <a:spcBef>
                <a:spcPct val="20000"/>
              </a:spcBef>
            </a:pPr>
            <a:endParaRPr lang="en-GB" sz="800" dirty="0">
              <a:latin typeface="Arial" charset="0"/>
            </a:endParaRPr>
          </a:p>
          <a:p>
            <a:pPr>
              <a:spcBef>
                <a:spcPct val="20000"/>
              </a:spcBef>
            </a:pPr>
            <a:endParaRPr lang="en-GB" sz="1400" dirty="0">
              <a:latin typeface="Arial" charset="0"/>
            </a:endParaRPr>
          </a:p>
          <a:p>
            <a:pPr>
              <a:spcBef>
                <a:spcPct val="20000"/>
              </a:spcBef>
            </a:pPr>
            <a:endParaRPr lang="en-US" sz="1400" dirty="0">
              <a:latin typeface="Arial" charset="0"/>
            </a:endParaRPr>
          </a:p>
          <a:p>
            <a:pPr>
              <a:spcBef>
                <a:spcPct val="20000"/>
              </a:spcBef>
            </a:pPr>
            <a:r>
              <a:rPr lang="en-GB" sz="1400" dirty="0">
                <a:latin typeface="Arial" charset="0"/>
              </a:rPr>
              <a:t>	</a:t>
            </a:r>
          </a:p>
          <a:p>
            <a:pPr>
              <a:spcBef>
                <a:spcPct val="20000"/>
              </a:spcBef>
            </a:pPr>
            <a:endParaRPr lang="en-US" sz="1400" dirty="0">
              <a:latin typeface="Arial" charset="0"/>
            </a:endParaRPr>
          </a:p>
        </p:txBody>
      </p:sp>
      <mc:AlternateContent xmlns:mc="http://schemas.openxmlformats.org/markup-compatibility/2006" xmlns:a14="http://schemas.microsoft.com/office/drawing/2010/main">
        <mc:Choice Requires="a14">
          <p:sp>
            <p:nvSpPr>
              <p:cNvPr id="12" name="Oval Callout 11">
                <a:extLst>
                  <a:ext uri="{FF2B5EF4-FFF2-40B4-BE49-F238E27FC236}">
                    <a16:creationId xmlns:a16="http://schemas.microsoft.com/office/drawing/2014/main" id="{68FAF3BE-5DA2-2E4D-9AC0-CA6E62C67D5B}"/>
                  </a:ext>
                </a:extLst>
              </p:cNvPr>
              <p:cNvSpPr/>
              <p:nvPr/>
            </p:nvSpPr>
            <p:spPr bwMode="auto">
              <a:xfrm>
                <a:off x="6156176" y="3769186"/>
                <a:ext cx="1584176" cy="1214264"/>
              </a:xfrm>
              <a:prstGeom prst="wedgeEllipseCallout">
                <a:avLst>
                  <a:gd name="adj1" fmla="val -81495"/>
                  <a:gd name="adj2" fmla="val 4684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72000" rIns="91440" bIns="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pple Chancery" charset="0"/>
                    <a:ea typeface="Apple Chancery" charset="0"/>
                    <a:cs typeface="Apple Chancery" charset="0"/>
                  </a:rPr>
                  <a:t>For light:</a:t>
                </a:r>
                <a:endParaRPr kumimoji="0" lang="en-GB" sz="1600" b="0" i="1" u="none" strike="noStrike" cap="none" normalizeH="0" baseline="0" dirty="0">
                  <a:ln>
                    <a:noFill/>
                  </a:ln>
                  <a:solidFill>
                    <a:srgbClr val="FF0000"/>
                  </a:solidFill>
                  <a:effectLst/>
                  <a:latin typeface="Cambria Math" panose="02040503050406030204" pitchFamily="18" charset="0"/>
                  <a:ea typeface="Apple Chancery" charset="0"/>
                  <a:cs typeface="Apple Chancery" charset="0"/>
                </a:endParaRPr>
              </a:p>
              <a:p>
                <a:pPr algn="ctr"/>
                <a14:m>
                  <m:oMathPara xmlns:m="http://schemas.openxmlformats.org/officeDocument/2006/math">
                    <m:oMathParaPr>
                      <m:jc m:val="centerGroup"/>
                    </m:oMathParaPr>
                    <m:oMath xmlns:m="http://schemas.openxmlformats.org/officeDocument/2006/math">
                      <m:r>
                        <a:rPr kumimoji="0" lang="en-GB" sz="1600" b="0" i="1" u="none" strike="noStrike" cap="none" normalizeH="0" baseline="0" smtClean="0">
                          <a:ln>
                            <a:noFill/>
                          </a:ln>
                          <a:solidFill>
                            <a:srgbClr val="FF0000"/>
                          </a:solidFill>
                          <a:effectLst/>
                          <a:latin typeface="Cambria Math" panose="02040503050406030204" pitchFamily="18" charset="0"/>
                          <a:ea typeface="Apple Chancery" charset="0"/>
                          <a:cs typeface="Apple Chancery" charset="0"/>
                        </a:rPr>
                        <m:t>𝑝</m:t>
                      </m:r>
                      <m:r>
                        <a:rPr kumimoji="0" lang="en-GB" sz="1600" b="0" i="1" u="none" strike="noStrike" cap="none" normalizeH="0" baseline="0" smtClean="0">
                          <a:ln>
                            <a:noFill/>
                          </a:ln>
                          <a:solidFill>
                            <a:srgbClr val="FF0000"/>
                          </a:solidFill>
                          <a:effectLst/>
                          <a:latin typeface="Cambria Math" panose="02040503050406030204" pitchFamily="18" charset="0"/>
                          <a:ea typeface="Apple Chancery" charset="0"/>
                          <a:cs typeface="Apple Chancery" charset="0"/>
                        </a:rPr>
                        <m:t>=</m:t>
                      </m:r>
                      <m:f>
                        <m:fPr>
                          <m:ctrlPr>
                            <a:rPr kumimoji="0" lang="en-GB" sz="1600" b="0" i="1" u="none" strike="noStrike" cap="none" normalizeH="0" baseline="0" smtClean="0">
                              <a:ln>
                                <a:noFill/>
                              </a:ln>
                              <a:solidFill>
                                <a:srgbClr val="FF0000"/>
                              </a:solidFill>
                              <a:effectLst/>
                              <a:latin typeface="Cambria Math" panose="02040503050406030204" pitchFamily="18" charset="0"/>
                              <a:ea typeface="Apple Chancery" charset="0"/>
                              <a:cs typeface="Apple Chancery" charset="0"/>
                            </a:rPr>
                          </m:ctrlPr>
                        </m:fPr>
                        <m:num>
                          <m:r>
                            <a:rPr kumimoji="0" lang="en-GB" sz="1600" b="0" i="1" u="none" strike="noStrike" cap="none" normalizeH="0" baseline="0" smtClean="0">
                              <a:ln>
                                <a:noFill/>
                              </a:ln>
                              <a:solidFill>
                                <a:srgbClr val="FF0000"/>
                              </a:solidFill>
                              <a:effectLst/>
                              <a:latin typeface="Cambria Math" panose="02040503050406030204" pitchFamily="18" charset="0"/>
                              <a:ea typeface="Apple Chancery" charset="0"/>
                              <a:cs typeface="Apple Chancery" charset="0"/>
                            </a:rPr>
                            <m:t>𝐸</m:t>
                          </m:r>
                        </m:num>
                        <m:den>
                          <m:r>
                            <a:rPr kumimoji="0" lang="en-GB" sz="1600" b="0" i="1" u="none" strike="noStrike" cap="none" normalizeH="0" baseline="0" smtClean="0">
                              <a:ln>
                                <a:noFill/>
                              </a:ln>
                              <a:solidFill>
                                <a:srgbClr val="FF0000"/>
                              </a:solidFill>
                              <a:effectLst/>
                              <a:latin typeface="Cambria Math" panose="02040503050406030204" pitchFamily="18" charset="0"/>
                              <a:ea typeface="Apple Chancery" charset="0"/>
                              <a:cs typeface="Apple Chancery" charset="0"/>
                            </a:rPr>
                            <m:t>𝑐</m:t>
                          </m:r>
                        </m:den>
                      </m:f>
                      <m:r>
                        <a:rPr kumimoji="0" lang="en-GB" sz="1600" b="0" i="1" u="none" strike="noStrike" cap="none" normalizeH="0" baseline="0" smtClean="0">
                          <a:ln>
                            <a:noFill/>
                          </a:ln>
                          <a:solidFill>
                            <a:srgbClr val="FF0000"/>
                          </a:solidFill>
                          <a:effectLst/>
                          <a:latin typeface="Cambria Math" panose="02040503050406030204" pitchFamily="18" charset="0"/>
                          <a:ea typeface="Apple Chancery" charset="0"/>
                          <a:cs typeface="Apple Chancery" charset="0"/>
                        </a:rPr>
                        <m:t>=</m:t>
                      </m:r>
                      <m:f>
                        <m:fPr>
                          <m:ctrlPr>
                            <a:rPr kumimoji="0" lang="en-GB" sz="1600" b="0" i="1" u="none" strike="noStrike" cap="none" normalizeH="0" baseline="0" smtClean="0">
                              <a:ln>
                                <a:noFill/>
                              </a:ln>
                              <a:solidFill>
                                <a:srgbClr val="FF0000"/>
                              </a:solidFill>
                              <a:effectLst/>
                              <a:latin typeface="Cambria Math" panose="02040503050406030204" pitchFamily="18" charset="0"/>
                              <a:cs typeface="Apple Chancery" charset="0"/>
                            </a:rPr>
                          </m:ctrlPr>
                        </m:fPr>
                        <m:num>
                          <m:r>
                            <a:rPr kumimoji="0" lang="en-GB" sz="1600" b="0" i="1" u="none" strike="noStrike" cap="none" normalizeH="0" baseline="0" smtClean="0">
                              <a:ln>
                                <a:noFill/>
                              </a:ln>
                              <a:solidFill>
                                <a:srgbClr val="FF0000"/>
                              </a:solidFill>
                              <a:effectLst/>
                              <a:latin typeface="Cambria Math" panose="02040503050406030204" pitchFamily="18" charset="0"/>
                              <a:cs typeface="Apple Chancery" charset="0"/>
                            </a:rPr>
                            <m:t>h</m:t>
                          </m:r>
                        </m:num>
                        <m:den>
                          <m:r>
                            <a:rPr lang="en-GB" sz="1600" i="1">
                              <a:solidFill>
                                <a:srgbClr val="FF0000"/>
                              </a:solidFill>
                              <a:latin typeface="Cambria Math" panose="02040503050406030204" pitchFamily="18" charset="0"/>
                              <a:ea typeface="Cambria Math" panose="02040503050406030204" pitchFamily="18" charset="0"/>
                              <a:cs typeface="Apple Chancery" charset="0"/>
                            </a:rPr>
                            <m:t>𝜆</m:t>
                          </m:r>
                        </m:den>
                      </m:f>
                    </m:oMath>
                  </m:oMathPara>
                </a14:m>
                <a:endParaRPr kumimoji="0" lang="en-US" sz="1600" b="0" i="0" u="none" strike="noStrike" cap="none" normalizeH="0" baseline="0" dirty="0">
                  <a:ln>
                    <a:noFill/>
                  </a:ln>
                  <a:solidFill>
                    <a:srgbClr val="FF0000"/>
                  </a:solidFill>
                  <a:effectLst/>
                  <a:latin typeface="Apple Chancery" charset="0"/>
                  <a:ea typeface="Apple Chancery" charset="0"/>
                  <a:cs typeface="Apple Chancery" charset="0"/>
                </a:endParaRPr>
              </a:p>
            </p:txBody>
          </p:sp>
        </mc:Choice>
        <mc:Fallback xmlns="">
          <p:sp>
            <p:nvSpPr>
              <p:cNvPr id="12" name="Oval Callout 11">
                <a:extLst>
                  <a:ext uri="{FF2B5EF4-FFF2-40B4-BE49-F238E27FC236}">
                    <a16:creationId xmlns:a16="http://schemas.microsoft.com/office/drawing/2014/main" id="{68FAF3BE-5DA2-2E4D-9AC0-CA6E62C67D5B}"/>
                  </a:ext>
                </a:extLst>
              </p:cNvPr>
              <p:cNvSpPr>
                <a:spLocks noRot="1" noChangeAspect="1" noMove="1" noResize="1" noEditPoints="1" noAdjustHandles="1" noChangeArrowheads="1" noChangeShapeType="1" noTextEdit="1"/>
              </p:cNvSpPr>
              <p:nvPr/>
            </p:nvSpPr>
            <p:spPr bwMode="auto">
              <a:xfrm>
                <a:off x="6156176" y="3769186"/>
                <a:ext cx="1584176" cy="1214264"/>
              </a:xfrm>
              <a:prstGeom prst="wedgeEllipseCallout">
                <a:avLst>
                  <a:gd name="adj1" fmla="val -81495"/>
                  <a:gd name="adj2" fmla="val 46844"/>
                </a:avLst>
              </a:prstGeom>
              <a:blipFill>
                <a:blip r:embed="rId17"/>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Callout 12">
                <a:extLst>
                  <a:ext uri="{FF2B5EF4-FFF2-40B4-BE49-F238E27FC236}">
                    <a16:creationId xmlns:a16="http://schemas.microsoft.com/office/drawing/2014/main" id="{F453996A-DF05-7243-B273-78717CF78276}"/>
                  </a:ext>
                </a:extLst>
              </p:cNvPr>
              <p:cNvSpPr/>
              <p:nvPr/>
            </p:nvSpPr>
            <p:spPr bwMode="auto">
              <a:xfrm>
                <a:off x="3612069" y="3158377"/>
                <a:ext cx="2011838" cy="690250"/>
              </a:xfrm>
              <a:prstGeom prst="wedgeEllipseCallout">
                <a:avLst>
                  <a:gd name="adj1" fmla="val -65535"/>
                  <a:gd name="adj2" fmla="val 312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0" rIns="91440" bIns="3600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rgbClr val="FF0000"/>
                    </a:solidFill>
                    <a:effectLst/>
                    <a:latin typeface="Apple Chancery" charset="0"/>
                    <a:ea typeface="Apple Chancery" charset="0"/>
                    <a:cs typeface="Apple Chancery" charset="0"/>
                  </a:rPr>
                  <a:t>Since</a:t>
                </a:r>
                <a:endParaRPr kumimoji="0" lang="en-GB" sz="1600" b="0" i="1" u="none" strike="noStrike" cap="none" normalizeH="0" baseline="0" dirty="0">
                  <a:ln>
                    <a:noFill/>
                  </a:ln>
                  <a:solidFill>
                    <a:srgbClr val="FF0000"/>
                  </a:solidFill>
                  <a:effectLst/>
                  <a:latin typeface="Cambria Math" panose="02040503050406030204" pitchFamily="18" charset="0"/>
                  <a:ea typeface="Apple Chancery" charset="0"/>
                  <a:cs typeface="Apple Chancery" charset="0"/>
                </a:endParaRPr>
              </a:p>
              <a:p>
                <a:pPr algn="ctr"/>
                <a14:m>
                  <m:oMathPara xmlns:m="http://schemas.openxmlformats.org/officeDocument/2006/math">
                    <m:oMathParaPr>
                      <m:jc m:val="centerGroup"/>
                    </m:oMathParaPr>
                    <m:oMath xmlns:m="http://schemas.openxmlformats.org/officeDocument/2006/math">
                      <m:sSup>
                        <m:sSupPr>
                          <m:ctrlPr>
                            <a:rPr kumimoji="0" lang="en-GB" sz="1600" b="0" i="1" u="none" strike="noStrike" cap="none" normalizeH="0" baseline="0" smtClean="0">
                              <a:ln>
                                <a:noFill/>
                              </a:ln>
                              <a:solidFill>
                                <a:srgbClr val="FF0000"/>
                              </a:solidFill>
                              <a:effectLst/>
                              <a:latin typeface="Cambria Math" panose="02040503050406030204" pitchFamily="18" charset="0"/>
                              <a:cs typeface="Apple Chancery" charset="0"/>
                            </a:rPr>
                          </m:ctrlPr>
                        </m:sSupPr>
                        <m:e>
                          <m:r>
                            <a:rPr lang="en-GB" sz="1600" i="1">
                              <a:solidFill>
                                <a:srgbClr val="FF0000"/>
                              </a:solidFill>
                              <a:latin typeface="Cambria Math" panose="02040503050406030204" pitchFamily="18" charset="0"/>
                              <a:ea typeface="Apple Chancery" charset="0"/>
                              <a:cs typeface="Apple Chancery" charset="0"/>
                            </a:rPr>
                            <m:t>(</m:t>
                          </m:r>
                          <m:sSub>
                            <m:sSubPr>
                              <m:ctrlPr>
                                <a:rPr lang="en-GB" sz="1600" i="1">
                                  <a:solidFill>
                                    <a:srgbClr val="FF0000"/>
                                  </a:solidFill>
                                  <a:latin typeface="Cambria Math" panose="02040503050406030204" pitchFamily="18" charset="0"/>
                                  <a:cs typeface="Apple Chancery" charset="0"/>
                                </a:rPr>
                              </m:ctrlPr>
                            </m:sSubPr>
                            <m:e>
                              <m:r>
                                <a:rPr lang="en-GB" sz="1600" i="1">
                                  <a:solidFill>
                                    <a:srgbClr val="FF0000"/>
                                  </a:solidFill>
                                  <a:latin typeface="Cambria Math" panose="02040503050406030204" pitchFamily="18" charset="0"/>
                                  <a:cs typeface="Apple Chancery" charset="0"/>
                                </a:rPr>
                                <m:t>𝑝</m:t>
                              </m:r>
                            </m:e>
                            <m:sub>
                              <m:r>
                                <a:rPr lang="en-GB" sz="1600" i="1">
                                  <a:solidFill>
                                    <a:srgbClr val="FF0000"/>
                                  </a:solidFill>
                                  <a:latin typeface="Cambria Math" panose="02040503050406030204" pitchFamily="18" charset="0"/>
                                  <a:cs typeface="Apple Chancery" charset="0"/>
                                </a:rPr>
                                <m:t>1</m:t>
                              </m:r>
                            </m:sub>
                          </m:sSub>
                          <m:r>
                            <a:rPr lang="en-GB" sz="1600" i="1">
                              <a:solidFill>
                                <a:srgbClr val="FF0000"/>
                              </a:solidFill>
                              <a:latin typeface="Cambria Math" panose="02040503050406030204" pitchFamily="18" charset="0"/>
                              <a:cs typeface="Apple Chancery" charset="0"/>
                            </a:rPr>
                            <m:t>−</m:t>
                          </m:r>
                          <m:sSub>
                            <m:sSubPr>
                              <m:ctrlPr>
                                <a:rPr lang="en-GB" sz="1600" i="1">
                                  <a:solidFill>
                                    <a:srgbClr val="FF0000"/>
                                  </a:solidFill>
                                  <a:latin typeface="Cambria Math" panose="02040503050406030204" pitchFamily="18" charset="0"/>
                                  <a:cs typeface="Apple Chancery" charset="0"/>
                                </a:rPr>
                              </m:ctrlPr>
                            </m:sSubPr>
                            <m:e>
                              <m:r>
                                <a:rPr lang="en-GB" sz="1600" i="1">
                                  <a:solidFill>
                                    <a:srgbClr val="FF0000"/>
                                  </a:solidFill>
                                  <a:latin typeface="Cambria Math" panose="02040503050406030204" pitchFamily="18" charset="0"/>
                                  <a:cs typeface="Apple Chancery" charset="0"/>
                                </a:rPr>
                                <m:t>𝑝</m:t>
                              </m:r>
                            </m:e>
                            <m:sub>
                              <m:r>
                                <a:rPr lang="en-GB" sz="1600" i="1">
                                  <a:solidFill>
                                    <a:srgbClr val="FF0000"/>
                                  </a:solidFill>
                                  <a:latin typeface="Cambria Math" panose="02040503050406030204" pitchFamily="18" charset="0"/>
                                  <a:cs typeface="Apple Chancery" charset="0"/>
                                </a:rPr>
                                <m:t>2</m:t>
                              </m:r>
                            </m:sub>
                          </m:sSub>
                          <m:r>
                            <a:rPr lang="en-GB" sz="1600" i="1">
                              <a:solidFill>
                                <a:srgbClr val="FF0000"/>
                              </a:solidFill>
                              <a:latin typeface="Cambria Math" panose="02040503050406030204" pitchFamily="18" charset="0"/>
                              <a:cs typeface="Apple Chancery" charset="0"/>
                            </a:rPr>
                            <m:t>)</m:t>
                          </m:r>
                        </m:e>
                        <m:sup>
                          <m:r>
                            <a:rPr kumimoji="0" lang="en-GB" sz="1600" b="0" i="1" u="none" strike="noStrike" cap="none" normalizeH="0" baseline="0" smtClean="0">
                              <a:ln>
                                <a:noFill/>
                              </a:ln>
                              <a:solidFill>
                                <a:srgbClr val="FF0000"/>
                              </a:solidFill>
                              <a:effectLst/>
                              <a:latin typeface="Cambria Math" panose="02040503050406030204" pitchFamily="18" charset="0"/>
                              <a:cs typeface="Apple Chancery" charset="0"/>
                            </a:rPr>
                            <m:t>2</m:t>
                          </m:r>
                        </m:sup>
                      </m:sSup>
                      <m:r>
                        <a:rPr lang="en-GB" sz="1600" i="1">
                          <a:solidFill>
                            <a:srgbClr val="FF0000"/>
                          </a:solidFill>
                          <a:latin typeface="Cambria Math" panose="02040503050406030204" pitchFamily="18" charset="0"/>
                          <a:cs typeface="Apple Chancery" charset="0"/>
                        </a:rPr>
                        <m:t>≈</m:t>
                      </m:r>
                      <m:r>
                        <a:rPr kumimoji="0" lang="en-GB" sz="1600" b="0" i="1" u="none" strike="noStrike" cap="none" normalizeH="0" baseline="0" smtClean="0">
                          <a:ln>
                            <a:noFill/>
                          </a:ln>
                          <a:solidFill>
                            <a:srgbClr val="FF0000"/>
                          </a:solidFill>
                          <a:effectLst/>
                          <a:latin typeface="Cambria Math" panose="02040503050406030204" pitchFamily="18" charset="0"/>
                          <a:ea typeface="Apple Chancery" charset="0"/>
                          <a:cs typeface="Apple Chancery" charset="0"/>
                        </a:rPr>
                        <m:t>0</m:t>
                      </m:r>
                    </m:oMath>
                  </m:oMathPara>
                </a14:m>
                <a:endParaRPr kumimoji="0" lang="en-US" sz="1600" b="0" i="0" u="none" strike="noStrike" cap="none" normalizeH="0" baseline="0" dirty="0">
                  <a:ln>
                    <a:noFill/>
                  </a:ln>
                  <a:solidFill>
                    <a:srgbClr val="FF0000"/>
                  </a:solidFill>
                  <a:effectLst/>
                  <a:latin typeface="Apple Chancery" charset="0"/>
                  <a:ea typeface="Apple Chancery" charset="0"/>
                  <a:cs typeface="Apple Chancery" charset="0"/>
                </a:endParaRPr>
              </a:p>
            </p:txBody>
          </p:sp>
        </mc:Choice>
        <mc:Fallback xmlns="">
          <p:sp>
            <p:nvSpPr>
              <p:cNvPr id="13" name="Oval Callout 12">
                <a:extLst>
                  <a:ext uri="{FF2B5EF4-FFF2-40B4-BE49-F238E27FC236}">
                    <a16:creationId xmlns:a16="http://schemas.microsoft.com/office/drawing/2014/main" id="{F453996A-DF05-7243-B273-78717CF78276}"/>
                  </a:ext>
                </a:extLst>
              </p:cNvPr>
              <p:cNvSpPr>
                <a:spLocks noRot="1" noChangeAspect="1" noMove="1" noResize="1" noEditPoints="1" noAdjustHandles="1" noChangeArrowheads="1" noChangeShapeType="1" noTextEdit="1"/>
              </p:cNvSpPr>
              <p:nvPr/>
            </p:nvSpPr>
            <p:spPr bwMode="auto">
              <a:xfrm>
                <a:off x="3612069" y="3158377"/>
                <a:ext cx="2011838" cy="690250"/>
              </a:xfrm>
              <a:prstGeom prst="wedgeEllipseCallout">
                <a:avLst>
                  <a:gd name="adj1" fmla="val -65535"/>
                  <a:gd name="adj2" fmla="val 3129"/>
                </a:avLst>
              </a:prstGeom>
              <a:blipFill>
                <a:blip r:embed="rId18"/>
                <a:stretch>
                  <a:fillRect/>
                </a:stretch>
              </a:blipFill>
              <a:ln>
                <a:headEnd type="none" w="med" len="med"/>
                <a:tailEnd type="none" w="med" len="med"/>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dissolv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4934"/>
                                        </p:tgtEl>
                                        <p:attrNameLst>
                                          <p:attrName>style.visibility</p:attrName>
                                        </p:attrNameLst>
                                      </p:cBhvr>
                                      <p:to>
                                        <p:strVal val="visible"/>
                                      </p:to>
                                    </p:set>
                                  </p:childTnLst>
                                </p:cTn>
                              </p:par>
                              <p:par>
                                <p:cTn id="18" presetID="9"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49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4944"/>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P spid="124943" grpId="0"/>
      <p:bldP spid="15" grpId="0"/>
      <p:bldP spid="16" grpId="0"/>
      <p:bldP spid="17" grpId="0"/>
      <p:bldP spid="18" grpId="0"/>
      <p:bldP spid="12" grpId="1"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188640"/>
            <a:ext cx="7772400" cy="1143000"/>
          </a:xfrm>
        </p:spPr>
        <p:txBody>
          <a:bodyPr/>
          <a:lstStyle/>
          <a:p>
            <a:r>
              <a:rPr lang="en-US" sz="3200">
                <a:latin typeface="Arial" charset="0"/>
              </a:rPr>
              <a:t>Wave-particle duality</a:t>
            </a:r>
            <a:endParaRPr lang="en-US"/>
          </a:p>
        </p:txBody>
      </p:sp>
      <p:sp>
        <p:nvSpPr>
          <p:cNvPr id="86019"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86020" name="Rectangle 4"/>
          <p:cNvSpPr>
            <a:spLocks noGrp="1" noChangeArrowheads="1"/>
          </p:cNvSpPr>
          <p:nvPr>
            <p:ph type="body" idx="1"/>
          </p:nvPr>
        </p:nvSpPr>
        <p:spPr>
          <a:xfrm>
            <a:off x="685800" y="1196752"/>
            <a:ext cx="7772400" cy="4114800"/>
          </a:xfrm>
        </p:spPr>
        <p:txBody>
          <a:bodyPr/>
          <a:lstStyle/>
          <a:p>
            <a:pPr marL="0" indent="0">
              <a:buFontTx/>
              <a:buNone/>
            </a:pPr>
            <a:r>
              <a:rPr lang="en-GB" sz="1400" dirty="0">
                <a:latin typeface="Arial" charset="0"/>
              </a:rPr>
              <a:t>It seems that to understand light we need a theory in which particles have wave-like behaviour in at least some circumstances.  This theory is called </a:t>
            </a:r>
            <a:r>
              <a:rPr lang="en-GB" sz="1400" b="1" dirty="0">
                <a:latin typeface="Arial" charset="0"/>
              </a:rPr>
              <a:t>quantum mechanics</a:t>
            </a:r>
            <a:r>
              <a:rPr lang="en-GB" sz="1400" dirty="0">
                <a:latin typeface="Arial" charset="0"/>
              </a:rPr>
              <a:t> and it seems to reflect fundamental principles of nature which go beyond classical physics. To appreciate how strange wave-particle duality is, reconsider Young’s slits with a detector registering single photons.</a:t>
            </a:r>
            <a:endParaRPr lang="en-US" sz="1400" dirty="0">
              <a:latin typeface="Comic Sans MS" charset="0"/>
            </a:endParaRPr>
          </a:p>
        </p:txBody>
      </p:sp>
      <p:pic>
        <p:nvPicPr>
          <p:cNvPr id="86021" name="Picture 5" descr="200px-Double-slit_experiment_results_Tanamura_2"/>
          <p:cNvPicPr>
            <a:picLocks noChangeAspect="1" noChangeArrowheads="1"/>
          </p:cNvPicPr>
          <p:nvPr/>
        </p:nvPicPr>
        <p:blipFill>
          <a:blip r:embed="rId3"/>
          <a:srcRect/>
          <a:stretch>
            <a:fillRect/>
          </a:stretch>
        </p:blipFill>
        <p:spPr bwMode="auto">
          <a:xfrm>
            <a:off x="7010400" y="2362200"/>
            <a:ext cx="1446213" cy="4191000"/>
          </a:xfrm>
          <a:prstGeom prst="rect">
            <a:avLst/>
          </a:prstGeom>
          <a:noFill/>
        </p:spPr>
      </p:pic>
      <p:pic>
        <p:nvPicPr>
          <p:cNvPr id="86022" name="Picture 6" descr="img21"/>
          <p:cNvPicPr>
            <a:picLocks noChangeAspect="1" noChangeArrowheads="1"/>
          </p:cNvPicPr>
          <p:nvPr/>
        </p:nvPicPr>
        <p:blipFill>
          <a:blip r:embed="rId4"/>
          <a:srcRect/>
          <a:stretch>
            <a:fillRect/>
          </a:stretch>
        </p:blipFill>
        <p:spPr bwMode="auto">
          <a:xfrm>
            <a:off x="762000" y="2362200"/>
            <a:ext cx="5715000" cy="4157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304800"/>
            <a:ext cx="7772400" cy="990600"/>
          </a:xfrm>
        </p:spPr>
        <p:txBody>
          <a:bodyPr/>
          <a:lstStyle/>
          <a:p>
            <a:r>
              <a:rPr lang="en-US" sz="3200">
                <a:latin typeface="Arial" charset="0"/>
              </a:rPr>
              <a:t>Light quanta</a:t>
            </a:r>
            <a:endParaRPr lang="en-US"/>
          </a:p>
        </p:txBody>
      </p:sp>
      <p:sp>
        <p:nvSpPr>
          <p:cNvPr id="96259"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96260" name="Rectangle 4"/>
          <p:cNvSpPr>
            <a:spLocks noGrp="1" noChangeArrowheads="1"/>
          </p:cNvSpPr>
          <p:nvPr>
            <p:ph type="body" idx="1"/>
          </p:nvPr>
        </p:nvSpPr>
        <p:spPr>
          <a:xfrm>
            <a:off x="685800" y="1124744"/>
            <a:ext cx="7918648" cy="1981200"/>
          </a:xfrm>
        </p:spPr>
        <p:txBody>
          <a:bodyPr/>
          <a:lstStyle/>
          <a:p>
            <a:pPr marL="0" indent="0">
              <a:buFontTx/>
              <a:buNone/>
            </a:pPr>
            <a:r>
              <a:rPr lang="en-GB" sz="1400" dirty="0">
                <a:latin typeface="Arial" charset="0"/>
              </a:rPr>
              <a:t>The first suggestion that light might come in discrete lumps came earlier, in 1900, when Max Planck noticed that the shape of a </a:t>
            </a:r>
            <a:r>
              <a:rPr lang="en-GB" sz="1400" b="1" dirty="0">
                <a:latin typeface="Arial" charset="0"/>
              </a:rPr>
              <a:t>Black Body spectrum</a:t>
            </a:r>
            <a:r>
              <a:rPr lang="en-GB" sz="1400" dirty="0">
                <a:latin typeface="Arial" charset="0"/>
              </a:rPr>
              <a:t> could be explained if each frequency  </a:t>
            </a:r>
            <a:r>
              <a:rPr lang="en-GB" sz="1800" i="1" dirty="0"/>
              <a:t>f  </a:t>
            </a:r>
            <a:r>
              <a:rPr lang="en-GB" sz="1400" dirty="0">
                <a:latin typeface="Arial" charset="0"/>
              </a:rPr>
              <a:t>came in energy packets of size  </a:t>
            </a:r>
            <a:r>
              <a:rPr lang="en-GB" sz="1800" i="1" dirty="0" err="1"/>
              <a:t>hf</a:t>
            </a:r>
            <a:r>
              <a:rPr lang="en-GB" sz="1800" i="1" dirty="0"/>
              <a:t>  </a:t>
            </a:r>
            <a:r>
              <a:rPr lang="en-GB" sz="1800" dirty="0"/>
              <a:t>(</a:t>
            </a:r>
            <a:r>
              <a:rPr lang="en-GB" sz="1400" dirty="0">
                <a:latin typeface="Arial" charset="0"/>
              </a:rPr>
              <a:t>where  </a:t>
            </a:r>
            <a:r>
              <a:rPr lang="en-GB" sz="1800" i="1" dirty="0"/>
              <a:t>h = </a:t>
            </a:r>
            <a:r>
              <a:rPr lang="en-GB" sz="1800" dirty="0"/>
              <a:t>6.63</a:t>
            </a:r>
            <a:r>
              <a:rPr lang="en-GB" sz="1800" dirty="0">
                <a:sym typeface="Symbol" charset="2"/>
              </a:rPr>
              <a:t></a:t>
            </a:r>
            <a:r>
              <a:rPr lang="en-GB" sz="1800" dirty="0"/>
              <a:t>10</a:t>
            </a:r>
            <a:r>
              <a:rPr lang="en-GB" sz="1800" baseline="30000" dirty="0"/>
              <a:t>-34</a:t>
            </a:r>
            <a:r>
              <a:rPr lang="en-GB" sz="1800" dirty="0"/>
              <a:t> J</a:t>
            </a:r>
            <a:r>
              <a:rPr lang="en-GB" sz="900" dirty="0"/>
              <a:t> </a:t>
            </a:r>
            <a:r>
              <a:rPr lang="en-GB" sz="1800" dirty="0"/>
              <a:t>s </a:t>
            </a:r>
            <a:r>
              <a:rPr lang="en-GB" sz="1400" dirty="0">
                <a:latin typeface="Arial" charset="0"/>
              </a:rPr>
              <a:t> is the same </a:t>
            </a:r>
            <a:r>
              <a:rPr lang="en-GB" sz="1400" b="1" dirty="0">
                <a:latin typeface="Arial" charset="0"/>
              </a:rPr>
              <a:t>Planck constant </a:t>
            </a:r>
            <a:r>
              <a:rPr lang="en-GB" sz="1400" dirty="0">
                <a:latin typeface="Arial" charset="0"/>
              </a:rPr>
              <a:t>we met earlier), and obeyed statistical rules as if it were a gas of photons.</a:t>
            </a:r>
          </a:p>
          <a:p>
            <a:pPr marL="0" indent="0">
              <a:buFontTx/>
              <a:buNone/>
            </a:pPr>
            <a:endParaRPr lang="en-US" sz="1400" dirty="0"/>
          </a:p>
        </p:txBody>
      </p:sp>
      <p:pic>
        <p:nvPicPr>
          <p:cNvPr id="96263" name="Picture 7" descr="29z"/>
          <p:cNvPicPr>
            <a:picLocks noChangeArrowheads="1"/>
          </p:cNvPicPr>
          <p:nvPr/>
        </p:nvPicPr>
        <p:blipFill>
          <a:blip r:embed="rId3"/>
          <a:srcRect/>
          <a:stretch>
            <a:fillRect/>
          </a:stretch>
        </p:blipFill>
        <p:spPr bwMode="auto">
          <a:xfrm>
            <a:off x="1763688" y="2492896"/>
            <a:ext cx="2952327" cy="2952328"/>
          </a:xfrm>
          <a:prstGeom prst="rect">
            <a:avLst/>
          </a:prstGeom>
          <a:noFill/>
        </p:spPr>
      </p:pic>
      <p:sp>
        <p:nvSpPr>
          <p:cNvPr id="96264" name="Rectangle 8"/>
          <p:cNvSpPr>
            <a:spLocks noChangeArrowheads="1"/>
          </p:cNvSpPr>
          <p:nvPr/>
        </p:nvSpPr>
        <p:spPr bwMode="auto">
          <a:xfrm>
            <a:off x="685800" y="5733256"/>
            <a:ext cx="7772400" cy="762000"/>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But even though this was quickly seen as a key breakthrough, even Planck was not comfortable with viewing the light quanta as completely real, and instead seems (along with most others) to have seen this approach as a kind of mathematical trick required to give the right formula.</a:t>
            </a:r>
          </a:p>
          <a:p>
            <a:pPr>
              <a:spcBef>
                <a:spcPct val="20000"/>
              </a:spcBef>
            </a:pPr>
            <a:endParaRPr lang="en-US" sz="1400" dirty="0"/>
          </a:p>
        </p:txBody>
      </p:sp>
      <p:pic>
        <p:nvPicPr>
          <p:cNvPr id="2" name="Picture 1"/>
          <p:cNvPicPr>
            <a:picLocks noChangeAspect="1"/>
          </p:cNvPicPr>
          <p:nvPr/>
        </p:nvPicPr>
        <p:blipFill>
          <a:blip r:embed="rId4"/>
          <a:stretch>
            <a:fillRect/>
          </a:stretch>
        </p:blipFill>
        <p:spPr>
          <a:xfrm>
            <a:off x="6228184" y="2969031"/>
            <a:ext cx="1512167" cy="21161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Quotes about Quantum Physics (93 quotes)">
            <a:extLst>
              <a:ext uri="{FF2B5EF4-FFF2-40B4-BE49-F238E27FC236}">
                <a16:creationId xmlns:a16="http://schemas.microsoft.com/office/drawing/2014/main" id="{D125B519-2EAF-0044-BED4-879915610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43408"/>
            <a:ext cx="660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18C5DF5-D19B-4F4B-9831-E268D15D8D2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5203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dirty="0"/>
              <a:t>Reading</a:t>
            </a:r>
          </a:p>
        </p:txBody>
      </p:sp>
      <p:sp>
        <p:nvSpPr>
          <p:cNvPr id="49157" name="Text Box 5"/>
          <p:cNvSpPr txBox="1">
            <a:spLocks noChangeArrowheads="1"/>
          </p:cNvSpPr>
          <p:nvPr/>
        </p:nvSpPr>
        <p:spPr bwMode="auto">
          <a:xfrm>
            <a:off x="685800" y="1676400"/>
            <a:ext cx="7620000" cy="369332"/>
          </a:xfrm>
          <a:prstGeom prst="rect">
            <a:avLst/>
          </a:prstGeom>
          <a:noFill/>
          <a:ln w="9525">
            <a:noFill/>
            <a:miter lim="800000"/>
            <a:headEnd/>
            <a:tailEnd/>
          </a:ln>
          <a:effectLst/>
        </p:spPr>
        <p:txBody>
          <a:bodyPr>
            <a:prstTxWarp prst="textNoShape">
              <a:avLst/>
            </a:prstTxWarp>
            <a:spAutoFit/>
          </a:bodyPr>
          <a:lstStyle/>
          <a:p>
            <a:pPr algn="ctr"/>
            <a:r>
              <a:rPr lang="en-US" sz="1800" i="1" dirty="0">
                <a:ea typeface="ＭＳ Ｐゴシック" charset="-128"/>
                <a:cs typeface="ＭＳ Ｐゴシック" charset="-128"/>
              </a:rPr>
              <a:t>Chapter 34 in Tipler 6</a:t>
            </a:r>
            <a:r>
              <a:rPr lang="en-US" sz="1800" i="1" baseline="30000" dirty="0">
                <a:ea typeface="ＭＳ Ｐゴシック" charset="-128"/>
                <a:cs typeface="ＭＳ Ｐゴシック" charset="-128"/>
              </a:rPr>
              <a:t>th</a:t>
            </a:r>
            <a:r>
              <a:rPr lang="en-US" sz="1800" i="1" dirty="0">
                <a:ea typeface="ＭＳ Ｐゴシック" charset="-128"/>
                <a:cs typeface="ＭＳ Ｐゴシック" charset="-128"/>
              </a:rPr>
              <a:t> edition</a:t>
            </a:r>
          </a:p>
        </p:txBody>
      </p:sp>
      <p:pic>
        <p:nvPicPr>
          <p:cNvPr id="5" name="Picture 4"/>
          <p:cNvPicPr>
            <a:picLocks noChangeAspect="1"/>
          </p:cNvPicPr>
          <p:nvPr/>
        </p:nvPicPr>
        <p:blipFill>
          <a:blip r:embed="rId3"/>
          <a:stretch>
            <a:fillRect/>
          </a:stretch>
        </p:blipFill>
        <p:spPr>
          <a:xfrm>
            <a:off x="2968476" y="2438400"/>
            <a:ext cx="31877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4975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600" dirty="0"/>
              <a:t>Lecture 1: the </a:t>
            </a:r>
            <a:r>
              <a:rPr lang="en-US" sz="3600"/>
              <a:t>particle nature of light</a:t>
            </a:r>
            <a:endParaRPr lang="en-US" sz="3600" dirty="0"/>
          </a:p>
        </p:txBody>
      </p:sp>
      <p:sp>
        <p:nvSpPr>
          <p:cNvPr id="49157" name="Text Box 5"/>
          <p:cNvSpPr txBox="1">
            <a:spLocks noChangeArrowheads="1"/>
          </p:cNvSpPr>
          <p:nvPr/>
        </p:nvSpPr>
        <p:spPr bwMode="auto">
          <a:xfrm>
            <a:off x="685800" y="1676400"/>
            <a:ext cx="7620000" cy="1069975"/>
          </a:xfrm>
          <a:prstGeom prst="rect">
            <a:avLst/>
          </a:prstGeom>
          <a:noFill/>
          <a:ln w="9525">
            <a:noFill/>
            <a:miter lim="800000"/>
            <a:headEnd/>
            <a:tailEnd/>
          </a:ln>
          <a:effectLst/>
        </p:spPr>
        <p:txBody>
          <a:bodyPr>
            <a:prstTxWarp prst="textNoShape">
              <a:avLst/>
            </a:prstTxWarp>
            <a:spAutoFit/>
          </a:bodyPr>
          <a:lstStyle/>
          <a:p>
            <a:r>
              <a:rPr lang="en-US" sz="1600" i="1" dirty="0">
                <a:ea typeface="ＭＳ Ｐゴシック" charset="-128"/>
                <a:cs typeface="ＭＳ Ｐゴシック" charset="-128"/>
              </a:rPr>
              <a:t>Reality is fundamentally stranger than was imagined in classical physics.  Energy comes in discrete packages and particles obey probabilistic rules and hence behave as if they were waves. In a deep sense, properties of a particle, such as its position and velocity, do not seem to truly exist until they are measured.</a:t>
            </a:r>
            <a:endParaRPr lang="en-US" sz="1200" i="1" dirty="0">
              <a:ea typeface="ＭＳ Ｐゴシック" charset="-128"/>
              <a:cs typeface="ＭＳ Ｐゴシック" charset="-128"/>
            </a:endParaRPr>
          </a:p>
        </p:txBody>
      </p:sp>
      <p:pic>
        <p:nvPicPr>
          <p:cNvPr id="49158" name="Picture 6" descr="li193"/>
          <p:cNvPicPr>
            <a:picLocks noChangeAspect="1" noChangeArrowheads="1"/>
          </p:cNvPicPr>
          <p:nvPr/>
        </p:nvPicPr>
        <p:blipFill>
          <a:blip r:embed="rId3"/>
          <a:srcRect/>
          <a:stretch>
            <a:fillRect/>
          </a:stretch>
        </p:blipFill>
        <p:spPr bwMode="auto">
          <a:xfrm>
            <a:off x="2311400" y="3087688"/>
            <a:ext cx="5156200" cy="331311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600" dirty="0"/>
              <a:t>Lecture 1: the </a:t>
            </a:r>
            <a:r>
              <a:rPr lang="en-US" sz="3600"/>
              <a:t>particle nature of light</a:t>
            </a:r>
            <a:endParaRPr lang="en-US" sz="3600" dirty="0"/>
          </a:p>
        </p:txBody>
      </p:sp>
      <p:sp>
        <p:nvSpPr>
          <p:cNvPr id="49157" name="Text Box 5"/>
          <p:cNvSpPr txBox="1">
            <a:spLocks noChangeArrowheads="1"/>
          </p:cNvSpPr>
          <p:nvPr/>
        </p:nvSpPr>
        <p:spPr bwMode="auto">
          <a:xfrm>
            <a:off x="685800" y="1676400"/>
            <a:ext cx="7620000" cy="584775"/>
          </a:xfrm>
          <a:prstGeom prst="rect">
            <a:avLst/>
          </a:prstGeom>
          <a:noFill/>
          <a:ln w="9525">
            <a:noFill/>
            <a:miter lim="800000"/>
            <a:headEnd/>
            <a:tailEnd/>
          </a:ln>
          <a:effectLst/>
        </p:spPr>
        <p:txBody>
          <a:bodyPr>
            <a:prstTxWarp prst="textNoShape">
              <a:avLst/>
            </a:prstTxWarp>
            <a:spAutoFit/>
          </a:bodyPr>
          <a:lstStyle/>
          <a:p>
            <a:r>
              <a:rPr lang="en-US" sz="1600" i="1" dirty="0">
                <a:ea typeface="ＭＳ Ｐゴシック" charset="-128"/>
                <a:cs typeface="ＭＳ Ｐゴシック" charset="-128"/>
              </a:rPr>
              <a:t>Despite the impressive evidence from optics that light behaves as a wave, the results of other experiments show that light also has a particle nature.</a:t>
            </a:r>
            <a:endParaRPr lang="en-US" sz="1200" i="1" dirty="0">
              <a:ea typeface="ＭＳ Ｐゴシック" charset="-128"/>
              <a:cs typeface="ＭＳ Ｐゴシック" charset="-128"/>
            </a:endParaRPr>
          </a:p>
        </p:txBody>
      </p:sp>
      <p:pic>
        <p:nvPicPr>
          <p:cNvPr id="6" name="Picture 6" descr="li193"/>
          <p:cNvPicPr>
            <a:picLocks noChangeAspect="1" noChangeArrowheads="1"/>
          </p:cNvPicPr>
          <p:nvPr/>
        </p:nvPicPr>
        <p:blipFill>
          <a:blip r:embed="rId3"/>
          <a:srcRect/>
          <a:stretch>
            <a:fillRect/>
          </a:stretch>
        </p:blipFill>
        <p:spPr bwMode="auto">
          <a:xfrm>
            <a:off x="2267744" y="2636912"/>
            <a:ext cx="5156200" cy="3313112"/>
          </a:xfrm>
          <a:prstGeom prst="rect">
            <a:avLst/>
          </a:prstGeom>
          <a:noFill/>
        </p:spPr>
      </p:pic>
    </p:spTree>
    <p:extLst>
      <p:ext uri="{BB962C8B-B14F-4D97-AF65-F5344CB8AC3E}">
        <p14:creationId xmlns:p14="http://schemas.microsoft.com/office/powerpoint/2010/main" val="1174072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04800"/>
            <a:ext cx="7772400" cy="1143000"/>
          </a:xfrm>
        </p:spPr>
        <p:txBody>
          <a:bodyPr/>
          <a:lstStyle/>
          <a:p>
            <a:r>
              <a:rPr lang="en-US" sz="3200">
                <a:latin typeface="Arial" charset="0"/>
              </a:rPr>
              <a:t>Evidence that light is a wave: diffraction and interference</a:t>
            </a:r>
            <a:endParaRPr lang="en-US"/>
          </a:p>
        </p:txBody>
      </p:sp>
      <p:sp>
        <p:nvSpPr>
          <p:cNvPr id="52230" name="Rectangle 6"/>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52231" name="Rectangle 7"/>
          <p:cNvSpPr>
            <a:spLocks noGrp="1" noChangeArrowheads="1"/>
          </p:cNvSpPr>
          <p:nvPr>
            <p:ph type="body" idx="1"/>
          </p:nvPr>
        </p:nvSpPr>
        <p:spPr>
          <a:xfrm>
            <a:off x="533400" y="1524000"/>
            <a:ext cx="8153400" cy="1828800"/>
          </a:xfrm>
        </p:spPr>
        <p:txBody>
          <a:bodyPr/>
          <a:lstStyle/>
          <a:p>
            <a:pPr marL="0" indent="0">
              <a:buFontTx/>
              <a:buNone/>
            </a:pPr>
            <a:r>
              <a:rPr lang="en-GB" sz="1400" dirty="0">
                <a:latin typeface="Arial" charset="0"/>
              </a:rPr>
              <a:t>We are familiar with the idea that light is a wave.  The evidence is, for example, the constructive and destructive interference seen in </a:t>
            </a:r>
            <a:r>
              <a:rPr lang="en-GB" sz="1400" b="1" dirty="0">
                <a:latin typeface="Arial" charset="0"/>
              </a:rPr>
              <a:t>Young’s slits</a:t>
            </a:r>
            <a:r>
              <a:rPr lang="en-GB" sz="1400" dirty="0">
                <a:latin typeface="Arial" charset="0"/>
              </a:rPr>
              <a:t> experiment.  </a:t>
            </a:r>
            <a:r>
              <a:rPr lang="en-GB" sz="1400" i="1" dirty="0">
                <a:latin typeface="Arial" charset="0"/>
              </a:rPr>
              <a:t>There is no way of understanding this behaviour in terms of classical particles.</a:t>
            </a:r>
            <a:endParaRPr lang="en-US" sz="1400" i="1" dirty="0">
              <a:latin typeface="Arial" charset="0"/>
            </a:endParaRPr>
          </a:p>
        </p:txBody>
      </p:sp>
      <p:pic>
        <p:nvPicPr>
          <p:cNvPr id="52233" name="Picture 9" descr="Slits"/>
          <p:cNvPicPr>
            <a:picLocks noChangeAspect="1" noChangeArrowheads="1"/>
          </p:cNvPicPr>
          <p:nvPr/>
        </p:nvPicPr>
        <p:blipFill>
          <a:blip r:embed="rId3"/>
          <a:srcRect/>
          <a:stretch>
            <a:fillRect/>
          </a:stretch>
        </p:blipFill>
        <p:spPr bwMode="auto">
          <a:xfrm>
            <a:off x="3131840" y="2431993"/>
            <a:ext cx="5040560" cy="3359207"/>
          </a:xfrm>
          <a:prstGeom prst="rect">
            <a:avLst/>
          </a:prstGeom>
          <a:noFill/>
        </p:spPr>
      </p:pic>
      <p:sp>
        <p:nvSpPr>
          <p:cNvPr id="52234" name="Rectangle 10"/>
          <p:cNvSpPr>
            <a:spLocks noChangeArrowheads="1"/>
          </p:cNvSpPr>
          <p:nvPr/>
        </p:nvSpPr>
        <p:spPr bwMode="auto">
          <a:xfrm>
            <a:off x="762000" y="5943600"/>
            <a:ext cx="7772400" cy="609600"/>
          </a:xfrm>
          <a:prstGeom prst="rect">
            <a:avLst/>
          </a:prstGeom>
          <a:noFill/>
          <a:ln w="9525">
            <a:noFill/>
            <a:miter lim="800000"/>
            <a:headEnd/>
            <a:tailEnd/>
          </a:ln>
          <a:effectLst/>
        </p:spPr>
        <p:txBody>
          <a:bodyPr>
            <a:prstTxWarp prst="textNoShape">
              <a:avLst/>
            </a:prstTxWarp>
          </a:bodyPr>
          <a:lstStyle/>
          <a:p>
            <a:pPr algn="ctr">
              <a:spcBef>
                <a:spcPct val="20000"/>
              </a:spcBef>
            </a:pPr>
            <a:r>
              <a:rPr lang="en-GB" sz="1800" i="1"/>
              <a:t>Difference in path length = n</a:t>
            </a:r>
            <a:r>
              <a:rPr lang="en-GB" sz="1800">
                <a:sym typeface="Symbol" charset="2"/>
              </a:rPr>
              <a:t>   </a:t>
            </a:r>
            <a:r>
              <a:rPr lang="en-GB" sz="1800">
                <a:latin typeface="Arial" charset="0"/>
              </a:rPr>
              <a:t>Constructive interference</a:t>
            </a:r>
            <a:endParaRPr lang="en-US" sz="1400" dirty="0">
              <a:latin typeface="Comic Sans MS" charset="0"/>
            </a:endParaRPr>
          </a:p>
        </p:txBody>
      </p:sp>
      <p:pic>
        <p:nvPicPr>
          <p:cNvPr id="2" name="Picture 1"/>
          <p:cNvPicPr>
            <a:picLocks noChangeAspect="1"/>
          </p:cNvPicPr>
          <p:nvPr/>
        </p:nvPicPr>
        <p:blipFill>
          <a:blip r:embed="rId4"/>
          <a:stretch>
            <a:fillRect/>
          </a:stretch>
        </p:blipFill>
        <p:spPr>
          <a:xfrm>
            <a:off x="1043608" y="3140968"/>
            <a:ext cx="1512168" cy="1916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04800"/>
            <a:ext cx="7772400" cy="1143000"/>
          </a:xfrm>
        </p:spPr>
        <p:txBody>
          <a:bodyPr/>
          <a:lstStyle/>
          <a:p>
            <a:r>
              <a:rPr lang="en-US" sz="3200" dirty="0">
                <a:latin typeface="Arial" charset="0"/>
              </a:rPr>
              <a:t>Light as electromagnetic waves</a:t>
            </a:r>
            <a:endParaRPr lang="en-US" dirty="0"/>
          </a:p>
        </p:txBody>
      </p:sp>
      <p:sp>
        <p:nvSpPr>
          <p:cNvPr id="52230" name="Rectangle 6"/>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52231" name="Rectangle 7"/>
          <p:cNvSpPr>
            <a:spLocks noGrp="1" noChangeArrowheads="1"/>
          </p:cNvSpPr>
          <p:nvPr>
            <p:ph type="body" idx="1"/>
          </p:nvPr>
        </p:nvSpPr>
        <p:spPr>
          <a:xfrm>
            <a:off x="533400" y="1447800"/>
            <a:ext cx="8153400" cy="1828800"/>
          </a:xfrm>
        </p:spPr>
        <p:txBody>
          <a:bodyPr/>
          <a:lstStyle/>
          <a:p>
            <a:pPr marL="0" indent="0">
              <a:buFontTx/>
              <a:buNone/>
            </a:pPr>
            <a:r>
              <a:rPr lang="en-GB" sz="1600" dirty="0">
                <a:latin typeface="Arial" charset="0"/>
              </a:rPr>
              <a:t>Furthermore, Maxwell showed that light consists of electromagnetic waves: oscillations in the electric and magnetic fields.  Thus, by the late 19</a:t>
            </a:r>
            <a:r>
              <a:rPr lang="en-GB" sz="1600" baseline="30000" dirty="0">
                <a:latin typeface="Arial" charset="0"/>
              </a:rPr>
              <a:t>th</a:t>
            </a:r>
            <a:r>
              <a:rPr lang="en-GB" sz="1600" dirty="0">
                <a:latin typeface="Arial" charset="0"/>
              </a:rPr>
              <a:t> century the wave theory of light was considered very well established.</a:t>
            </a:r>
            <a:endParaRPr lang="en-US" sz="1600" dirty="0">
              <a:latin typeface="Arial" charset="0"/>
            </a:endParaRPr>
          </a:p>
        </p:txBody>
      </p:sp>
      <p:pic>
        <p:nvPicPr>
          <p:cNvPr id="1026" name="Picture 2" descr="mage result for electromagnetic wa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894582"/>
            <a:ext cx="4932040" cy="283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21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28600" y="304800"/>
            <a:ext cx="8686800" cy="1143000"/>
          </a:xfrm>
        </p:spPr>
        <p:txBody>
          <a:bodyPr/>
          <a:lstStyle/>
          <a:p>
            <a:r>
              <a:rPr lang="en-US" sz="3200">
                <a:latin typeface="Arial" charset="0"/>
              </a:rPr>
              <a:t>Evidence that light is formed of particles:</a:t>
            </a:r>
            <a:br>
              <a:rPr lang="en-US" sz="3200">
                <a:latin typeface="Arial" charset="0"/>
              </a:rPr>
            </a:br>
            <a:r>
              <a:rPr lang="en-US" sz="3200">
                <a:latin typeface="Arial" charset="0"/>
              </a:rPr>
              <a:t>the photoelectric effect</a:t>
            </a:r>
            <a:endParaRPr lang="en-US"/>
          </a:p>
        </p:txBody>
      </p:sp>
      <p:sp>
        <p:nvSpPr>
          <p:cNvPr id="83971"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83972" name="Rectangle 4"/>
          <p:cNvSpPr>
            <a:spLocks noGrp="1" noChangeArrowheads="1"/>
          </p:cNvSpPr>
          <p:nvPr>
            <p:ph type="body" idx="1"/>
          </p:nvPr>
        </p:nvSpPr>
        <p:spPr>
          <a:xfrm>
            <a:off x="611560" y="1676400"/>
            <a:ext cx="7992888" cy="1219200"/>
          </a:xfrm>
        </p:spPr>
        <p:txBody>
          <a:bodyPr/>
          <a:lstStyle/>
          <a:p>
            <a:pPr marL="0" indent="0">
              <a:lnSpc>
                <a:spcPct val="90000"/>
              </a:lnSpc>
              <a:buFontTx/>
              <a:buNone/>
            </a:pPr>
            <a:r>
              <a:rPr lang="en-GB" sz="1400" dirty="0">
                <a:latin typeface="Arial" charset="0"/>
              </a:rPr>
              <a:t>Newton had earlier developed an elaborate and successful theory of light as particles (he called them corpuscles). Although this theory became discredited, in the early 20th century it gradually became clear that light sometimes does behave in ways which can only be understood in terms of localised particles.  The most famous of these phenomena is the </a:t>
            </a:r>
            <a:r>
              <a:rPr lang="en-GB" sz="1400" b="1" dirty="0">
                <a:latin typeface="Arial" charset="0"/>
              </a:rPr>
              <a:t>photoelectric effect</a:t>
            </a:r>
            <a:r>
              <a:rPr lang="en-GB" sz="1400" dirty="0">
                <a:latin typeface="Arial" charset="0"/>
              </a:rPr>
              <a:t>.</a:t>
            </a:r>
            <a:endParaRPr lang="en-GB" sz="1400" dirty="0"/>
          </a:p>
          <a:p>
            <a:pPr marL="0" indent="0">
              <a:lnSpc>
                <a:spcPct val="90000"/>
              </a:lnSpc>
              <a:buFontTx/>
              <a:buNone/>
            </a:pPr>
            <a:endParaRPr lang="en-GB" sz="1400" dirty="0"/>
          </a:p>
          <a:p>
            <a:pPr marL="0" indent="0">
              <a:lnSpc>
                <a:spcPct val="90000"/>
              </a:lnSpc>
              <a:buFontTx/>
              <a:buNone/>
            </a:pPr>
            <a:endParaRPr lang="en-GB" sz="1200" dirty="0"/>
          </a:p>
          <a:p>
            <a:pPr marL="0" indent="0">
              <a:lnSpc>
                <a:spcPct val="90000"/>
              </a:lnSpc>
              <a:buFontTx/>
              <a:buNone/>
            </a:pPr>
            <a:endParaRPr lang="en-GB" sz="1200" dirty="0"/>
          </a:p>
          <a:p>
            <a:pPr marL="0" indent="0">
              <a:lnSpc>
                <a:spcPct val="90000"/>
              </a:lnSpc>
              <a:buFontTx/>
              <a:buNone/>
            </a:pPr>
            <a:endParaRPr lang="en-GB" sz="1200" dirty="0"/>
          </a:p>
          <a:p>
            <a:pPr marL="0" indent="0">
              <a:lnSpc>
                <a:spcPct val="90000"/>
              </a:lnSpc>
              <a:buFontTx/>
              <a:buNone/>
            </a:pPr>
            <a:endParaRPr lang="en-GB" sz="1200" dirty="0"/>
          </a:p>
        </p:txBody>
      </p:sp>
      <p:pic>
        <p:nvPicPr>
          <p:cNvPr id="83973" name="Picture 5" descr="photoel"/>
          <p:cNvPicPr>
            <a:picLocks noChangeAspect="1" noChangeArrowheads="1"/>
          </p:cNvPicPr>
          <p:nvPr/>
        </p:nvPicPr>
        <p:blipFill>
          <a:blip r:embed="rId3"/>
          <a:srcRect/>
          <a:stretch>
            <a:fillRect/>
          </a:stretch>
        </p:blipFill>
        <p:spPr bwMode="auto">
          <a:xfrm>
            <a:off x="381000" y="3200400"/>
            <a:ext cx="3810000" cy="2660650"/>
          </a:xfrm>
          <a:prstGeom prst="rect">
            <a:avLst/>
          </a:prstGeom>
          <a:noFill/>
        </p:spPr>
      </p:pic>
      <p:grpSp>
        <p:nvGrpSpPr>
          <p:cNvPr id="2" name="Group 1">
            <a:extLst>
              <a:ext uri="{FF2B5EF4-FFF2-40B4-BE49-F238E27FC236}">
                <a16:creationId xmlns:a16="http://schemas.microsoft.com/office/drawing/2014/main" id="{87518EAA-D6BB-5148-8378-89839CF382A3}"/>
              </a:ext>
            </a:extLst>
          </p:cNvPr>
          <p:cNvGrpSpPr/>
          <p:nvPr/>
        </p:nvGrpSpPr>
        <p:grpSpPr>
          <a:xfrm>
            <a:off x="4343400" y="2895600"/>
            <a:ext cx="4800600" cy="3352800"/>
            <a:chOff x="4343400" y="2895600"/>
            <a:chExt cx="4800600" cy="3352800"/>
          </a:xfrm>
        </p:grpSpPr>
        <p:sp>
          <p:nvSpPr>
            <p:cNvPr id="83977" name="Line 9"/>
            <p:cNvSpPr>
              <a:spLocks noChangeShapeType="1"/>
            </p:cNvSpPr>
            <p:nvPr/>
          </p:nvSpPr>
          <p:spPr bwMode="auto">
            <a:xfrm>
              <a:off x="5105400" y="2925763"/>
              <a:ext cx="0" cy="1219200"/>
            </a:xfrm>
            <a:prstGeom prst="line">
              <a:avLst/>
            </a:prstGeom>
            <a:noFill/>
            <a:ln w="15875">
              <a:solidFill>
                <a:schemeClr val="tx1"/>
              </a:solidFill>
              <a:round/>
              <a:headEnd/>
              <a:tailEnd/>
            </a:ln>
            <a:effectLst/>
          </p:spPr>
          <p:txBody>
            <a:bodyPr wrap="none" anchor="ctr">
              <a:prstTxWarp prst="textNoShape">
                <a:avLst/>
              </a:prstTxWarp>
            </a:bodyPr>
            <a:lstStyle/>
            <a:p>
              <a:endParaRPr lang="en-US"/>
            </a:p>
          </p:txBody>
        </p:sp>
        <p:sp>
          <p:nvSpPr>
            <p:cNvPr id="83978" name="Line 10"/>
            <p:cNvSpPr>
              <a:spLocks noChangeShapeType="1"/>
            </p:cNvSpPr>
            <p:nvPr/>
          </p:nvSpPr>
          <p:spPr bwMode="auto">
            <a:xfrm>
              <a:off x="4953000" y="3992563"/>
              <a:ext cx="1524000" cy="0"/>
            </a:xfrm>
            <a:prstGeom prst="line">
              <a:avLst/>
            </a:prstGeom>
            <a:noFill/>
            <a:ln w="15875">
              <a:solidFill>
                <a:schemeClr val="tx1"/>
              </a:solidFill>
              <a:round/>
              <a:headEnd/>
              <a:tailEnd/>
            </a:ln>
            <a:effectLst/>
          </p:spPr>
          <p:txBody>
            <a:bodyPr wrap="none" anchor="ctr">
              <a:prstTxWarp prst="textNoShape">
                <a:avLst/>
              </a:prstTxWarp>
            </a:bodyPr>
            <a:lstStyle/>
            <a:p>
              <a:endParaRPr lang="en-US"/>
            </a:p>
          </p:txBody>
        </p:sp>
        <p:sp>
          <p:nvSpPr>
            <p:cNvPr id="83979" name="Text Box 11"/>
            <p:cNvSpPr txBox="1">
              <a:spLocks noChangeArrowheads="1"/>
            </p:cNvSpPr>
            <p:nvPr/>
          </p:nvSpPr>
          <p:spPr bwMode="auto">
            <a:xfrm>
              <a:off x="4419600" y="3154363"/>
              <a:ext cx="762000" cy="63976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200" i="1"/>
                <a:t>Max electron KE</a:t>
              </a:r>
            </a:p>
          </p:txBody>
        </p:sp>
        <p:sp>
          <p:nvSpPr>
            <p:cNvPr id="83980" name="Text Box 12"/>
            <p:cNvSpPr txBox="1">
              <a:spLocks noChangeArrowheads="1"/>
            </p:cNvSpPr>
            <p:nvPr/>
          </p:nvSpPr>
          <p:spPr bwMode="auto">
            <a:xfrm>
              <a:off x="5257800" y="4068763"/>
              <a:ext cx="1752600" cy="27463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i="1"/>
                <a:t>Light intensity</a:t>
              </a:r>
              <a:endParaRPr lang="en-US" sz="1000"/>
            </a:p>
          </p:txBody>
        </p:sp>
        <p:sp>
          <p:nvSpPr>
            <p:cNvPr id="83981" name="Line 13"/>
            <p:cNvSpPr>
              <a:spLocks noChangeShapeType="1"/>
            </p:cNvSpPr>
            <p:nvPr/>
          </p:nvSpPr>
          <p:spPr bwMode="auto">
            <a:xfrm>
              <a:off x="7239000" y="2895600"/>
              <a:ext cx="0" cy="1219200"/>
            </a:xfrm>
            <a:prstGeom prst="line">
              <a:avLst/>
            </a:prstGeom>
            <a:noFill/>
            <a:ln w="15875">
              <a:solidFill>
                <a:schemeClr val="tx1"/>
              </a:solidFill>
              <a:round/>
              <a:headEnd/>
              <a:tailEnd/>
            </a:ln>
            <a:effectLst/>
          </p:spPr>
          <p:txBody>
            <a:bodyPr wrap="none" anchor="ctr">
              <a:prstTxWarp prst="textNoShape">
                <a:avLst/>
              </a:prstTxWarp>
            </a:bodyPr>
            <a:lstStyle/>
            <a:p>
              <a:endParaRPr lang="en-US"/>
            </a:p>
          </p:txBody>
        </p:sp>
        <p:sp>
          <p:nvSpPr>
            <p:cNvPr id="83982" name="Line 14"/>
            <p:cNvSpPr>
              <a:spLocks noChangeShapeType="1"/>
            </p:cNvSpPr>
            <p:nvPr/>
          </p:nvSpPr>
          <p:spPr bwMode="auto">
            <a:xfrm>
              <a:off x="7086600" y="3962400"/>
              <a:ext cx="1524000" cy="0"/>
            </a:xfrm>
            <a:prstGeom prst="line">
              <a:avLst/>
            </a:prstGeom>
            <a:noFill/>
            <a:ln w="15875">
              <a:solidFill>
                <a:schemeClr val="tx1"/>
              </a:solidFill>
              <a:round/>
              <a:headEnd/>
              <a:tailEnd/>
            </a:ln>
            <a:effectLst/>
          </p:spPr>
          <p:txBody>
            <a:bodyPr wrap="none" anchor="ctr">
              <a:prstTxWarp prst="textNoShape">
                <a:avLst/>
              </a:prstTxWarp>
            </a:bodyPr>
            <a:lstStyle/>
            <a:p>
              <a:endParaRPr lang="en-US"/>
            </a:p>
          </p:txBody>
        </p:sp>
        <p:sp>
          <p:nvSpPr>
            <p:cNvPr id="83983" name="Text Box 15"/>
            <p:cNvSpPr txBox="1">
              <a:spLocks noChangeArrowheads="1"/>
            </p:cNvSpPr>
            <p:nvPr/>
          </p:nvSpPr>
          <p:spPr bwMode="auto">
            <a:xfrm>
              <a:off x="6553200" y="3124200"/>
              <a:ext cx="762000" cy="63976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200" i="1"/>
                <a:t>Max electron KE</a:t>
              </a:r>
            </a:p>
          </p:txBody>
        </p:sp>
        <p:sp>
          <p:nvSpPr>
            <p:cNvPr id="83984" name="Text Box 16"/>
            <p:cNvSpPr txBox="1">
              <a:spLocks noChangeArrowheads="1"/>
            </p:cNvSpPr>
            <p:nvPr/>
          </p:nvSpPr>
          <p:spPr bwMode="auto">
            <a:xfrm>
              <a:off x="7391400" y="4038600"/>
              <a:ext cx="1752600" cy="2746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i="1"/>
                <a:t>Light frequency</a:t>
              </a:r>
              <a:endParaRPr lang="en-US" sz="1000"/>
            </a:p>
          </p:txBody>
        </p:sp>
        <p:sp>
          <p:nvSpPr>
            <p:cNvPr id="83985" name="Line 17"/>
            <p:cNvSpPr>
              <a:spLocks noChangeShapeType="1"/>
            </p:cNvSpPr>
            <p:nvPr/>
          </p:nvSpPr>
          <p:spPr bwMode="auto">
            <a:xfrm>
              <a:off x="5105400" y="4830763"/>
              <a:ext cx="0" cy="1219200"/>
            </a:xfrm>
            <a:prstGeom prst="line">
              <a:avLst/>
            </a:prstGeom>
            <a:noFill/>
            <a:ln w="15875">
              <a:solidFill>
                <a:schemeClr val="tx1"/>
              </a:solidFill>
              <a:round/>
              <a:headEnd/>
              <a:tailEnd/>
            </a:ln>
            <a:effectLst/>
          </p:spPr>
          <p:txBody>
            <a:bodyPr wrap="none" anchor="ctr">
              <a:prstTxWarp prst="textNoShape">
                <a:avLst/>
              </a:prstTxWarp>
            </a:bodyPr>
            <a:lstStyle/>
            <a:p>
              <a:endParaRPr lang="en-US"/>
            </a:p>
          </p:txBody>
        </p:sp>
        <p:sp>
          <p:nvSpPr>
            <p:cNvPr id="83986" name="Line 18"/>
            <p:cNvSpPr>
              <a:spLocks noChangeShapeType="1"/>
            </p:cNvSpPr>
            <p:nvPr/>
          </p:nvSpPr>
          <p:spPr bwMode="auto">
            <a:xfrm>
              <a:off x="4953000" y="5897563"/>
              <a:ext cx="1524000" cy="0"/>
            </a:xfrm>
            <a:prstGeom prst="line">
              <a:avLst/>
            </a:prstGeom>
            <a:noFill/>
            <a:ln w="15875">
              <a:solidFill>
                <a:schemeClr val="tx1"/>
              </a:solidFill>
              <a:round/>
              <a:headEnd/>
              <a:tailEnd/>
            </a:ln>
            <a:effectLst/>
          </p:spPr>
          <p:txBody>
            <a:bodyPr wrap="none" anchor="ctr">
              <a:prstTxWarp prst="textNoShape">
                <a:avLst/>
              </a:prstTxWarp>
            </a:bodyPr>
            <a:lstStyle/>
            <a:p>
              <a:endParaRPr lang="en-US"/>
            </a:p>
          </p:txBody>
        </p:sp>
        <p:sp>
          <p:nvSpPr>
            <p:cNvPr id="83987" name="Text Box 19"/>
            <p:cNvSpPr txBox="1">
              <a:spLocks noChangeArrowheads="1"/>
            </p:cNvSpPr>
            <p:nvPr/>
          </p:nvSpPr>
          <p:spPr bwMode="auto">
            <a:xfrm>
              <a:off x="4343400" y="5059363"/>
              <a:ext cx="762000" cy="63976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200" i="1"/>
                <a:t>Number of electrons</a:t>
              </a:r>
            </a:p>
          </p:txBody>
        </p:sp>
        <p:sp>
          <p:nvSpPr>
            <p:cNvPr id="83988" name="Text Box 20"/>
            <p:cNvSpPr txBox="1">
              <a:spLocks noChangeArrowheads="1"/>
            </p:cNvSpPr>
            <p:nvPr/>
          </p:nvSpPr>
          <p:spPr bwMode="auto">
            <a:xfrm>
              <a:off x="5257800" y="5973763"/>
              <a:ext cx="1752600" cy="27463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i="1"/>
                <a:t>Light intensity</a:t>
              </a:r>
              <a:endParaRPr lang="en-US" sz="1000"/>
            </a:p>
          </p:txBody>
        </p:sp>
        <p:sp>
          <p:nvSpPr>
            <p:cNvPr id="83989" name="Line 21"/>
            <p:cNvSpPr>
              <a:spLocks noChangeShapeType="1"/>
            </p:cNvSpPr>
            <p:nvPr/>
          </p:nvSpPr>
          <p:spPr bwMode="auto">
            <a:xfrm>
              <a:off x="7239000" y="4800600"/>
              <a:ext cx="0" cy="1219200"/>
            </a:xfrm>
            <a:prstGeom prst="line">
              <a:avLst/>
            </a:prstGeom>
            <a:noFill/>
            <a:ln w="15875">
              <a:solidFill>
                <a:schemeClr val="tx1"/>
              </a:solidFill>
              <a:round/>
              <a:headEnd/>
              <a:tailEnd/>
            </a:ln>
            <a:effectLst/>
          </p:spPr>
          <p:txBody>
            <a:bodyPr wrap="none" anchor="ctr">
              <a:prstTxWarp prst="textNoShape">
                <a:avLst/>
              </a:prstTxWarp>
            </a:bodyPr>
            <a:lstStyle/>
            <a:p>
              <a:endParaRPr lang="en-US"/>
            </a:p>
          </p:txBody>
        </p:sp>
        <p:sp>
          <p:nvSpPr>
            <p:cNvPr id="83990" name="Line 22"/>
            <p:cNvSpPr>
              <a:spLocks noChangeShapeType="1"/>
            </p:cNvSpPr>
            <p:nvPr/>
          </p:nvSpPr>
          <p:spPr bwMode="auto">
            <a:xfrm>
              <a:off x="7086600" y="5867400"/>
              <a:ext cx="1524000" cy="0"/>
            </a:xfrm>
            <a:prstGeom prst="line">
              <a:avLst/>
            </a:prstGeom>
            <a:noFill/>
            <a:ln w="15875">
              <a:solidFill>
                <a:schemeClr val="tx1"/>
              </a:solidFill>
              <a:round/>
              <a:headEnd/>
              <a:tailEnd/>
            </a:ln>
            <a:effectLst/>
          </p:spPr>
          <p:txBody>
            <a:bodyPr wrap="none" anchor="ctr">
              <a:prstTxWarp prst="textNoShape">
                <a:avLst/>
              </a:prstTxWarp>
            </a:bodyPr>
            <a:lstStyle/>
            <a:p>
              <a:endParaRPr lang="en-US"/>
            </a:p>
          </p:txBody>
        </p:sp>
        <p:sp>
          <p:nvSpPr>
            <p:cNvPr id="83991" name="Text Box 23"/>
            <p:cNvSpPr txBox="1">
              <a:spLocks noChangeArrowheads="1"/>
            </p:cNvSpPr>
            <p:nvPr/>
          </p:nvSpPr>
          <p:spPr bwMode="auto">
            <a:xfrm>
              <a:off x="6477000" y="5029200"/>
              <a:ext cx="762000" cy="63976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200" i="1"/>
                <a:t>Number of electrons</a:t>
              </a:r>
            </a:p>
          </p:txBody>
        </p:sp>
        <p:sp>
          <p:nvSpPr>
            <p:cNvPr id="83992" name="Text Box 24"/>
            <p:cNvSpPr txBox="1">
              <a:spLocks noChangeArrowheads="1"/>
            </p:cNvSpPr>
            <p:nvPr/>
          </p:nvSpPr>
          <p:spPr bwMode="auto">
            <a:xfrm>
              <a:off x="7391400" y="5943600"/>
              <a:ext cx="1752600" cy="2746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i="1"/>
                <a:t>Light frequency</a:t>
              </a:r>
              <a:endParaRPr lang="en-US" sz="1000"/>
            </a:p>
          </p:txBody>
        </p:sp>
        <p:sp>
          <p:nvSpPr>
            <p:cNvPr id="83993" name="Line 25"/>
            <p:cNvSpPr>
              <a:spLocks noChangeShapeType="1"/>
            </p:cNvSpPr>
            <p:nvPr/>
          </p:nvSpPr>
          <p:spPr bwMode="auto">
            <a:xfrm flipV="1">
              <a:off x="5105400" y="5085184"/>
              <a:ext cx="990600" cy="8382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83994" name="Line 26"/>
            <p:cNvSpPr>
              <a:spLocks noChangeShapeType="1"/>
            </p:cNvSpPr>
            <p:nvPr/>
          </p:nvSpPr>
          <p:spPr bwMode="auto">
            <a:xfrm flipV="1">
              <a:off x="7596336" y="5410200"/>
              <a:ext cx="990600" cy="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83995" name="Line 27"/>
            <p:cNvSpPr>
              <a:spLocks noChangeShapeType="1"/>
            </p:cNvSpPr>
            <p:nvPr/>
          </p:nvSpPr>
          <p:spPr bwMode="auto">
            <a:xfrm flipV="1">
              <a:off x="7543800" y="3124200"/>
              <a:ext cx="990600" cy="8382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83996" name="Line 28"/>
            <p:cNvSpPr>
              <a:spLocks noChangeShapeType="1"/>
            </p:cNvSpPr>
            <p:nvPr/>
          </p:nvSpPr>
          <p:spPr bwMode="auto">
            <a:xfrm flipV="1">
              <a:off x="5105400" y="3505200"/>
              <a:ext cx="1143000" cy="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6" name="Line 26"/>
            <p:cNvSpPr>
              <a:spLocks noChangeShapeType="1"/>
            </p:cNvSpPr>
            <p:nvPr/>
          </p:nvSpPr>
          <p:spPr bwMode="auto">
            <a:xfrm flipH="1">
              <a:off x="7596335" y="5410199"/>
              <a:ext cx="1" cy="42703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8600" y="304800"/>
            <a:ext cx="8686800" cy="1143000"/>
          </a:xfrm>
        </p:spPr>
        <p:txBody>
          <a:bodyPr/>
          <a:lstStyle/>
          <a:p>
            <a:r>
              <a:rPr lang="en-US" sz="3200" dirty="0">
                <a:latin typeface="Arial" charset="0"/>
              </a:rPr>
              <a:t>Evidence that light is formed of particles:</a:t>
            </a:r>
            <a:br>
              <a:rPr lang="en-US" sz="3200" dirty="0">
                <a:latin typeface="Arial" charset="0"/>
              </a:rPr>
            </a:br>
            <a:r>
              <a:rPr lang="en-US" sz="3200" dirty="0">
                <a:latin typeface="Arial" charset="0"/>
              </a:rPr>
              <a:t>the photoelectric effect</a:t>
            </a:r>
            <a:endParaRPr lang="en-US" dirty="0"/>
          </a:p>
        </p:txBody>
      </p:sp>
      <p:sp>
        <p:nvSpPr>
          <p:cNvPr id="116739"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116740" name="Rectangle 4"/>
          <p:cNvSpPr>
            <a:spLocks noGrp="1" noChangeArrowheads="1"/>
          </p:cNvSpPr>
          <p:nvPr>
            <p:ph type="body" idx="1"/>
          </p:nvPr>
        </p:nvSpPr>
        <p:spPr>
          <a:xfrm>
            <a:off x="685800" y="1600200"/>
            <a:ext cx="7772400" cy="4114800"/>
          </a:xfrm>
        </p:spPr>
        <p:txBody>
          <a:bodyPr/>
          <a:lstStyle/>
          <a:p>
            <a:pPr marL="0" indent="0">
              <a:buFontTx/>
              <a:buNone/>
            </a:pPr>
            <a:r>
              <a:rPr lang="en-GB" sz="1400" dirty="0">
                <a:latin typeface="Arial" charset="0"/>
              </a:rPr>
              <a:t>This behaviour makes no sense in terms of waves, but, as Albert Einstein pointed out in 1905, is perfectly consistent with a particle picture for the light, in which each light particle (</a:t>
            </a:r>
            <a:r>
              <a:rPr lang="en-GB" sz="1400" b="1" dirty="0">
                <a:latin typeface="Arial" charset="0"/>
              </a:rPr>
              <a:t>photon</a:t>
            </a:r>
            <a:r>
              <a:rPr lang="en-GB" sz="1400" dirty="0">
                <a:latin typeface="Arial" charset="0"/>
              </a:rPr>
              <a:t>) has an </a:t>
            </a:r>
            <a:r>
              <a:rPr lang="en-GB" sz="1400" b="1" dirty="0">
                <a:latin typeface="Arial" charset="0"/>
              </a:rPr>
              <a:t>energy proportional to its frequency</a:t>
            </a:r>
            <a:r>
              <a:rPr lang="en-GB" sz="1400" dirty="0">
                <a:latin typeface="Arial" charset="0"/>
              </a:rPr>
              <a:t>.</a:t>
            </a:r>
            <a:endParaRPr lang="en-GB" sz="1400" dirty="0"/>
          </a:p>
          <a:p>
            <a:pPr marL="0" indent="0">
              <a:buFontTx/>
              <a:buNone/>
            </a:pPr>
            <a:endParaRPr lang="en-GB" sz="1400" dirty="0"/>
          </a:p>
          <a:p>
            <a:pPr marL="0" indent="0">
              <a:buFontTx/>
              <a:buNone/>
            </a:pPr>
            <a:endParaRPr lang="en-GB" sz="1400" dirty="0"/>
          </a:p>
          <a:p>
            <a:pPr marL="0" indent="0">
              <a:buFontTx/>
              <a:buNone/>
            </a:pPr>
            <a:endParaRPr lang="en-GB" sz="1400" dirty="0"/>
          </a:p>
          <a:p>
            <a:pPr marL="0" indent="0">
              <a:buFontTx/>
              <a:buNone/>
            </a:pPr>
            <a:endParaRPr lang="en-GB" sz="1400" dirty="0"/>
          </a:p>
          <a:p>
            <a:pPr marL="0" indent="0">
              <a:buFontTx/>
              <a:buNone/>
            </a:pPr>
            <a:endParaRPr lang="en-GB" sz="1400" dirty="0"/>
          </a:p>
        </p:txBody>
      </p:sp>
      <p:pic>
        <p:nvPicPr>
          <p:cNvPr id="116744" name="Picture 8" descr="pelec"/>
          <p:cNvPicPr>
            <a:picLocks noChangeAspect="1" noChangeArrowheads="1"/>
          </p:cNvPicPr>
          <p:nvPr/>
        </p:nvPicPr>
        <p:blipFill>
          <a:blip r:embed="rId3"/>
          <a:srcRect/>
          <a:stretch>
            <a:fillRect/>
          </a:stretch>
        </p:blipFill>
        <p:spPr bwMode="auto">
          <a:xfrm>
            <a:off x="2590800" y="2590800"/>
            <a:ext cx="4144963" cy="2590800"/>
          </a:xfrm>
          <a:prstGeom prst="rect">
            <a:avLst/>
          </a:prstGeom>
          <a:noFill/>
        </p:spPr>
      </p:pic>
      <p:sp>
        <p:nvSpPr>
          <p:cNvPr id="116745" name="Rectangle 9"/>
          <p:cNvSpPr>
            <a:spLocks noChangeArrowheads="1"/>
          </p:cNvSpPr>
          <p:nvPr/>
        </p:nvSpPr>
        <p:spPr bwMode="auto">
          <a:xfrm>
            <a:off x="1981200" y="5486400"/>
            <a:ext cx="6858000" cy="678904"/>
          </a:xfrm>
          <a:prstGeom prst="rect">
            <a:avLst/>
          </a:prstGeom>
          <a:noFill/>
          <a:ln w="9525">
            <a:noFill/>
            <a:miter lim="800000"/>
            <a:headEnd/>
            <a:tailEnd/>
          </a:ln>
          <a:effectLst/>
        </p:spPr>
        <p:txBody>
          <a:bodyPr>
            <a:prstTxWarp prst="textNoShape">
              <a:avLst/>
            </a:prstTxWarp>
          </a:bodyPr>
          <a:lstStyle/>
          <a:p>
            <a:pPr>
              <a:spcBef>
                <a:spcPct val="20000"/>
              </a:spcBef>
            </a:pPr>
            <a:r>
              <a:rPr lang="en-GB" sz="1400" i="1" dirty="0">
                <a:sym typeface="Symbol" charset="2"/>
              </a:rPr>
              <a:t>;  </a:t>
            </a:r>
            <a:r>
              <a:rPr lang="en-GB" sz="1400" dirty="0">
                <a:latin typeface="Arial" charset="0"/>
              </a:rPr>
              <a:t>where</a:t>
            </a:r>
            <a:r>
              <a:rPr lang="en-GB" sz="1400" dirty="0">
                <a:sym typeface="Symbol" charset="2"/>
              </a:rPr>
              <a:t> </a:t>
            </a:r>
            <a:r>
              <a:rPr lang="en-GB" sz="1400" i="1" dirty="0"/>
              <a:t> </a:t>
            </a:r>
            <a:r>
              <a:rPr lang="en-GB" sz="1800" i="1" dirty="0">
                <a:sym typeface="Symbol" charset="2"/>
              </a:rPr>
              <a:t></a:t>
            </a:r>
            <a:r>
              <a:rPr lang="en-GB" sz="1400" i="1" dirty="0">
                <a:sym typeface="Symbol" charset="2"/>
              </a:rPr>
              <a:t> </a:t>
            </a:r>
            <a:r>
              <a:rPr lang="en-GB" sz="1400" dirty="0">
                <a:latin typeface="Arial" charset="0"/>
              </a:rPr>
              <a:t>is the so-called </a:t>
            </a:r>
            <a:r>
              <a:rPr lang="en-GB" sz="1400" b="1" dirty="0">
                <a:latin typeface="Arial" charset="0"/>
              </a:rPr>
              <a:t>work function</a:t>
            </a:r>
            <a:r>
              <a:rPr lang="en-GB" sz="1400" b="1" dirty="0">
                <a:sym typeface="Symbol" charset="2"/>
              </a:rPr>
              <a:t>, </a:t>
            </a:r>
            <a:r>
              <a:rPr lang="en-GB" sz="1400" dirty="0">
                <a:latin typeface="Arial" charset="0"/>
              </a:rPr>
              <a:t>which is the minimum energy required to remove an electron, and varies from metal to metal.</a:t>
            </a:r>
            <a:endParaRPr lang="en-GB" sz="1400" dirty="0"/>
          </a:p>
          <a:p>
            <a:pPr>
              <a:spcBef>
                <a:spcPct val="20000"/>
              </a:spcBef>
            </a:pPr>
            <a:endParaRPr lang="en-GB" sz="1400" dirty="0"/>
          </a:p>
          <a:p>
            <a:pPr>
              <a:spcBef>
                <a:spcPct val="20000"/>
              </a:spcBef>
            </a:pPr>
            <a:endParaRPr lang="en-GB" sz="1400" dirty="0"/>
          </a:p>
          <a:p>
            <a:pPr>
              <a:spcBef>
                <a:spcPct val="20000"/>
              </a:spcBef>
            </a:pPr>
            <a:endParaRPr lang="en-GB" sz="1400" dirty="0"/>
          </a:p>
          <a:p>
            <a:pPr>
              <a:spcBef>
                <a:spcPct val="20000"/>
              </a:spcBef>
            </a:pPr>
            <a:endParaRPr lang="en-GB" sz="1400" dirty="0"/>
          </a:p>
          <a:p>
            <a:pPr>
              <a:spcBef>
                <a:spcPct val="20000"/>
              </a:spcBef>
            </a:pPr>
            <a:endParaRPr lang="en-GB" sz="1400" dirty="0"/>
          </a:p>
        </p:txBody>
      </p:sp>
      <p:sp>
        <p:nvSpPr>
          <p:cNvPr id="116746" name="Rectangle 10"/>
          <p:cNvSpPr>
            <a:spLocks noChangeArrowheads="1"/>
          </p:cNvSpPr>
          <p:nvPr/>
        </p:nvSpPr>
        <p:spPr bwMode="auto">
          <a:xfrm>
            <a:off x="609600" y="5486400"/>
            <a:ext cx="1752600" cy="609600"/>
          </a:xfrm>
          <a:prstGeom prst="rect">
            <a:avLst/>
          </a:prstGeom>
          <a:noFill/>
          <a:ln w="9525">
            <a:noFill/>
            <a:miter lim="800000"/>
            <a:headEnd/>
            <a:tailEnd/>
          </a:ln>
          <a:effectLst/>
        </p:spPr>
        <p:txBody>
          <a:bodyPr>
            <a:prstTxWarp prst="textNoShape">
              <a:avLst/>
            </a:prstTxWarp>
          </a:bodyPr>
          <a:lstStyle/>
          <a:p>
            <a:pPr>
              <a:spcBef>
                <a:spcPct val="20000"/>
              </a:spcBef>
            </a:pPr>
            <a:r>
              <a:rPr lang="en-GB" sz="1800" i="1" dirty="0" err="1"/>
              <a:t>KE</a:t>
            </a:r>
            <a:r>
              <a:rPr lang="en-GB" sz="1800" baseline="-25000" dirty="0" err="1"/>
              <a:t>max</a:t>
            </a:r>
            <a:r>
              <a:rPr lang="en-GB" sz="1800" i="1" dirty="0"/>
              <a:t>=</a:t>
            </a:r>
            <a:r>
              <a:rPr lang="en-GB" sz="1800" i="1" dirty="0" err="1"/>
              <a:t>hf</a:t>
            </a:r>
            <a:r>
              <a:rPr lang="en-GB" sz="1800" i="1" dirty="0"/>
              <a:t> - </a:t>
            </a:r>
            <a:r>
              <a:rPr lang="en-GB" sz="1800" i="1" dirty="0">
                <a:sym typeface="Symbol" charset="2"/>
              </a:rPr>
              <a:t></a:t>
            </a:r>
            <a:endParaRPr lang="en-GB" sz="1400" dirty="0"/>
          </a:p>
          <a:p>
            <a:pPr>
              <a:spcBef>
                <a:spcPct val="20000"/>
              </a:spcBef>
            </a:pPr>
            <a:endParaRPr lang="en-GB" sz="1400" dirty="0"/>
          </a:p>
          <a:p>
            <a:pPr>
              <a:spcBef>
                <a:spcPct val="20000"/>
              </a:spcBef>
            </a:pPr>
            <a:endParaRPr lang="en-GB" sz="1400" dirty="0"/>
          </a:p>
          <a:p>
            <a:pPr>
              <a:spcBef>
                <a:spcPct val="20000"/>
              </a:spcBef>
            </a:pPr>
            <a:endParaRPr lang="en-GB" sz="1400" dirty="0"/>
          </a:p>
          <a:p>
            <a:pPr>
              <a:spcBef>
                <a:spcPct val="20000"/>
              </a:spcBef>
            </a:pPr>
            <a:endParaRPr lang="en-GB" sz="1400" dirty="0"/>
          </a:p>
        </p:txBody>
      </p:sp>
      <p:sp>
        <p:nvSpPr>
          <p:cNvPr id="8" name="Oval Callout 7"/>
          <p:cNvSpPr/>
          <p:nvPr/>
        </p:nvSpPr>
        <p:spPr bwMode="auto">
          <a:xfrm>
            <a:off x="152400" y="3505200"/>
            <a:ext cx="2133600" cy="533400"/>
          </a:xfrm>
          <a:prstGeom prst="wedgeEllipseCallout">
            <a:avLst>
              <a:gd name="adj1" fmla="val 60648"/>
              <a:gd name="adj2" fmla="val -6845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rPr>
              <a:t>1 </a:t>
            </a:r>
            <a:r>
              <a:rPr kumimoji="0" lang="en-US" sz="1600" b="0" i="0" u="none" strike="noStrike" cap="none" normalizeH="0" baseline="0" dirty="0" err="1">
                <a:ln>
                  <a:noFill/>
                </a:ln>
                <a:solidFill>
                  <a:schemeClr val="tx1"/>
                </a:solidFill>
                <a:effectLst/>
                <a:latin typeface="Times New Roman" charset="0"/>
              </a:rPr>
              <a:t>eV</a:t>
            </a:r>
            <a:r>
              <a:rPr kumimoji="0" lang="en-US" sz="1600" b="0" i="0" u="none" strike="noStrike" cap="none" normalizeH="0" baseline="0" dirty="0">
                <a:ln>
                  <a:noFill/>
                </a:ln>
                <a:solidFill>
                  <a:schemeClr val="tx1"/>
                </a:solidFill>
                <a:effectLst/>
                <a:latin typeface="Times New Roman" charset="0"/>
              </a:rPr>
              <a:t>=1.6x10</a:t>
            </a:r>
            <a:r>
              <a:rPr kumimoji="0" lang="en-US" sz="1600" b="0" i="0" u="none" strike="noStrike" cap="none" normalizeH="0" baseline="30000" dirty="0">
                <a:ln>
                  <a:noFill/>
                </a:ln>
                <a:solidFill>
                  <a:schemeClr val="tx1"/>
                </a:solidFill>
                <a:effectLst/>
                <a:latin typeface="Times New Roman" charset="0"/>
              </a:rPr>
              <a:t>-19</a:t>
            </a:r>
            <a:r>
              <a:rPr kumimoji="0" lang="en-US" sz="1600" b="0" i="0" u="none" strike="noStrike" cap="none" normalizeH="0" dirty="0">
                <a:ln>
                  <a:noFill/>
                </a:ln>
                <a:solidFill>
                  <a:schemeClr val="tx1"/>
                </a:solidFill>
                <a:effectLst/>
                <a:latin typeface="Times New Roman" charset="0"/>
              </a:rPr>
              <a:t>J</a:t>
            </a:r>
            <a:endParaRPr kumimoji="0" lang="en-US" sz="1600" b="0" i="0" u="none" strike="noStrike" cap="none" normalizeH="0" baseline="0" dirty="0">
              <a:ln>
                <a:noFill/>
              </a:ln>
              <a:solidFill>
                <a:schemeClr val="tx1"/>
              </a:solidFill>
              <a:effectLst/>
              <a:latin typeface="Times New Roman" charset="0"/>
            </a:endParaRPr>
          </a:p>
        </p:txBody>
      </p:sp>
      <p:pic>
        <p:nvPicPr>
          <p:cNvPr id="2" name="Picture 1"/>
          <p:cNvPicPr>
            <a:picLocks noChangeAspect="1"/>
          </p:cNvPicPr>
          <p:nvPr/>
        </p:nvPicPr>
        <p:blipFill>
          <a:blip r:embed="rId4"/>
          <a:stretch>
            <a:fillRect/>
          </a:stretch>
        </p:blipFill>
        <p:spPr>
          <a:xfrm>
            <a:off x="6955024" y="2708920"/>
            <a:ext cx="1729922" cy="2160240"/>
          </a:xfrm>
          <a:prstGeom prst="rect">
            <a:avLst/>
          </a:prstGeom>
        </p:spPr>
      </p:pic>
      <p:sp>
        <p:nvSpPr>
          <p:cNvPr id="3" name="Rectangle 2"/>
          <p:cNvSpPr/>
          <p:nvPr/>
        </p:nvSpPr>
        <p:spPr>
          <a:xfrm>
            <a:off x="611560" y="6165304"/>
            <a:ext cx="5544616" cy="338554"/>
          </a:xfrm>
          <a:prstGeom prst="rect">
            <a:avLst/>
          </a:prstGeom>
        </p:spPr>
        <p:txBody>
          <a:bodyPr wrap="square">
            <a:spAutoFit/>
          </a:bodyPr>
          <a:lstStyle/>
          <a:p>
            <a:pPr marL="0" indent="0">
              <a:buFontTx/>
              <a:buNone/>
            </a:pPr>
            <a:r>
              <a:rPr lang="en-GB" sz="1600" i="1" dirty="0"/>
              <a:t>N.B. h = </a:t>
            </a:r>
            <a:r>
              <a:rPr lang="en-GB" sz="1600" dirty="0"/>
              <a:t>6.63</a:t>
            </a:r>
            <a:r>
              <a:rPr lang="en-GB" sz="1600" dirty="0">
                <a:sym typeface="Symbol" charset="2"/>
              </a:rPr>
              <a:t></a:t>
            </a:r>
            <a:r>
              <a:rPr lang="en-GB" sz="1600" dirty="0"/>
              <a:t>10</a:t>
            </a:r>
            <a:r>
              <a:rPr lang="en-GB" sz="1600" baseline="30000" dirty="0"/>
              <a:t>-34</a:t>
            </a:r>
            <a:r>
              <a:rPr lang="en-GB" sz="1600" dirty="0"/>
              <a:t> J s </a:t>
            </a:r>
            <a:r>
              <a:rPr lang="en-GB" sz="1600" dirty="0">
                <a:latin typeface="Arial" charset="0"/>
              </a:rPr>
              <a:t> </a:t>
            </a:r>
            <a:r>
              <a:rPr lang="en-GB" sz="1400" dirty="0">
                <a:latin typeface="Arial" charset="0"/>
              </a:rPr>
              <a:t>is the </a:t>
            </a:r>
            <a:r>
              <a:rPr lang="en-GB" sz="1400" b="1" dirty="0">
                <a:latin typeface="Arial" charset="0"/>
              </a:rPr>
              <a:t>Planck constant</a:t>
            </a:r>
            <a:r>
              <a:rPr lang="en-GB" sz="1400" dirty="0">
                <a:latin typeface="Arial" charset="0"/>
              </a:rPr>
              <a:t>.</a:t>
            </a:r>
          </a:p>
        </p:txBody>
      </p:sp>
      <p:sp>
        <p:nvSpPr>
          <p:cNvPr id="11" name="Rectangle 10"/>
          <p:cNvSpPr>
            <a:spLocks noChangeArrowheads="1"/>
          </p:cNvSpPr>
          <p:nvPr/>
        </p:nvSpPr>
        <p:spPr bwMode="auto">
          <a:xfrm>
            <a:off x="3995936" y="2552700"/>
            <a:ext cx="1368000" cy="468000"/>
          </a:xfrm>
          <a:prstGeom prst="rect">
            <a:avLst/>
          </a:prstGeom>
          <a:solidFill>
            <a:schemeClr val="bg1"/>
          </a:solidFill>
          <a:ln w="9525">
            <a:noFill/>
            <a:miter lim="800000"/>
            <a:headEnd/>
            <a:tailEnd/>
          </a:ln>
          <a:effectLst/>
        </p:spPr>
        <p:txBody>
          <a:bodyPr>
            <a:prstTxWarp prst="textNoShape">
              <a:avLst/>
            </a:prstTxWarp>
          </a:bodyPr>
          <a:lstStyle/>
          <a:p>
            <a:pPr>
              <a:spcBef>
                <a:spcPct val="20000"/>
              </a:spcBef>
            </a:pPr>
            <a:r>
              <a:rPr lang="en-GB" sz="2000" i="1"/>
              <a:t>E</a:t>
            </a:r>
            <a:r>
              <a:rPr lang="en-GB" sz="2000" baseline="-25000"/>
              <a:t>photon</a:t>
            </a:r>
            <a:r>
              <a:rPr lang="en-GB" sz="2000" i="1" dirty="0"/>
              <a:t>=</a:t>
            </a:r>
            <a:r>
              <a:rPr lang="en-GB" sz="2000" i="1" dirty="0" err="1"/>
              <a:t>hf</a:t>
            </a:r>
            <a:endParaRPr lang="en-GB" sz="2000" dirty="0"/>
          </a:p>
          <a:p>
            <a:pPr>
              <a:spcBef>
                <a:spcPct val="20000"/>
              </a:spcBef>
            </a:pPr>
            <a:endParaRPr lang="en-GB" sz="2000" dirty="0"/>
          </a:p>
          <a:p>
            <a:pPr>
              <a:spcBef>
                <a:spcPct val="20000"/>
              </a:spcBef>
            </a:pPr>
            <a:endParaRPr lang="en-GB" sz="2000" dirty="0"/>
          </a:p>
          <a:p>
            <a:pPr>
              <a:spcBef>
                <a:spcPct val="20000"/>
              </a:spcBef>
            </a:pPr>
            <a:endParaRPr lang="en-GB" sz="2000" dirty="0"/>
          </a:p>
          <a:p>
            <a:pPr>
              <a:spcBef>
                <a:spcPct val="20000"/>
              </a:spcBef>
            </a:pPr>
            <a:endParaRPr lang="en-GB" sz="2000" dirty="0"/>
          </a:p>
        </p:txBody>
      </p:sp>
      <p:sp>
        <p:nvSpPr>
          <p:cNvPr id="4" name="Oval Callout 3"/>
          <p:cNvSpPr/>
          <p:nvPr/>
        </p:nvSpPr>
        <p:spPr bwMode="auto">
          <a:xfrm>
            <a:off x="7668344" y="908720"/>
            <a:ext cx="1386880" cy="647664"/>
          </a:xfrm>
          <a:prstGeom prst="wedgeEllipseCallout">
            <a:avLst>
              <a:gd name="adj1" fmla="val -27243"/>
              <a:gd name="adj2" fmla="val 6693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0" rIns="91440" bIns="10800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00"/>
                </a:solidFill>
                <a:effectLst/>
                <a:latin typeface="Apple Chancery" charset="0"/>
                <a:ea typeface="Apple Chancery" charset="0"/>
                <a:cs typeface="Apple Chancery" charset="0"/>
              </a:rPr>
              <a:t>Annus</a:t>
            </a:r>
            <a:r>
              <a:rPr kumimoji="0" lang="en-US" sz="1600" b="0" i="0" u="none" strike="noStrike" cap="none" normalizeH="0" baseline="0" dirty="0">
                <a:ln>
                  <a:noFill/>
                </a:ln>
                <a:solidFill>
                  <a:srgbClr val="FF0000"/>
                </a:solidFill>
                <a:effectLst/>
                <a:latin typeface="Apple Chancery" charset="0"/>
                <a:ea typeface="Apple Chancery" charset="0"/>
                <a:cs typeface="Apple Chancery" charset="0"/>
              </a:rPr>
              <a:t> Mirabilis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674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674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5" grpId="0"/>
      <p:bldP spid="116746" grpId="0"/>
      <p:bldP spid="3" grpId="0"/>
      <p:bldP spid="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2004:Templates:Presentations:Designs:Beach</Template>
  <TotalTime>18198</TotalTime>
  <Words>1287</Words>
  <Application>Microsoft Macintosh PowerPoint</Application>
  <PresentationFormat>On-screen Show (4:3)</PresentationFormat>
  <Paragraphs>153</Paragraphs>
  <Slides>15</Slides>
  <Notes>15</Notes>
  <HiddenSlides>1</HiddenSlides>
  <MMClips>0</MMClips>
  <ScaleCrop>false</ScaleCrop>
  <HeadingPairs>
    <vt:vector size="10"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ariant>
        <vt:lpstr>Custom Shows</vt:lpstr>
      </vt:variant>
      <vt:variant>
        <vt:i4>1</vt:i4>
      </vt:variant>
    </vt:vector>
  </HeadingPairs>
  <TitlesOfParts>
    <vt:vector size="23" baseType="lpstr">
      <vt:lpstr>Apple Chancery</vt:lpstr>
      <vt:lpstr>Arial</vt:lpstr>
      <vt:lpstr>Cambria Math</vt:lpstr>
      <vt:lpstr>Comic Sans MS</vt:lpstr>
      <vt:lpstr>Times New Roman</vt:lpstr>
      <vt:lpstr>Default Design</vt:lpstr>
      <vt:lpstr>Equation</vt:lpstr>
      <vt:lpstr>PA1140: WAVES AND QUANTA   Unit 3: Introduction to quantum mechanics</vt:lpstr>
      <vt:lpstr>PowerPoint Presentation</vt:lpstr>
      <vt:lpstr>Reading</vt:lpstr>
      <vt:lpstr>Lecture 1: the particle nature of light</vt:lpstr>
      <vt:lpstr>Lecture 1: the particle nature of light</vt:lpstr>
      <vt:lpstr>Evidence that light is a wave: diffraction and interference</vt:lpstr>
      <vt:lpstr>Light as electromagnetic waves</vt:lpstr>
      <vt:lpstr>Evidence that light is formed of particles: the photoelectric effect</vt:lpstr>
      <vt:lpstr>Evidence that light is formed of particles: the photoelectric effect</vt:lpstr>
      <vt:lpstr>Evidence that light is formed of particles: Compton scattering</vt:lpstr>
      <vt:lpstr>Evidence that light is formed of particles: Compton scattering</vt:lpstr>
      <vt:lpstr>Evidence that light is formed of particles: Compton scattering</vt:lpstr>
      <vt:lpstr>Evidence that light is formed of particles: Compton scattering</vt:lpstr>
      <vt:lpstr>Wave-particle duality</vt:lpstr>
      <vt:lpstr>Light quanta</vt:lpstr>
      <vt:lpstr>Custom Show 1</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Alan McCall</dc:creator>
  <cp:lastModifiedBy>Tanvir, Nial (Prof.)</cp:lastModifiedBy>
  <cp:revision>227</cp:revision>
  <cp:lastPrinted>2022-01-20T12:36:32Z</cp:lastPrinted>
  <dcterms:created xsi:type="dcterms:W3CDTF">2014-03-04T13:41:14Z</dcterms:created>
  <dcterms:modified xsi:type="dcterms:W3CDTF">2022-01-20T12:43:48Z</dcterms:modified>
</cp:coreProperties>
</file>