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sldIdLst>
    <p:sldId id="289" r:id="rId2"/>
    <p:sldId id="306" r:id="rId3"/>
    <p:sldId id="314" r:id="rId4"/>
    <p:sldId id="308" r:id="rId5"/>
    <p:sldId id="310" r:id="rId6"/>
    <p:sldId id="307" r:id="rId7"/>
    <p:sldId id="311" r:id="rId8"/>
    <p:sldId id="309" r:id="rId9"/>
    <p:sldId id="312" r:id="rId10"/>
    <p:sldId id="313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520"/>
    <p:restoredTop sz="82956" autoAdjust="0"/>
  </p:normalViewPr>
  <p:slideViewPr>
    <p:cSldViewPr>
      <p:cViewPr varScale="1">
        <p:scale>
          <a:sx n="103" d="100"/>
          <a:sy n="103" d="100"/>
        </p:scale>
        <p:origin x="1632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AAD8BC2-301E-5640-A068-4EB5FA20924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2250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D6FDA1-6A22-B84D-AAED-A97783C706B4}" type="slidenum">
              <a:rPr lang="en-US"/>
              <a:pPr/>
              <a:t>1</a:t>
            </a:fld>
            <a:endParaRPr lang="en-US"/>
          </a:p>
        </p:txBody>
      </p:sp>
      <p:sp>
        <p:nvSpPr>
          <p:cNvPr id="11366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r>
              <a:rPr lang="en-US" dirty="0"/>
              <a:t>By introducing probability, absolute</a:t>
            </a:r>
            <a:r>
              <a:rPr lang="en-US" baseline="0" dirty="0"/>
              <a:t> </a:t>
            </a:r>
            <a:r>
              <a:rPr lang="en-US" dirty="0"/>
              <a:t>causality</a:t>
            </a:r>
            <a:r>
              <a:rPr lang="en-US" baseline="0" dirty="0"/>
              <a:t> is abandoned. (although might leave this point to lecture 3?)</a:t>
            </a:r>
          </a:p>
          <a:p>
            <a:endParaRPr lang="en-US" baseline="0" dirty="0"/>
          </a:p>
          <a:p>
            <a:r>
              <a:rPr lang="en-US" baseline="0" dirty="0"/>
              <a:t>Point out that by ~1920 there seemed to be separate, but apparently incompatible theories of light (as seen in lecture 1)</a:t>
            </a:r>
          </a:p>
        </p:txBody>
      </p:sp>
    </p:spTree>
    <p:extLst>
      <p:ext uri="{BB962C8B-B14F-4D97-AF65-F5344CB8AC3E}">
        <p14:creationId xmlns:p14="http://schemas.microsoft.com/office/powerpoint/2010/main" val="15333573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5789E0-E791-5B42-A098-C0BF71516B6E}" type="slidenum">
              <a:rPr lang="en-US"/>
              <a:pPr/>
              <a:t>10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dirty="0"/>
              <a:t>Maybe caution that this is a simplified picture (the real </a:t>
            </a:r>
            <a:r>
              <a:rPr lang="en-US"/>
              <a:t>interaction is </a:t>
            </a:r>
            <a:r>
              <a:rPr lang="en-US" dirty="0"/>
              <a:t>a sum</a:t>
            </a:r>
            <a:r>
              <a:rPr lang="en-US" baseline="0" dirty="0"/>
              <a:t> of all the </a:t>
            </a:r>
            <a:r>
              <a:rPr lang="en-US" baseline="0"/>
              <a:t>possible virtual interactions, in some sense)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3721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BB2B7A-4D20-8843-B6E7-57DBEAB9248A}" type="slidenum">
              <a:rPr lang="en-US"/>
              <a:pPr/>
              <a:t>2</a:t>
            </a:fld>
            <a:endParaRPr lang="en-US"/>
          </a:p>
        </p:txBody>
      </p:sp>
      <p:sp>
        <p:nvSpPr>
          <p:cNvPr id="12800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r>
              <a:rPr lang="en-US" dirty="0"/>
              <a:t>Go through: light splits, so amplitude reduces – might think that path lengths the same mean both detectors see constructive interference, but they don’t due to the phase shifts.</a:t>
            </a:r>
          </a:p>
          <a:p>
            <a:endParaRPr lang="en-US" dirty="0"/>
          </a:p>
          <a:p>
            <a:r>
              <a:rPr lang="en-US" dirty="0"/>
              <a:t>Imagine sticking detectors at different points – they will show that beam splitter is decision point for photons; BUT only if there’s a </a:t>
            </a:r>
            <a:r>
              <a:rPr lang="en-US"/>
              <a:t>detector there.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25900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BB2B7A-4D20-8843-B6E7-57DBEAB9248A}" type="slidenum">
              <a:rPr lang="en-US"/>
              <a:pPr/>
              <a:t>3</a:t>
            </a:fld>
            <a:endParaRPr lang="en-US"/>
          </a:p>
        </p:txBody>
      </p:sp>
      <p:sp>
        <p:nvSpPr>
          <p:cNvPr id="12800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r>
              <a:rPr lang="en-US" dirty="0"/>
              <a:t>Do some examples. (would this be better shifted to end of lecture 1?)</a:t>
            </a:r>
          </a:p>
          <a:p>
            <a:endParaRPr lang="en-US" dirty="0"/>
          </a:p>
          <a:p>
            <a:r>
              <a:rPr lang="en-US" dirty="0"/>
              <a:t>e.g. electron mass ~1e-30 kg, so if velocity ~1e6 m/s we have lambda ~1e-9m (cf. X-ray)</a:t>
            </a:r>
          </a:p>
          <a:p>
            <a:endParaRPr lang="en-US" dirty="0"/>
          </a:p>
          <a:p>
            <a:r>
              <a:rPr lang="en-US" dirty="0"/>
              <a:t>e.g. bowling ball ~1 kg, v~10 m/s , =&gt; lambda ~1e-34 m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5955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32A556-5F4C-0E48-A9D4-ECE2F45D1A8A}" type="slidenum">
              <a:rPr lang="en-US"/>
              <a:pPr/>
              <a:t>4</a:t>
            </a:fld>
            <a:endParaRPr lang="en-US"/>
          </a:p>
        </p:txBody>
      </p:sp>
      <p:sp>
        <p:nvSpPr>
          <p:cNvPr id="10342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r>
              <a:rPr lang="en-US" baseline="0" dirty="0"/>
              <a:t>The delta-p represents the “range of possible nudges, in vertical direction”</a:t>
            </a:r>
          </a:p>
          <a:p>
            <a:r>
              <a:rPr lang="en-US" baseline="0" dirty="0"/>
              <a:t>the delta-x is in vertical direction. (note that 2.theta=delta-x/f)</a:t>
            </a:r>
          </a:p>
          <a:p>
            <a:endParaRPr lang="en-US" baseline="0" dirty="0"/>
          </a:p>
          <a:p>
            <a:r>
              <a:rPr lang="en-US" baseline="0" dirty="0"/>
              <a:t>NB. f IS NOT FOCAL LENGTH – PERHAPS REVISIT THIS AND JUST GIVE IT A DIFFERENT SYMBOL</a:t>
            </a:r>
          </a:p>
        </p:txBody>
      </p:sp>
    </p:spTree>
    <p:extLst>
      <p:ext uri="{BB962C8B-B14F-4D97-AF65-F5344CB8AC3E}">
        <p14:creationId xmlns:p14="http://schemas.microsoft.com/office/powerpoint/2010/main" val="7381979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32A556-5F4C-0E48-A9D4-ECE2F45D1A8A}" type="slidenum">
              <a:rPr lang="en-US"/>
              <a:pPr/>
              <a:t>5</a:t>
            </a:fld>
            <a:endParaRPr lang="en-US"/>
          </a:p>
        </p:txBody>
      </p:sp>
      <p:sp>
        <p:nvSpPr>
          <p:cNvPr id="10342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r>
              <a:rPr lang="en-US" dirty="0"/>
              <a:t>Explain that this reflects wave-particle duality,</a:t>
            </a:r>
            <a:r>
              <a:rPr lang="en-US" baseline="0" dirty="0"/>
              <a:t> since a wave with certain momentum has certain wavelength.</a:t>
            </a:r>
            <a:endParaRPr lang="en-US" dirty="0"/>
          </a:p>
          <a:p>
            <a:r>
              <a:rPr lang="en-US" baseline="0" dirty="0"/>
              <a:t>In any event, this could be a good time to point out that we need a new theory, which for the first time in physics, is </a:t>
            </a:r>
            <a:r>
              <a:rPr lang="en-US" baseline="0" dirty="0" err="1"/>
              <a:t>acausal</a:t>
            </a:r>
            <a:r>
              <a:rPr lang="en-US" baseline="0" dirty="0"/>
              <a:t>? (or leave till talking about probabilities?)</a:t>
            </a:r>
          </a:p>
        </p:txBody>
      </p:sp>
    </p:spTree>
    <p:extLst>
      <p:ext uri="{BB962C8B-B14F-4D97-AF65-F5344CB8AC3E}">
        <p14:creationId xmlns:p14="http://schemas.microsoft.com/office/powerpoint/2010/main" val="17143874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32A556-5F4C-0E48-A9D4-ECE2F45D1A8A}" type="slidenum">
              <a:rPr lang="en-US"/>
              <a:pPr/>
              <a:t>6</a:t>
            </a:fld>
            <a:endParaRPr lang="en-US"/>
          </a:p>
        </p:txBody>
      </p:sp>
      <p:sp>
        <p:nvSpPr>
          <p:cNvPr id="10342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r>
              <a:rPr lang="en-US" baseline="0" dirty="0"/>
              <a:t>Worth comparing to standard signal processing? i.e. can’t find frequency and location perfectly at same time?</a:t>
            </a:r>
          </a:p>
          <a:p>
            <a:endParaRPr lang="en-US" baseline="0" dirty="0"/>
          </a:p>
          <a:p>
            <a:r>
              <a:rPr lang="en-US" baseline="0" dirty="0" err="1"/>
              <a:t>Emphasise</a:t>
            </a:r>
            <a:r>
              <a:rPr lang="en-US" baseline="0" dirty="0"/>
              <a:t> this is 1D?</a:t>
            </a:r>
          </a:p>
        </p:txBody>
      </p:sp>
    </p:spTree>
    <p:extLst>
      <p:ext uri="{BB962C8B-B14F-4D97-AF65-F5344CB8AC3E}">
        <p14:creationId xmlns:p14="http://schemas.microsoft.com/office/powerpoint/2010/main" val="14624457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32A556-5F4C-0E48-A9D4-ECE2F45D1A8A}" type="slidenum">
              <a:rPr lang="en-US"/>
              <a:pPr/>
              <a:t>7</a:t>
            </a:fld>
            <a:endParaRPr lang="en-US"/>
          </a:p>
        </p:txBody>
      </p:sp>
      <p:sp>
        <p:nvSpPr>
          <p:cNvPr id="10342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r>
              <a:rPr lang="en-US" baseline="0" dirty="0"/>
              <a:t>Point out how it underlies diffraction.</a:t>
            </a:r>
          </a:p>
          <a:p>
            <a:r>
              <a:rPr lang="en-US" baseline="0" dirty="0"/>
              <a:t>Could give an example, say a microwave photon of lambda=1cm impinges on slit of width 2cm</a:t>
            </a:r>
          </a:p>
          <a:p>
            <a:r>
              <a:rPr lang="en-US" baseline="0" dirty="0"/>
              <a:t>=&gt; delta-x=0.01m, so delta-p=</a:t>
            </a:r>
            <a:r>
              <a:rPr lang="en-US" baseline="0" dirty="0" err="1"/>
              <a:t>hbar</a:t>
            </a:r>
            <a:r>
              <a:rPr lang="en-US" baseline="0" dirty="0"/>
              <a:t>/2delta-x=0.5e-32 kg m/s</a:t>
            </a:r>
          </a:p>
          <a:p>
            <a:pPr marL="171450" indent="-171450">
              <a:buFont typeface="Symbol" charset="2"/>
              <a:buChar char="Þ"/>
            </a:pPr>
            <a:r>
              <a:rPr lang="en-US" baseline="0" dirty="0"/>
              <a:t>p=h/lambda</a:t>
            </a:r>
          </a:p>
          <a:p>
            <a:pPr marL="171450" indent="-171450">
              <a:buFont typeface="Symbol" charset="2"/>
              <a:buChar char="Þ"/>
            </a:pPr>
            <a:r>
              <a:rPr lang="en-US" baseline="0" dirty="0"/>
              <a:t>angle ~ delta-p/p ~ lambda/(4pi.delta-x) ~ 1/25 rad!</a:t>
            </a:r>
          </a:p>
          <a:p>
            <a:pPr marL="171450" indent="-171450">
              <a:buFont typeface="Symbol" charset="2"/>
              <a:buChar char="Þ"/>
            </a:pPr>
            <a:endParaRPr lang="en-US" baseline="0" dirty="0"/>
          </a:p>
          <a:p>
            <a:pPr marL="171450" indent="-171450">
              <a:buFont typeface="Symbol" charset="2"/>
              <a:buChar char="Þ"/>
            </a:pPr>
            <a:r>
              <a:rPr lang="en-US" baseline="0" dirty="0"/>
              <a:t>cf. the single slit formula for separation between the two minima bounding the max (for small angle) angle ~ 2.lambda/width</a:t>
            </a:r>
          </a:p>
        </p:txBody>
      </p:sp>
    </p:spTree>
    <p:extLst>
      <p:ext uri="{BB962C8B-B14F-4D97-AF65-F5344CB8AC3E}">
        <p14:creationId xmlns:p14="http://schemas.microsoft.com/office/powerpoint/2010/main" val="11318133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A5160C-10EA-9842-A007-E897AF18883C}" type="slidenum">
              <a:rPr lang="en-US"/>
              <a:pPr/>
              <a:t>8</a:t>
            </a:fld>
            <a:endParaRPr lang="en-US"/>
          </a:p>
        </p:txBody>
      </p:sp>
      <p:sp>
        <p:nvSpPr>
          <p:cNvPr id="27651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dirty="0"/>
              <a:t>Could make Delta-x be 0.5 e-9.</a:t>
            </a:r>
          </a:p>
          <a:p>
            <a:endParaRPr lang="en-US" dirty="0"/>
          </a:p>
          <a:p>
            <a:r>
              <a:rPr lang="en-US" dirty="0"/>
              <a:t>Also, could extend this to calculate uncertainty on velocity!!</a:t>
            </a:r>
          </a:p>
          <a:p>
            <a:r>
              <a:rPr lang="en-US" dirty="0"/>
              <a:t>(and hence typical frequency)</a:t>
            </a:r>
          </a:p>
        </p:txBody>
      </p:sp>
    </p:spTree>
    <p:extLst>
      <p:ext uri="{BB962C8B-B14F-4D97-AF65-F5344CB8AC3E}">
        <p14:creationId xmlns:p14="http://schemas.microsoft.com/office/powerpoint/2010/main" val="33308939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5789E0-E791-5B42-A098-C0BF71516B6E}" type="slidenum">
              <a:rPr lang="en-US"/>
              <a:pPr/>
              <a:t>9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dirty="0"/>
              <a:t>Could say something about atomic here?</a:t>
            </a:r>
          </a:p>
          <a:p>
            <a:endParaRPr lang="en-US" dirty="0"/>
          </a:p>
          <a:p>
            <a:r>
              <a:rPr lang="en-US" dirty="0"/>
              <a:t>e.g. the Delta-t could be interpreted as uncertainty over the lifetime of a state – hence short-lived excited states naturally produce broadened lines.</a:t>
            </a:r>
          </a:p>
        </p:txBody>
      </p:sp>
    </p:spTree>
    <p:extLst>
      <p:ext uri="{BB962C8B-B14F-4D97-AF65-F5344CB8AC3E}">
        <p14:creationId xmlns:p14="http://schemas.microsoft.com/office/powerpoint/2010/main" val="18862504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45DF2497-B934-194A-9C59-B3F33BE0D09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345A3A4-2FB9-554E-9320-1D8C64A3AD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F02C4AF-D4C3-1B46-8FE9-44F43127DE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64F7163-CD99-EF44-B598-206B35E096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86E2F17-A931-8847-AC54-FC7D6C6F29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8419001-94D8-CA42-823D-9499B1FB99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2C04303-840D-B84B-A946-26FB4AA2AF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B1D3E5F-3068-D24B-8ED5-7B5D4576F4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4A77C8B8-C40C-3746-8957-C809BB8288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701AB7E-1327-A742-B344-2266AA1E82B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23EE8FF-4B62-5E43-B615-0201F27CC5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C6F31EB-6982-4B4E-90BC-EAE8BE1D753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gif"/><Relationship Id="rId5" Type="http://schemas.openxmlformats.org/officeDocument/2006/relationships/image" Target="../media/image7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04664"/>
            <a:ext cx="7772400" cy="1143000"/>
          </a:xfrm>
        </p:spPr>
        <p:txBody>
          <a:bodyPr/>
          <a:lstStyle/>
          <a:p>
            <a:r>
              <a:rPr lang="en-US" sz="3600" dirty="0"/>
              <a:t>Lecture 2: matter waves and uncertainty</a:t>
            </a:r>
          </a:p>
        </p:txBody>
      </p:sp>
      <p:sp>
        <p:nvSpPr>
          <p:cNvPr id="112643" name="Text Box 3"/>
          <p:cNvSpPr txBox="1">
            <a:spLocks noChangeArrowheads="1"/>
          </p:cNvSpPr>
          <p:nvPr/>
        </p:nvSpPr>
        <p:spPr bwMode="auto">
          <a:xfrm>
            <a:off x="609600" y="1556792"/>
            <a:ext cx="8153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600" i="1" dirty="0">
                <a:ea typeface="ＭＳ Ｐゴシック" charset="-128"/>
                <a:cs typeface="ＭＳ Ｐゴシック" charset="-128"/>
              </a:rPr>
              <a:t>Wave-particle duality also extends to particles of matter.  Even more remarkable, we find that the physical world, at a deep level, has an inherent uncertainty.  </a:t>
            </a:r>
            <a:endParaRPr lang="en-US" sz="1200" i="1" dirty="0"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7" name="Picture 5" descr="ElectronDiffraction_scan_ed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6750" y="2708920"/>
            <a:ext cx="2959100" cy="27352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66192"/>
            <a:ext cx="7772400" cy="990600"/>
          </a:xfrm>
        </p:spPr>
        <p:txBody>
          <a:bodyPr/>
          <a:lstStyle/>
          <a:p>
            <a:r>
              <a:rPr lang="en-US" sz="3200" dirty="0">
                <a:latin typeface="Arial" charset="0"/>
              </a:rPr>
              <a:t>Quantum field theory</a:t>
            </a:r>
            <a:endParaRPr lang="en-US" dirty="0"/>
          </a:p>
        </p:txBody>
      </p:sp>
      <p:sp>
        <p:nvSpPr>
          <p:cNvPr id="28677" name="Rectangle 3"/>
          <p:cNvSpPr>
            <a:spLocks noChangeArrowheads="1"/>
          </p:cNvSpPr>
          <p:nvPr/>
        </p:nvSpPr>
        <p:spPr bwMode="auto">
          <a:xfrm>
            <a:off x="685800" y="1799456"/>
            <a:ext cx="7772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just">
              <a:lnSpc>
                <a:spcPct val="90000"/>
              </a:lnSpc>
              <a:spcBef>
                <a:spcPct val="20000"/>
              </a:spcBef>
            </a:pPr>
            <a:endParaRPr lang="en-GB" sz="2800">
              <a:latin typeface="Comic Sans MS" charset="0"/>
            </a:endParaRPr>
          </a:p>
        </p:txBody>
      </p:sp>
      <p:sp>
        <p:nvSpPr>
          <p:cNvPr id="28680" name="Rectangle 7"/>
          <p:cNvSpPr>
            <a:spLocks noChangeArrowheads="1"/>
          </p:cNvSpPr>
          <p:nvPr/>
        </p:nvSpPr>
        <p:spPr bwMode="auto">
          <a:xfrm>
            <a:off x="755576" y="1798712"/>
            <a:ext cx="7772400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>
              <a:lnSpc>
                <a:spcPct val="110000"/>
              </a:lnSpc>
              <a:spcBef>
                <a:spcPct val="20000"/>
              </a:spcBef>
            </a:pPr>
            <a:r>
              <a:rPr lang="en-GB" sz="1400" dirty="0">
                <a:latin typeface="Arial" charset="0"/>
              </a:rPr>
              <a:t>In modern </a:t>
            </a:r>
            <a:r>
              <a:rPr lang="en-GB" sz="1400" b="1" dirty="0">
                <a:latin typeface="Arial" charset="0"/>
              </a:rPr>
              <a:t>quantum field theory</a:t>
            </a:r>
            <a:r>
              <a:rPr lang="en-GB" sz="1400" dirty="0">
                <a:latin typeface="Arial" charset="0"/>
              </a:rPr>
              <a:t>, the fundamental forces of nature are understood to be transmitted by particular virtual particles!</a:t>
            </a:r>
            <a:r>
              <a:rPr lang="en-GB" sz="1800" dirty="0">
                <a:latin typeface="Arial" charset="0"/>
              </a:rPr>
              <a:t>  </a:t>
            </a:r>
            <a:r>
              <a:rPr lang="en-GB" sz="1400" dirty="0">
                <a:latin typeface="Arial" charset="0"/>
              </a:rPr>
              <a:t>For example, the electromagnetic force is transmitted by virtual photons.</a:t>
            </a:r>
            <a:endParaRPr lang="en-US" sz="1400" i="1" dirty="0">
              <a:latin typeface="+mn-lt"/>
            </a:endParaRPr>
          </a:p>
        </p:txBody>
      </p:sp>
      <p:pic>
        <p:nvPicPr>
          <p:cNvPr id="2050" name="Picture 2" descr="https://qphl.fs.quoracdn.net/main-qimg-f1c7ad244988fcd8d677396a5021762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066057"/>
            <a:ext cx="3457575" cy="3133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5059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z="3200" dirty="0">
                <a:latin typeface="Arial" charset="0"/>
              </a:rPr>
              <a:t>Mach-Zehnder interferometer</a:t>
            </a:r>
            <a:endParaRPr lang="en-US" dirty="0"/>
          </a:p>
        </p:txBody>
      </p:sp>
      <p:sp>
        <p:nvSpPr>
          <p:cNvPr id="12698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1066800"/>
          </a:xfrm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en-GB" sz="1400" dirty="0">
                <a:latin typeface="Arial" charset="0"/>
              </a:rPr>
              <a:t>To emphasise again how strange wave-particle duality is, consider the simple Mach-Zehnder interferometer.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en-GB" sz="1200" dirty="0"/>
          </a:p>
          <a:p>
            <a:pPr marL="0" indent="0">
              <a:lnSpc>
                <a:spcPct val="90000"/>
              </a:lnSpc>
              <a:buFontTx/>
              <a:buNone/>
            </a:pPr>
            <a:endParaRPr lang="en-US" sz="1200" dirty="0">
              <a:latin typeface="Comic Sans MS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5BA1FC7-3F01-E141-8B56-62CDCA77F1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0079" y="2564904"/>
            <a:ext cx="4034775" cy="2881982"/>
          </a:xfrm>
          <a:prstGeom prst="rect">
            <a:avLst/>
          </a:prstGeom>
        </p:spPr>
      </p:pic>
      <p:sp>
        <p:nvSpPr>
          <p:cNvPr id="11" name="Rectangle 4">
            <a:extLst>
              <a:ext uri="{FF2B5EF4-FFF2-40B4-BE49-F238E27FC236}">
                <a16:creationId xmlns:a16="http://schemas.microsoft.com/office/drawing/2014/main" id="{A1CF126E-29E7-BA4D-8E3A-2485E311A0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6296" y="3213521"/>
            <a:ext cx="1491401" cy="14488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>
              <a:lnSpc>
                <a:spcPct val="90000"/>
              </a:lnSpc>
              <a:buFontTx/>
              <a:buNone/>
            </a:pPr>
            <a:r>
              <a:rPr lang="en-GB" sz="1400" i="1" kern="0" dirty="0">
                <a:latin typeface="Arial" charset="0"/>
              </a:rPr>
              <a:t>Constructive </a:t>
            </a:r>
            <a:r>
              <a:rPr lang="en-GB" sz="1400" kern="0" dirty="0">
                <a:latin typeface="Arial" charset="0"/>
              </a:rPr>
              <a:t>interference at detector 1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en-GB" sz="1200" kern="0" dirty="0"/>
          </a:p>
          <a:p>
            <a:pPr marL="0" indent="0">
              <a:lnSpc>
                <a:spcPct val="90000"/>
              </a:lnSpc>
              <a:buFontTx/>
              <a:buNone/>
            </a:pPr>
            <a:endParaRPr lang="en-US" sz="1200" kern="0" dirty="0">
              <a:latin typeface="Comic Sans MS" charset="0"/>
            </a:endParaRPr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A4D0CCD7-28EF-944F-864D-17D678707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853782"/>
            <a:ext cx="6912768" cy="9756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>
              <a:lnSpc>
                <a:spcPct val="90000"/>
              </a:lnSpc>
              <a:buFontTx/>
              <a:buNone/>
            </a:pPr>
            <a:r>
              <a:rPr lang="en-GB" sz="1400" kern="0" dirty="0">
                <a:latin typeface="Arial" charset="0"/>
              </a:rPr>
              <a:t>Does a photon choose to go way or the other; or does it somehow go both ways?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en-GB" sz="1200" kern="0" dirty="0"/>
          </a:p>
          <a:p>
            <a:pPr marL="0" indent="0">
              <a:lnSpc>
                <a:spcPct val="90000"/>
              </a:lnSpc>
              <a:buFontTx/>
              <a:buNone/>
            </a:pPr>
            <a:endParaRPr lang="en-US" sz="1200" kern="0" dirty="0">
              <a:latin typeface="Comic Sans MS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Oval Callout 7">
                <a:extLst>
                  <a:ext uri="{FF2B5EF4-FFF2-40B4-BE49-F238E27FC236}">
                    <a16:creationId xmlns:a16="http://schemas.microsoft.com/office/drawing/2014/main" id="{8572EE07-BB08-5F47-9426-53AEFFA505EC}"/>
                  </a:ext>
                </a:extLst>
              </p:cNvPr>
              <p:cNvSpPr/>
              <p:nvPr/>
            </p:nvSpPr>
            <p:spPr bwMode="auto">
              <a:xfrm>
                <a:off x="611560" y="3022104"/>
                <a:ext cx="2520281" cy="1066800"/>
              </a:xfrm>
              <a:prstGeom prst="wedgeEllipseCallout">
                <a:avLst>
                  <a:gd name="adj1" fmla="val 65308"/>
                  <a:gd name="adj2" fmla="val 81976"/>
                </a:avLst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vert="horz" wrap="square" lIns="36000" tIns="72000" rIns="36000" bIns="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indent="0" algn="ctr">
                  <a:lnSpc>
                    <a:spcPct val="90000"/>
                  </a:lnSpc>
                  <a:buFontTx/>
                  <a:buNone/>
                </a:pPr>
                <a:r>
                  <a:rPr lang="en-GB" sz="1400" kern="0" dirty="0">
                    <a:solidFill>
                      <a:srgbClr val="FF0000"/>
                    </a:solidFill>
                    <a:latin typeface="Apple Chancery" panose="03020702040506060504" pitchFamily="66" charset="-79"/>
                    <a:cs typeface="Apple Chancery" panose="03020702040506060504" pitchFamily="66" charset="-79"/>
                  </a:rPr>
                  <a:t>Air-to-glass reflections give </a:t>
                </a:r>
                <a14:m>
                  <m:oMath xmlns:m="http://schemas.openxmlformats.org/officeDocument/2006/math">
                    <m:r>
                      <a:rPr lang="en-GB" sz="1400" i="1" ker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GB" sz="1400" i="1" ker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400" kern="0" dirty="0">
                    <a:solidFill>
                      <a:srgbClr val="FF0000"/>
                    </a:solidFill>
                    <a:latin typeface="Apple Chancery" panose="03020702040506060504" pitchFamily="66" charset="-79"/>
                    <a:cs typeface="Apple Chancery" panose="03020702040506060504" pitchFamily="66" charset="-79"/>
                  </a:rPr>
                  <a:t>phase shift (glass-to-air don’t).</a:t>
                </a:r>
                <a:endParaRPr lang="en-GB" sz="1400" kern="0" dirty="0">
                  <a:latin typeface="Apple Chancery" panose="03020702040506060504" pitchFamily="66" charset="-79"/>
                  <a:cs typeface="Apple Chancery" panose="03020702040506060504" pitchFamily="66" charset="-79"/>
                </a:endParaRPr>
              </a:p>
            </p:txBody>
          </p:sp>
        </mc:Choice>
        <mc:Fallback xmlns="">
          <p:sp>
            <p:nvSpPr>
              <p:cNvPr id="8" name="Oval Callout 7">
                <a:extLst>
                  <a:ext uri="{FF2B5EF4-FFF2-40B4-BE49-F238E27FC236}">
                    <a16:creationId xmlns:a16="http://schemas.microsoft.com/office/drawing/2014/main" id="{8572EE07-BB08-5F47-9426-53AEFFA505E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1560" y="3022104"/>
                <a:ext cx="2520281" cy="1066800"/>
              </a:xfrm>
              <a:prstGeom prst="wedgeEllipseCallout">
                <a:avLst>
                  <a:gd name="adj1" fmla="val 65308"/>
                  <a:gd name="adj2" fmla="val 81976"/>
                </a:avLst>
              </a:prstGeom>
              <a:blipFill>
                <a:blip r:embed="rId4"/>
                <a:stretch>
                  <a:fillRect/>
                </a:stretch>
              </a:blipFill>
              <a:ln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4">
            <a:extLst>
              <a:ext uri="{FF2B5EF4-FFF2-40B4-BE49-F238E27FC236}">
                <a16:creationId xmlns:a16="http://schemas.microsoft.com/office/drawing/2014/main" id="{2DE842D6-E7F7-154D-A006-63F79D13F5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8024" y="1909139"/>
            <a:ext cx="2171945" cy="740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 algn="ctr">
              <a:lnSpc>
                <a:spcPct val="90000"/>
              </a:lnSpc>
              <a:buFontTx/>
              <a:buNone/>
            </a:pPr>
            <a:r>
              <a:rPr lang="en-GB" sz="1400" i="1" kern="0" dirty="0">
                <a:latin typeface="Arial" charset="0"/>
              </a:rPr>
              <a:t>Destructive </a:t>
            </a:r>
            <a:r>
              <a:rPr lang="en-GB" sz="1400" kern="0" dirty="0">
                <a:latin typeface="Arial" charset="0"/>
              </a:rPr>
              <a:t>interference at detector 2</a:t>
            </a:r>
          </a:p>
          <a:p>
            <a:pPr marL="0" indent="0" algn="ctr">
              <a:lnSpc>
                <a:spcPct val="90000"/>
              </a:lnSpc>
              <a:buFontTx/>
              <a:buNone/>
            </a:pPr>
            <a:endParaRPr lang="en-GB" sz="1200" kern="0" dirty="0"/>
          </a:p>
          <a:p>
            <a:pPr marL="0" indent="0" algn="ctr">
              <a:lnSpc>
                <a:spcPct val="90000"/>
              </a:lnSpc>
              <a:buFontTx/>
              <a:buNone/>
            </a:pPr>
            <a:endParaRPr lang="en-US" sz="1200" kern="0" dirty="0">
              <a:latin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866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8" grpId="0" animBg="1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z="3200">
                <a:latin typeface="Arial" charset="0"/>
              </a:rPr>
              <a:t>De Broglie matter waves</a:t>
            </a:r>
            <a:endParaRPr lang="en-US"/>
          </a:p>
        </p:txBody>
      </p:sp>
      <p:sp>
        <p:nvSpPr>
          <p:cNvPr id="12698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1066800"/>
          </a:xfrm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en-GB" sz="1400" dirty="0">
                <a:latin typeface="Arial" charset="0"/>
              </a:rPr>
              <a:t>In 1924 Prince Louis De Broglie made the radical proposition that not only must light be considered as a wave which behaved in some circumstances like particles, but that traditional particles (electrons, protons, neutrons etc.) behave in some circumstances like waves.  </a:t>
            </a:r>
            <a:endParaRPr lang="en-GB" sz="1200" dirty="0"/>
          </a:p>
          <a:p>
            <a:pPr marL="0" indent="0">
              <a:lnSpc>
                <a:spcPct val="90000"/>
              </a:lnSpc>
              <a:buFontTx/>
              <a:buNone/>
            </a:pPr>
            <a:endParaRPr lang="en-US" sz="1200" dirty="0">
              <a:latin typeface="Comic Sans MS" charset="0"/>
            </a:endParaRPr>
          </a:p>
        </p:txBody>
      </p:sp>
      <p:sp>
        <p:nvSpPr>
          <p:cNvPr id="126982" name="Rectangle 6"/>
          <p:cNvSpPr>
            <a:spLocks noChangeArrowheads="1"/>
          </p:cNvSpPr>
          <p:nvPr/>
        </p:nvSpPr>
        <p:spPr bwMode="auto">
          <a:xfrm>
            <a:off x="1115616" y="2819400"/>
            <a:ext cx="4318248" cy="1545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</a:pPr>
            <a:r>
              <a:rPr lang="en-GB" sz="1400" dirty="0">
                <a:latin typeface="Arial" charset="0"/>
              </a:rPr>
              <a:t>The </a:t>
            </a:r>
            <a:r>
              <a:rPr lang="en-GB" sz="1400" i="1" dirty="0">
                <a:latin typeface="Arial" charset="0"/>
              </a:rPr>
              <a:t>de Broglie wavelength </a:t>
            </a:r>
            <a:r>
              <a:rPr lang="en-GB" sz="1400" dirty="0">
                <a:latin typeface="Arial" charset="0"/>
              </a:rPr>
              <a:t>associated with any material particle is simply given by its momentum:</a:t>
            </a:r>
            <a:endParaRPr lang="en-GB" sz="1400" dirty="0"/>
          </a:p>
          <a:p>
            <a:pPr algn="ctr">
              <a:spcBef>
                <a:spcPct val="20000"/>
              </a:spcBef>
            </a:pPr>
            <a:endParaRPr lang="en-GB" sz="1800" i="1" dirty="0">
              <a:sym typeface="Symbol" charset="2"/>
            </a:endParaRPr>
          </a:p>
          <a:p>
            <a:pPr algn="ctr">
              <a:spcBef>
                <a:spcPct val="20000"/>
              </a:spcBef>
            </a:pPr>
            <a:r>
              <a:rPr lang="en-GB" i="1" dirty="0">
                <a:sym typeface="Symbol" charset="2"/>
              </a:rPr>
              <a:t> </a:t>
            </a:r>
            <a:r>
              <a:rPr lang="en-GB" dirty="0">
                <a:sym typeface="Symbol" charset="2"/>
              </a:rPr>
              <a:t>= </a:t>
            </a:r>
            <a:r>
              <a:rPr lang="en-GB" i="1" dirty="0">
                <a:sym typeface="Symbol" charset="2"/>
              </a:rPr>
              <a:t>h</a:t>
            </a:r>
            <a:r>
              <a:rPr lang="en-GB" dirty="0">
                <a:sym typeface="Symbol" charset="2"/>
              </a:rPr>
              <a:t>/</a:t>
            </a:r>
            <a:r>
              <a:rPr lang="en-GB" i="1" dirty="0">
                <a:sym typeface="Symbol" charset="2"/>
              </a:rPr>
              <a:t>p</a:t>
            </a:r>
            <a:endParaRPr lang="en-GB" dirty="0"/>
          </a:p>
          <a:p>
            <a:pPr>
              <a:spcBef>
                <a:spcPct val="20000"/>
              </a:spcBef>
            </a:pPr>
            <a:endParaRPr lang="en-US" sz="1400" dirty="0">
              <a:latin typeface="Comic Sans MS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4168" y="2564904"/>
            <a:ext cx="1512168" cy="2138638"/>
          </a:xfrm>
          <a:prstGeom prst="rect">
            <a:avLst/>
          </a:prstGeom>
        </p:spPr>
      </p:pic>
      <p:sp>
        <p:nvSpPr>
          <p:cNvPr id="9" name="Rectangle 4"/>
          <p:cNvSpPr txBox="1">
            <a:spLocks noChangeArrowheads="1"/>
          </p:cNvSpPr>
          <p:nvPr/>
        </p:nvSpPr>
        <p:spPr bwMode="auto">
          <a:xfrm>
            <a:off x="685800" y="5117047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>
              <a:lnSpc>
                <a:spcPct val="90000"/>
              </a:lnSpc>
              <a:buFontTx/>
              <a:buNone/>
            </a:pPr>
            <a:r>
              <a:rPr lang="en-GB" sz="1400" kern="0" dirty="0">
                <a:latin typeface="Arial" charset="0"/>
              </a:rPr>
              <a:t>This explains phenomena such as electron diffraction through crystals.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en-GB" sz="1200" kern="0" dirty="0"/>
          </a:p>
          <a:p>
            <a:pPr marL="0" indent="0">
              <a:lnSpc>
                <a:spcPct val="90000"/>
              </a:lnSpc>
              <a:buFontTx/>
              <a:buNone/>
            </a:pPr>
            <a:endParaRPr lang="en-US" sz="1200" kern="0" dirty="0">
              <a:latin typeface="Comic Sans MS" charset="0"/>
            </a:endParaRP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698914" y="5650447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>
              <a:lnSpc>
                <a:spcPct val="90000"/>
              </a:lnSpc>
              <a:buFontTx/>
              <a:buNone/>
            </a:pPr>
            <a:r>
              <a:rPr lang="en-GB" sz="1400" kern="0" dirty="0">
                <a:latin typeface="Arial" charset="0"/>
              </a:rPr>
              <a:t>The implications are profound: it means, for example, that particles (when they behave like waves) must spread out in space, and hence be in many places at once!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en-GB" sz="1200" kern="0" dirty="0"/>
          </a:p>
          <a:p>
            <a:pPr marL="0" indent="0">
              <a:lnSpc>
                <a:spcPct val="90000"/>
              </a:lnSpc>
              <a:buFontTx/>
              <a:buNone/>
            </a:pPr>
            <a:endParaRPr lang="en-US" sz="1200" kern="0" dirty="0">
              <a:latin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6453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82" grpId="0"/>
      <p:bldP spid="9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z="3200" dirty="0">
                <a:latin typeface="Arial" charset="0"/>
              </a:rPr>
              <a:t>Heisenberg’s Microscope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2404" name="Rectangle 4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67544" y="3933056"/>
                <a:ext cx="6552728" cy="1872208"/>
              </a:xfrm>
            </p:spPr>
            <p:txBody>
              <a:bodyPr/>
              <a:lstStyle/>
              <a:p>
                <a:pPr marL="0" indent="0">
                  <a:buFontTx/>
                  <a:buNone/>
                </a:pPr>
                <a:r>
                  <a:rPr lang="en-GB" sz="1400" dirty="0">
                    <a:latin typeface="Arial" charset="0"/>
                  </a:rPr>
                  <a:t>Consider a particle viewed under a simple microscope.  The particle is hit by a photon that is then focussed onto a screen by a lens.  We can’t tell which path the photon has taken, which gives some uncertainty to the change in momentum that the particle will have received.  We conclude:</a:t>
                </a:r>
                <a:endParaRPr lang="en-US" sz="1400" dirty="0">
                  <a:latin typeface="Arial" charset="0"/>
                </a:endParaRPr>
              </a:p>
              <a:p>
                <a:pPr marL="0" indent="0">
                  <a:buFontTx/>
                  <a:buNone/>
                </a:pPr>
                <a:endParaRPr lang="en-US" sz="1400" dirty="0">
                  <a:latin typeface="Arial" charset="0"/>
                </a:endParaRPr>
              </a:p>
              <a:p>
                <a:pPr marL="0" indent="0">
                  <a:buFontTx/>
                  <a:buNone/>
                </a:pPr>
                <a:endParaRPr lang="en-US" sz="1400" dirty="0">
                  <a:latin typeface="Arial" charset="0"/>
                </a:endParaRPr>
              </a:p>
              <a:p>
                <a:pPr marL="0" indent="0" algn="ctr"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∆</m:t>
                      </m:r>
                      <m:r>
                        <a:rPr lang="en-GB" sz="18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𝑥</m:t>
                      </m:r>
                      <m:r>
                        <a:rPr lang="en-GB" sz="18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∆</m:t>
                      </m:r>
                      <m:r>
                        <a:rPr lang="en-GB" sz="18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𝑝</m:t>
                      </m:r>
                      <m:r>
                        <a:rPr lang="en-GB" sz="18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≈ </m:t>
                      </m:r>
                      <m:f>
                        <m:fPr>
                          <m:ctrlPr>
                            <a:rPr lang="en-GB" sz="18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fPr>
                        <m:num>
                          <m:r>
                            <a:rPr lang="en-GB" sz="18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𝑓</m:t>
                          </m:r>
                          <m:r>
                            <a:rPr lang="en-GB" sz="18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𝜆</m:t>
                          </m:r>
                        </m:num>
                        <m:den>
                          <m:r>
                            <a:rPr lang="en-GB" sz="18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𝐷</m:t>
                          </m:r>
                        </m:den>
                      </m:f>
                      <m:r>
                        <a:rPr lang="en-GB" sz="18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.</m:t>
                      </m:r>
                      <m:f>
                        <m:fPr>
                          <m:ctrlPr>
                            <a:rPr lang="en-GB" sz="18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fPr>
                        <m:num>
                          <m:r>
                            <a:rPr lang="en-GB" sz="18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h𝐷</m:t>
                          </m:r>
                        </m:num>
                        <m:den>
                          <m:r>
                            <a:rPr lang="en-GB" sz="18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2</m:t>
                          </m:r>
                          <m:r>
                            <a:rPr lang="en-GB" sz="18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𝑓</m:t>
                          </m:r>
                          <m:r>
                            <a:rPr lang="en-GB" sz="18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𝜆</m:t>
                          </m:r>
                        </m:den>
                      </m:f>
                      <m:r>
                        <a:rPr lang="en-GB" sz="1800" b="0" i="1" smtClean="0">
                          <a:latin typeface="Cambria Math" panose="02040503050406030204" pitchFamily="18" charset="0"/>
                          <a:ea typeface="Cambria Math" charset="0"/>
                          <a:cs typeface="Cambria Math" charset="0"/>
                        </a:rPr>
                        <m:t> </m:t>
                      </m:r>
                      <m:r>
                        <a:rPr lang="en-GB" sz="18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=</m:t>
                      </m:r>
                      <m:r>
                        <a:rPr lang="en-GB" sz="1800" b="0" i="1" smtClean="0">
                          <a:latin typeface="Cambria Math" panose="02040503050406030204" pitchFamily="18" charset="0"/>
                          <a:ea typeface="Cambria Math" charset="0"/>
                          <a:cs typeface="Cambria Math" charset="0"/>
                        </a:rPr>
                        <m:t> </m:t>
                      </m:r>
                      <m:f>
                        <m:fPr>
                          <m:ctrlPr>
                            <a:rPr lang="en-GB" sz="18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fPr>
                        <m:num>
                          <m:r>
                            <a:rPr lang="en-GB" sz="18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h</m:t>
                          </m:r>
                        </m:num>
                        <m:den>
                          <m:r>
                            <a:rPr lang="en-GB" sz="18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800" dirty="0">
                  <a:latin typeface="Arial" charset="0"/>
                </a:endParaRPr>
              </a:p>
            </p:txBody>
          </p:sp>
        </mc:Choice>
        <mc:Fallback xmlns="">
          <p:sp>
            <p:nvSpPr>
              <p:cNvPr id="102404" name="Rectangle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67544" y="3933056"/>
                <a:ext cx="6552728" cy="1872208"/>
              </a:xfrm>
              <a:blipFill>
                <a:blip r:embed="rId3"/>
                <a:stretch>
                  <a:fillRect l="-193" t="-676" r="-193" b="-121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Oval 1"/>
          <p:cNvSpPr/>
          <p:nvPr/>
        </p:nvSpPr>
        <p:spPr bwMode="auto">
          <a:xfrm>
            <a:off x="4209642" y="1716269"/>
            <a:ext cx="541830" cy="1584176"/>
          </a:xfrm>
          <a:prstGeom prst="ellipse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" name="Oval 2"/>
          <p:cNvSpPr/>
          <p:nvPr/>
        </p:nvSpPr>
        <p:spPr bwMode="auto">
          <a:xfrm>
            <a:off x="2553458" y="2436349"/>
            <a:ext cx="144016" cy="144016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5" name="Straight Connector 4"/>
          <p:cNvCxnSpPr>
            <a:stCxn id="3" idx="7"/>
            <a:endCxn id="2" idx="0"/>
          </p:cNvCxnSpPr>
          <p:nvPr/>
        </p:nvCxnSpPr>
        <p:spPr bwMode="auto">
          <a:xfrm flipV="1">
            <a:off x="2676383" y="1716269"/>
            <a:ext cx="1804174" cy="74117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 flipV="1">
            <a:off x="4505190" y="2533815"/>
            <a:ext cx="1821291" cy="76663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>
            <a:stCxn id="3" idx="5"/>
            <a:endCxn id="2" idx="4"/>
          </p:cNvCxnSpPr>
          <p:nvPr/>
        </p:nvCxnSpPr>
        <p:spPr bwMode="auto">
          <a:xfrm>
            <a:off x="2676383" y="2559274"/>
            <a:ext cx="1804174" cy="74117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4505189" y="1716269"/>
            <a:ext cx="1821292" cy="7920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Rectangle 12"/>
          <p:cNvSpPr/>
          <p:nvPr/>
        </p:nvSpPr>
        <p:spPr bwMode="auto">
          <a:xfrm>
            <a:off x="6326481" y="1644261"/>
            <a:ext cx="45719" cy="1760984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5" name="Triangle 14"/>
          <p:cNvSpPr/>
          <p:nvPr/>
        </p:nvSpPr>
        <p:spPr bwMode="auto">
          <a:xfrm rot="4080000">
            <a:off x="3435555" y="2003516"/>
            <a:ext cx="144016" cy="216024"/>
          </a:xfrm>
          <a:prstGeom prst="triangl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9" name="Triangle 18"/>
          <p:cNvSpPr/>
          <p:nvPr/>
        </p:nvSpPr>
        <p:spPr bwMode="auto">
          <a:xfrm rot="4080000">
            <a:off x="5343827" y="2809117"/>
            <a:ext cx="144016" cy="216024"/>
          </a:xfrm>
          <a:prstGeom prst="triangl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0" name="Triangle 19"/>
          <p:cNvSpPr/>
          <p:nvPr/>
        </p:nvSpPr>
        <p:spPr bwMode="auto">
          <a:xfrm rot="6720000">
            <a:off x="3435555" y="2797583"/>
            <a:ext cx="144016" cy="216024"/>
          </a:xfrm>
          <a:prstGeom prst="triangl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1" name="Triangle 20"/>
          <p:cNvSpPr/>
          <p:nvPr/>
        </p:nvSpPr>
        <p:spPr bwMode="auto">
          <a:xfrm rot="6720000">
            <a:off x="5343827" y="2003516"/>
            <a:ext cx="144016" cy="216024"/>
          </a:xfrm>
          <a:prstGeom prst="triangl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 bwMode="auto">
          <a:xfrm>
            <a:off x="2653523" y="3405245"/>
            <a:ext cx="1851666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3464773" y="305966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i="1" dirty="0"/>
              <a:t>f</a:t>
            </a:r>
          </a:p>
        </p:txBody>
      </p:sp>
      <p:cxnSp>
        <p:nvCxnSpPr>
          <p:cNvPr id="25" name="Straight Arrow Connector 24"/>
          <p:cNvCxnSpPr>
            <a:stCxn id="2" idx="4"/>
            <a:endCxn id="2" idx="0"/>
          </p:cNvCxnSpPr>
          <p:nvPr/>
        </p:nvCxnSpPr>
        <p:spPr bwMode="auto">
          <a:xfrm flipV="1">
            <a:off x="4480557" y="1716269"/>
            <a:ext cx="0" cy="158417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4425666" y="229948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i="1"/>
              <a:t>D</a:t>
            </a:r>
            <a:endParaRPr lang="en-US" sz="1800" i="1" dirty="0"/>
          </a:p>
        </p:txBody>
      </p:sp>
      <p:sp>
        <p:nvSpPr>
          <p:cNvPr id="36" name="Arc 35"/>
          <p:cNvSpPr/>
          <p:nvPr/>
        </p:nvSpPr>
        <p:spPr bwMode="auto">
          <a:xfrm rot="2685005">
            <a:off x="2560474" y="2167445"/>
            <a:ext cx="720080" cy="692209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843808" y="234008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2</a:t>
            </a:r>
            <a:r>
              <a:rPr lang="en-US" sz="1800" i="1" dirty="0">
                <a:latin typeface="Symbol" charset="2"/>
                <a:ea typeface="Symbol" charset="2"/>
                <a:cs typeface="Symbol" charset="2"/>
              </a:rPr>
              <a:t>q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6575690" y="2067281"/>
                <a:ext cx="2244782" cy="9700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Arial" charset="0"/>
                  </a:rPr>
                  <a:t>Resolving power of lens:</a:t>
                </a:r>
              </a:p>
              <a:p>
                <a:endParaRPr lang="en-GB" sz="1400" dirty="0">
                  <a:latin typeface="Arial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fPr>
                        <m:num>
                          <m:r>
                            <a:rPr lang="en-US" sz="140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∆</m:t>
                          </m:r>
                          <m:r>
                            <a:rPr lang="en-GB" sz="14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𝑥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𝑓</m:t>
                          </m:r>
                        </m:den>
                      </m:f>
                      <m:r>
                        <a:rPr lang="en-GB" sz="14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≈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𝜆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𝐷</m:t>
                          </m:r>
                        </m:den>
                      </m:f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5690" y="2067281"/>
                <a:ext cx="2244782" cy="970074"/>
              </a:xfrm>
              <a:prstGeom prst="rect">
                <a:avLst/>
              </a:prstGeom>
              <a:blipFill>
                <a:blip r:embed="rId4"/>
                <a:stretch>
                  <a:fillRect l="-562" t="-1299" b="-25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Connector 22"/>
          <p:cNvCxnSpPr/>
          <p:nvPr/>
        </p:nvCxnSpPr>
        <p:spPr bwMode="auto">
          <a:xfrm>
            <a:off x="2625466" y="1716269"/>
            <a:ext cx="0" cy="72008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Triangle 26"/>
          <p:cNvSpPr/>
          <p:nvPr/>
        </p:nvSpPr>
        <p:spPr bwMode="auto">
          <a:xfrm rot="10800000">
            <a:off x="2549666" y="1948344"/>
            <a:ext cx="144016" cy="216024"/>
          </a:xfrm>
          <a:prstGeom prst="triangl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57984" y="2004301"/>
                <a:ext cx="1765744" cy="9700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latin typeface="Arial" charset="0"/>
                  </a:rPr>
                  <a:t>Nudge of particle:</a:t>
                </a:r>
              </a:p>
              <a:p>
                <a:pPr algn="ctr"/>
                <a:endParaRPr lang="en-GB" sz="1400" dirty="0">
                  <a:latin typeface="Arial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40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Δ</m:t>
                      </m:r>
                      <m:r>
                        <a:rPr lang="en-GB" sz="14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𝑝</m:t>
                      </m:r>
                      <m:r>
                        <a:rPr lang="en-GB" sz="14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h</m:t>
                          </m:r>
                        </m:num>
                        <m:den>
                          <m:r>
                            <a:rPr lang="en-GB" sz="14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𝜆</m:t>
                          </m:r>
                        </m:den>
                      </m:f>
                      <m:func>
                        <m:func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sin</m:t>
                          </m:r>
                        </m:fName>
                        <m:e>
                          <m:r>
                            <a:rPr lang="en-GB" sz="14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𝜃</m:t>
                          </m:r>
                          <m:r>
                            <a:rPr lang="en-GB" sz="14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≈</m:t>
                          </m:r>
                        </m:e>
                      </m:func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h</m:t>
                          </m:r>
                        </m:num>
                        <m:den>
                          <m:r>
                            <a:rPr lang="en-GB" sz="14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𝜆</m:t>
                          </m:r>
                        </m:den>
                      </m:f>
                      <m:r>
                        <a:rPr lang="en-GB" sz="14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.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𝐷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2</m:t>
                          </m:r>
                          <m:r>
                            <a:rPr lang="en-GB" sz="14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𝑓</m:t>
                          </m:r>
                        </m:den>
                      </m:f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984" y="2004301"/>
                <a:ext cx="1765744" cy="970009"/>
              </a:xfrm>
              <a:prstGeom prst="rect">
                <a:avLst/>
              </a:prstGeom>
              <a:blipFill>
                <a:blip r:embed="rId5"/>
                <a:stretch>
                  <a:fillRect t="-1282" b="-25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6" name="Picture 2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4005064"/>
            <a:ext cx="1627925" cy="2204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6715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z="3200" dirty="0">
                <a:latin typeface="Arial" charset="0"/>
              </a:rPr>
              <a:t>Heisenberg’s Uncertainty Principle</a:t>
            </a:r>
            <a:endParaRPr lang="en-US" dirty="0"/>
          </a:p>
        </p:txBody>
      </p:sp>
      <p:sp>
        <p:nvSpPr>
          <p:cNvPr id="102403" name="Rectangle 3"/>
          <p:cNvSpPr>
            <a:spLocks noChangeArrowheads="1"/>
          </p:cNvSpPr>
          <p:nvPr/>
        </p:nvSpPr>
        <p:spPr bwMode="auto">
          <a:xfrm>
            <a:off x="685800" y="1524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just">
              <a:lnSpc>
                <a:spcPct val="90000"/>
              </a:lnSpc>
              <a:spcBef>
                <a:spcPct val="20000"/>
              </a:spcBef>
            </a:pPr>
            <a:endParaRPr lang="en-GB" sz="2800">
              <a:latin typeface="Comic Sans MS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2404" name="Rectangle 4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576672" y="2420888"/>
                <a:ext cx="7990656" cy="2849488"/>
              </a:xfrm>
            </p:spPr>
            <p:txBody>
              <a:bodyPr/>
              <a:lstStyle/>
              <a:p>
                <a:pPr marL="0" indent="0">
                  <a:buFontTx/>
                  <a:buNone/>
                </a:pPr>
                <a:r>
                  <a:rPr lang="en-GB" sz="1400" dirty="0">
                    <a:latin typeface="Arial" charset="0"/>
                  </a:rPr>
                  <a:t>A remarkable consequence of wave-particle duality is that it implies certain pairs of particle properties cannot simultaneously be known to arbitrary accuracy.  More rigorously, considering the uncertainty in position and momentum of a particle, </a:t>
                </a:r>
                <a:r>
                  <a:rPr lang="en-GB" sz="1400" b="1" dirty="0">
                    <a:latin typeface="Arial" charset="0"/>
                  </a:rPr>
                  <a:t>Heisenberg’s Uncertainty Principle</a:t>
                </a:r>
                <a:r>
                  <a:rPr lang="en-GB" sz="1400" dirty="0">
                    <a:latin typeface="Arial" charset="0"/>
                  </a:rPr>
                  <a:t> states:</a:t>
                </a:r>
                <a:endParaRPr lang="en-GB" sz="1400" dirty="0"/>
              </a:p>
              <a:p>
                <a:pPr marL="0" indent="0">
                  <a:buFontTx/>
                  <a:buNone/>
                </a:pPr>
                <a:endParaRPr lang="en-GB" sz="1400" dirty="0"/>
              </a:p>
              <a:p>
                <a:pPr marL="0" indent="0">
                  <a:buFontTx/>
                  <a:buNone/>
                </a:pPr>
                <a:endParaRPr lang="en-GB" sz="1400" dirty="0"/>
              </a:p>
              <a:p>
                <a:pPr marL="0" indent="0" algn="ctr"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∆</m:t>
                      </m:r>
                      <m:r>
                        <a:rPr lang="en-GB" sz="2000" b="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𝑥</m:t>
                      </m:r>
                      <m:r>
                        <a:rPr lang="en-GB" sz="20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∆</m:t>
                      </m:r>
                      <m:r>
                        <a:rPr lang="en-GB" sz="2000" b="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𝑝</m:t>
                      </m:r>
                      <m:r>
                        <a:rPr lang="en-GB" sz="20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&gt;</m:t>
                      </m:r>
                      <m:f>
                        <m:fPr>
                          <m:ctrlPr>
                            <a:rPr lang="mr-IN" sz="2000" i="1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fPr>
                        <m:num>
                          <m:r>
                            <a:rPr lang="mr-IN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ℏ</m:t>
                          </m:r>
                        </m:num>
                        <m:den>
                          <m:r>
                            <a:rPr lang="en-GB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Arial" charset="0"/>
                </a:endParaRPr>
              </a:p>
              <a:p>
                <a:pPr marL="0" indent="0">
                  <a:buFontTx/>
                  <a:buNone/>
                </a:pPr>
                <a:endParaRPr lang="en-US" sz="1400" dirty="0">
                  <a:latin typeface="Arial" charset="0"/>
                </a:endParaRPr>
              </a:p>
              <a:p>
                <a:pPr marL="0" indent="0">
                  <a:buFontTx/>
                  <a:buNone/>
                </a:pPr>
                <a:endParaRPr lang="en-US" sz="1400" dirty="0">
                  <a:latin typeface="Arial" charset="0"/>
                </a:endParaRPr>
              </a:p>
              <a:p>
                <a:pPr marL="0" indent="0">
                  <a:buFontTx/>
                  <a:buNone/>
                </a:pPr>
                <a:r>
                  <a:rPr lang="en-US" sz="1400" dirty="0">
                    <a:latin typeface="Arial" charset="0"/>
                  </a:rPr>
                  <a:t>Where </a:t>
                </a:r>
                <a:r>
                  <a:rPr lang="en-GB" sz="1800" i="1" dirty="0" err="1">
                    <a:latin typeface="+mj-lt"/>
                    <a:sym typeface="Symbol" charset="2"/>
                  </a:rPr>
                  <a:t>ћ</a:t>
                </a:r>
                <a:r>
                  <a:rPr lang="en-GB" sz="1800" i="1" dirty="0">
                    <a:latin typeface="+mj-lt"/>
                    <a:sym typeface="Symbol" charset="2"/>
                  </a:rPr>
                  <a:t> = h/</a:t>
                </a:r>
                <a:r>
                  <a:rPr lang="en-GB" sz="1800" dirty="0">
                    <a:latin typeface="+mj-lt"/>
                    <a:sym typeface="Symbol" charset="2"/>
                  </a:rPr>
                  <a:t>2</a:t>
                </a:r>
                <a:r>
                  <a:rPr lang="en-GB" sz="1800" i="1" dirty="0">
                    <a:latin typeface="+mj-lt"/>
                    <a:sym typeface="Symbol" charset="2"/>
                  </a:rPr>
                  <a:t> </a:t>
                </a:r>
                <a:r>
                  <a:rPr lang="en-GB" sz="1800" dirty="0">
                    <a:latin typeface="+mj-lt"/>
                    <a:sym typeface="Symbol" charset="2"/>
                  </a:rPr>
                  <a:t>= 1.0510</a:t>
                </a:r>
                <a:r>
                  <a:rPr lang="en-GB" sz="1800" baseline="30000" dirty="0">
                    <a:latin typeface="+mj-lt"/>
                    <a:sym typeface="Symbol" charset="2"/>
                  </a:rPr>
                  <a:t>-34 </a:t>
                </a:r>
                <a:r>
                  <a:rPr lang="en-GB" sz="1800" dirty="0">
                    <a:latin typeface="+mj-lt"/>
                    <a:sym typeface="Symbol" charset="2"/>
                  </a:rPr>
                  <a:t>J</a:t>
                </a:r>
                <a:r>
                  <a:rPr lang="en-GB" sz="800" dirty="0">
                    <a:latin typeface="+mj-lt"/>
                    <a:sym typeface="Symbol" charset="2"/>
                  </a:rPr>
                  <a:t> </a:t>
                </a:r>
                <a:r>
                  <a:rPr lang="en-GB" sz="1800" dirty="0" err="1">
                    <a:latin typeface="+mj-lt"/>
                    <a:sym typeface="Symbol" charset="2"/>
                  </a:rPr>
                  <a:t>s</a:t>
                </a:r>
                <a:r>
                  <a:rPr lang="en-GB" sz="1800" dirty="0">
                    <a:latin typeface="Times CY" pitchFamily="1" charset="0"/>
                    <a:sym typeface="Symbol" charset="2"/>
                  </a:rPr>
                  <a:t> </a:t>
                </a:r>
                <a:r>
                  <a:rPr lang="en-GB" sz="1400" dirty="0">
                    <a:latin typeface="Arial" charset="0"/>
                  </a:rPr>
                  <a:t>is the </a:t>
                </a:r>
                <a:r>
                  <a:rPr lang="en-GB" sz="1400" b="1" dirty="0">
                    <a:latin typeface="Arial" charset="0"/>
                  </a:rPr>
                  <a:t>reduced Planck constant, </a:t>
                </a:r>
                <a:r>
                  <a:rPr lang="en-GB" sz="1400" dirty="0">
                    <a:latin typeface="Arial" charset="0"/>
                  </a:rPr>
                  <a:t>or “</a:t>
                </a:r>
                <a:r>
                  <a:rPr lang="en-GB" sz="1400" dirty="0" err="1">
                    <a:latin typeface="Arial" charset="0"/>
                  </a:rPr>
                  <a:t>hbar</a:t>
                </a:r>
                <a:r>
                  <a:rPr lang="en-GB" sz="1400" dirty="0">
                    <a:latin typeface="Arial" charset="0"/>
                  </a:rPr>
                  <a:t>”.</a:t>
                </a:r>
                <a:endParaRPr lang="en-US" sz="1400" dirty="0">
                  <a:latin typeface="Arial" charset="0"/>
                </a:endParaRPr>
              </a:p>
              <a:p>
                <a:pPr marL="0" indent="0">
                  <a:buFontTx/>
                  <a:buNone/>
                </a:pPr>
                <a:endParaRPr lang="en-US" sz="1400" dirty="0">
                  <a:latin typeface="Arial" charset="0"/>
                </a:endParaRPr>
              </a:p>
              <a:p>
                <a:pPr marL="0" indent="0">
                  <a:buFontTx/>
                  <a:buNone/>
                </a:pPr>
                <a:endParaRPr lang="en-US" sz="1400" dirty="0">
                  <a:latin typeface="Arial" charset="0"/>
                </a:endParaRPr>
              </a:p>
            </p:txBody>
          </p:sp>
        </mc:Choice>
        <mc:Fallback xmlns="">
          <p:sp>
            <p:nvSpPr>
              <p:cNvPr id="102404" name="Rectangle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576672" y="2420888"/>
                <a:ext cx="7990656" cy="2849488"/>
              </a:xfrm>
              <a:blipFill rotWithShape="0">
                <a:blip r:embed="rId3"/>
                <a:stretch>
                  <a:fillRect l="-229" t="-4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541784" y="1349950"/>
            <a:ext cx="7990656" cy="854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>
              <a:buFontTx/>
              <a:buNone/>
            </a:pPr>
            <a:r>
              <a:rPr lang="en-US" sz="1400" dirty="0">
                <a:latin typeface="Arial" charset="0"/>
              </a:rPr>
              <a:t>However the principle is even more profound than the Heisenberg microscope analysis hints at, seemingly being a fundamental limitation of nature (for greater insight, read about </a:t>
            </a:r>
            <a:r>
              <a:rPr lang="en-US" sz="1400" b="1" dirty="0">
                <a:latin typeface="Arial" charset="0"/>
              </a:rPr>
              <a:t>Bell’s Inequalities</a:t>
            </a:r>
            <a:r>
              <a:rPr lang="en-US" sz="1400" dirty="0">
                <a:latin typeface="Arial" charset="0"/>
              </a:rPr>
              <a:t>).</a:t>
            </a:r>
          </a:p>
          <a:p>
            <a:pPr marL="0" indent="0">
              <a:buFontTx/>
              <a:buNone/>
            </a:pPr>
            <a:endParaRPr lang="en-US" sz="12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3892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z="3200" dirty="0">
                <a:latin typeface="Arial" charset="0"/>
              </a:rPr>
              <a:t>Position and momentum of a wave</a:t>
            </a:r>
            <a:endParaRPr lang="en-US" dirty="0"/>
          </a:p>
        </p:txBody>
      </p:sp>
      <p:sp>
        <p:nvSpPr>
          <p:cNvPr id="102403" name="Rectangle 3"/>
          <p:cNvSpPr>
            <a:spLocks noChangeArrowheads="1"/>
          </p:cNvSpPr>
          <p:nvPr/>
        </p:nvSpPr>
        <p:spPr bwMode="auto">
          <a:xfrm>
            <a:off x="685800" y="1524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just">
              <a:lnSpc>
                <a:spcPct val="90000"/>
              </a:lnSpc>
              <a:spcBef>
                <a:spcPct val="20000"/>
              </a:spcBef>
            </a:pPr>
            <a:endParaRPr lang="en-GB" sz="2800">
              <a:latin typeface="Comic Sans MS" charset="0"/>
            </a:endParaRPr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9552" y="1371600"/>
            <a:ext cx="7918648" cy="761256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GB" sz="1400" dirty="0">
                <a:latin typeface="Arial" charset="0"/>
              </a:rPr>
              <a:t>Consider a wave travelling in 1-D.  If it is an infinitely long sine-wave then it has a fixed wavelength (and hence fixed momentum), but its “position” is completely undefined.  This is odd for a particle!</a:t>
            </a:r>
            <a:endParaRPr lang="en-US" sz="1400" dirty="0">
              <a:latin typeface="Arial" charset="0"/>
            </a:endParaRPr>
          </a:p>
          <a:p>
            <a:pPr marL="0" indent="0">
              <a:buFontTx/>
              <a:buNone/>
            </a:pPr>
            <a:endParaRPr lang="en-US" sz="1400" dirty="0">
              <a:latin typeface="Arial" charset="0"/>
            </a:endParaRPr>
          </a:p>
          <a:p>
            <a:pPr marL="0" indent="0">
              <a:buFontTx/>
              <a:buNone/>
            </a:pPr>
            <a:endParaRPr lang="en-US" sz="1400" dirty="0">
              <a:latin typeface="Arial" charset="0"/>
            </a:endParaRPr>
          </a:p>
        </p:txBody>
      </p:sp>
      <p:pic>
        <p:nvPicPr>
          <p:cNvPr id="2050" name="Picture 2" descr="ontrasting the spatial nature of waves, particles, and wave packet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526" y="2294846"/>
            <a:ext cx="5358634" cy="26578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6300192" y="2852935"/>
            <a:ext cx="2376264" cy="2024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>
              <a:buFontTx/>
              <a:buNone/>
            </a:pPr>
            <a:r>
              <a:rPr lang="en-GB" sz="1400" kern="0" dirty="0">
                <a:latin typeface="Arial" charset="0"/>
              </a:rPr>
              <a:t>Fourier analysis tells us that we can force a wave to have a precise localisation, but only by superposing waves </a:t>
            </a:r>
            <a:r>
              <a:rPr lang="en-GB" sz="1400" kern="0">
                <a:latin typeface="Arial" charset="0"/>
              </a:rPr>
              <a:t>with a </a:t>
            </a:r>
            <a:r>
              <a:rPr lang="en-GB" sz="1400" kern="0" dirty="0">
                <a:latin typeface="Arial" charset="0"/>
              </a:rPr>
              <a:t>huge range of wavelengths (and hence poorly defined momentum).</a:t>
            </a:r>
            <a:endParaRPr lang="en-US" sz="1400" kern="0" dirty="0">
              <a:latin typeface="Arial" charset="0"/>
            </a:endParaRP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536661" y="5491797"/>
            <a:ext cx="7918648" cy="761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>
              <a:buFontTx/>
              <a:buNone/>
            </a:pPr>
            <a:r>
              <a:rPr lang="en-GB" sz="1400" kern="0" dirty="0">
                <a:latin typeface="Arial" charset="0"/>
              </a:rPr>
              <a:t>Between these extremes, a </a:t>
            </a:r>
            <a:r>
              <a:rPr lang="en-GB" sz="1400" b="1" kern="0" dirty="0">
                <a:latin typeface="Arial" charset="0"/>
              </a:rPr>
              <a:t>wave packet </a:t>
            </a:r>
            <a:r>
              <a:rPr lang="en-GB" sz="1400" kern="0" dirty="0">
                <a:latin typeface="Arial" charset="0"/>
              </a:rPr>
              <a:t>may be made up of waves with a range of momenta (wavelengths), and be only spread out over a finite range in space.</a:t>
            </a:r>
            <a:endParaRPr lang="en-US" sz="1400" kern="0" dirty="0">
              <a:latin typeface="Arial" charset="0"/>
            </a:endParaRPr>
          </a:p>
          <a:p>
            <a:pPr marL="0" indent="0">
              <a:buFontTx/>
              <a:buNone/>
            </a:pPr>
            <a:endParaRPr lang="en-US" sz="1400" kern="0" dirty="0">
              <a:latin typeface="Arial" charset="0"/>
            </a:endParaRPr>
          </a:p>
          <a:p>
            <a:pPr marL="0" indent="0">
              <a:buFontTx/>
              <a:buNone/>
            </a:pPr>
            <a:endParaRPr lang="en-US" sz="1400" kern="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82745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z="3200" dirty="0">
                <a:latin typeface="Arial" charset="0"/>
              </a:rPr>
              <a:t>Diffraction revisited</a:t>
            </a:r>
            <a:endParaRPr lang="en-US" dirty="0"/>
          </a:p>
        </p:txBody>
      </p:sp>
      <p:sp>
        <p:nvSpPr>
          <p:cNvPr id="102403" name="Rectangle 3"/>
          <p:cNvSpPr>
            <a:spLocks noChangeArrowheads="1"/>
          </p:cNvSpPr>
          <p:nvPr/>
        </p:nvSpPr>
        <p:spPr bwMode="auto">
          <a:xfrm>
            <a:off x="685800" y="1524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just">
              <a:lnSpc>
                <a:spcPct val="90000"/>
              </a:lnSpc>
              <a:spcBef>
                <a:spcPct val="20000"/>
              </a:spcBef>
            </a:pPr>
            <a:endParaRPr lang="en-GB" sz="2800">
              <a:latin typeface="Comic Sans MS" charset="0"/>
            </a:endParaRPr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 bwMode="auto">
          <a:xfrm>
            <a:off x="576672" y="1464496"/>
            <a:ext cx="7990656" cy="1244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>
              <a:buFontTx/>
              <a:buNone/>
            </a:pPr>
            <a:r>
              <a:rPr lang="en-GB" sz="1400" kern="0" dirty="0">
                <a:latin typeface="Arial" charset="0"/>
              </a:rPr>
              <a:t>More generally, the HUP can be expressed in vector form:</a:t>
            </a:r>
            <a:endParaRPr lang="en-GB" sz="1400" kern="0" dirty="0"/>
          </a:p>
          <a:p>
            <a:pPr marL="0" indent="0">
              <a:buFontTx/>
              <a:buNone/>
            </a:pPr>
            <a:endParaRPr lang="en-GB" sz="1400" kern="0" dirty="0"/>
          </a:p>
          <a:p>
            <a:pPr marL="0" indent="0" algn="ctr">
              <a:buFontTx/>
              <a:buNone/>
            </a:pPr>
            <a:r>
              <a:rPr lang="en-GB" sz="2000" b="1" kern="0" dirty="0">
                <a:sym typeface="Symbol" charset="2"/>
              </a:rPr>
              <a:t></a:t>
            </a:r>
            <a:r>
              <a:rPr lang="en-GB" sz="2000" b="1" i="1" kern="0" dirty="0" err="1">
                <a:sym typeface="Symbol" charset="2"/>
              </a:rPr>
              <a:t>x</a:t>
            </a:r>
            <a:r>
              <a:rPr lang="en-GB" sz="2000" i="1" kern="0" dirty="0" err="1">
                <a:sym typeface="Symbol" charset="2"/>
              </a:rPr>
              <a:t>.</a:t>
            </a:r>
            <a:r>
              <a:rPr lang="en-GB" sz="2000" b="1" kern="0" dirty="0" err="1">
                <a:sym typeface="Symbol" charset="2"/>
              </a:rPr>
              <a:t></a:t>
            </a:r>
            <a:r>
              <a:rPr lang="en-GB" sz="2000" b="1" i="1" kern="0" dirty="0" err="1">
                <a:sym typeface="Symbol" charset="2"/>
              </a:rPr>
              <a:t>p</a:t>
            </a:r>
            <a:r>
              <a:rPr lang="en-GB" sz="2000" i="1" kern="0" dirty="0">
                <a:sym typeface="Symbol" charset="2"/>
              </a:rPr>
              <a:t> </a:t>
            </a:r>
            <a:r>
              <a:rPr lang="en-GB" sz="2000" kern="0" dirty="0"/>
              <a:t>&gt; </a:t>
            </a:r>
            <a:r>
              <a:rPr lang="en-GB" sz="2000" i="1" kern="0" dirty="0" err="1">
                <a:latin typeface="Times CY" pitchFamily="1" charset="0"/>
                <a:sym typeface="Symbol" charset="2"/>
              </a:rPr>
              <a:t>ћ</a:t>
            </a:r>
            <a:r>
              <a:rPr lang="en-GB" sz="2000" i="1" kern="0" dirty="0">
                <a:latin typeface="Times CY" pitchFamily="1" charset="0"/>
                <a:sym typeface="Symbol" charset="2"/>
              </a:rPr>
              <a:t> / </a:t>
            </a:r>
            <a:r>
              <a:rPr lang="en-GB" sz="2000" kern="0" dirty="0">
                <a:latin typeface="Times CY" pitchFamily="1" charset="0"/>
                <a:sym typeface="Symbol" charset="2"/>
              </a:rPr>
              <a:t>2</a:t>
            </a:r>
            <a:endParaRPr lang="en-GB" sz="1800" kern="0" dirty="0">
              <a:latin typeface="Times CY" pitchFamily="1" charset="0"/>
              <a:sym typeface="Symbol" charset="2"/>
            </a:endParaRPr>
          </a:p>
          <a:p>
            <a:pPr marL="0" indent="0" algn="ctr">
              <a:buFontTx/>
              <a:buNone/>
            </a:pPr>
            <a:endParaRPr lang="en-US" sz="1400" kern="0" dirty="0">
              <a:latin typeface="Arial" charset="0"/>
            </a:endParaRPr>
          </a:p>
          <a:p>
            <a:pPr marL="0" indent="0" algn="ctr">
              <a:buFontTx/>
              <a:buNone/>
            </a:pPr>
            <a:endParaRPr lang="en-US" sz="1400" kern="0" dirty="0">
              <a:latin typeface="Arial" charset="0"/>
            </a:endParaRPr>
          </a:p>
          <a:p>
            <a:pPr marL="0" indent="0">
              <a:buFontTx/>
              <a:buNone/>
            </a:pPr>
            <a:endParaRPr lang="en-US" sz="1400" kern="0" dirty="0">
              <a:latin typeface="Arial" charset="0"/>
            </a:endParaRPr>
          </a:p>
          <a:p>
            <a:pPr marL="0" indent="0">
              <a:buFontTx/>
              <a:buNone/>
            </a:pPr>
            <a:endParaRPr lang="en-US" sz="1400" kern="0" dirty="0">
              <a:latin typeface="Arial" charset="0"/>
            </a:endParaRPr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 bwMode="auto">
          <a:xfrm>
            <a:off x="576672" y="2636912"/>
            <a:ext cx="7990656" cy="1244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>
              <a:buFontTx/>
              <a:buNone/>
            </a:pPr>
            <a:r>
              <a:rPr lang="en-GB" sz="1400" kern="0" dirty="0">
                <a:latin typeface="Arial" charset="0"/>
              </a:rPr>
              <a:t>Thus we can understand the change in direction of photons passing through a narrow opening (i.e. diffraction) as a consequence of the HUP.</a:t>
            </a:r>
            <a:endParaRPr lang="en-GB" sz="1400" kern="0" dirty="0"/>
          </a:p>
          <a:p>
            <a:pPr marL="0" indent="0">
              <a:buFontTx/>
              <a:buNone/>
            </a:pPr>
            <a:endParaRPr lang="en-GB" sz="1400" kern="0" dirty="0"/>
          </a:p>
          <a:p>
            <a:pPr marL="0" indent="0" algn="ctr">
              <a:buFontTx/>
              <a:buNone/>
            </a:pPr>
            <a:endParaRPr lang="en-US" sz="1400" kern="0" dirty="0">
              <a:latin typeface="Arial" charset="0"/>
            </a:endParaRPr>
          </a:p>
          <a:p>
            <a:pPr marL="0" indent="0" algn="ctr">
              <a:buFontTx/>
              <a:buNone/>
            </a:pPr>
            <a:endParaRPr lang="en-US" sz="1400" kern="0" dirty="0">
              <a:latin typeface="Arial" charset="0"/>
            </a:endParaRPr>
          </a:p>
          <a:p>
            <a:pPr marL="0" indent="0">
              <a:buFontTx/>
              <a:buNone/>
            </a:pPr>
            <a:endParaRPr lang="en-US" sz="1400" kern="0" dirty="0">
              <a:latin typeface="Arial" charset="0"/>
            </a:endParaRPr>
          </a:p>
          <a:p>
            <a:pPr marL="0" indent="0">
              <a:buFontTx/>
              <a:buNone/>
            </a:pPr>
            <a:endParaRPr lang="en-US" sz="1400" kern="0" dirty="0">
              <a:latin typeface="Arial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4211960" y="3329928"/>
            <a:ext cx="45719" cy="10080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211960" y="4482168"/>
            <a:ext cx="45719" cy="10080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" name="Oval 1"/>
          <p:cNvSpPr/>
          <p:nvPr/>
        </p:nvSpPr>
        <p:spPr bwMode="auto">
          <a:xfrm>
            <a:off x="1547664" y="4338040"/>
            <a:ext cx="72008" cy="72000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354200" y="3529547"/>
            <a:ext cx="18000" cy="18720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1547664" y="4338040"/>
            <a:ext cx="72008" cy="72000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472E8EDA-E133-354B-8A11-B665FA5285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0210" y="5906522"/>
            <a:ext cx="7990656" cy="1244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>
              <a:buFontTx/>
              <a:buNone/>
            </a:pPr>
            <a:r>
              <a:rPr lang="en-GB" sz="1400" kern="0" dirty="0">
                <a:latin typeface="Arial" charset="0"/>
                <a:sym typeface="Symbol" charset="2"/>
              </a:rPr>
              <a:t>This confirms what we already suspected: in the quantum world, </a:t>
            </a:r>
            <a:r>
              <a:rPr lang="en-GB" sz="1400" i="1" kern="0" dirty="0">
                <a:latin typeface="Arial" charset="0"/>
                <a:sym typeface="Symbol" charset="2"/>
              </a:rPr>
              <a:t>identical</a:t>
            </a:r>
            <a:r>
              <a:rPr lang="en-GB" sz="1400" kern="0" dirty="0">
                <a:latin typeface="Arial" charset="0"/>
                <a:sym typeface="Symbol" charset="2"/>
              </a:rPr>
              <a:t> initial conditions result in </a:t>
            </a:r>
            <a:r>
              <a:rPr lang="en-GB" sz="1400" i="1" kern="0" dirty="0">
                <a:latin typeface="Arial" charset="0"/>
                <a:sym typeface="Symbol" charset="2"/>
              </a:rPr>
              <a:t>different outcomes</a:t>
            </a:r>
            <a:r>
              <a:rPr lang="en-GB" sz="1400" kern="0" dirty="0">
                <a:latin typeface="Arial" charset="0"/>
                <a:sym typeface="Symbol" charset="2"/>
              </a:rPr>
              <a:t>!</a:t>
            </a:r>
            <a:endParaRPr lang="en-GB" sz="1800" kern="0" dirty="0">
              <a:latin typeface="Times CY" pitchFamily="1" charset="0"/>
              <a:sym typeface="Symbol" charset="2"/>
            </a:endParaRPr>
          </a:p>
          <a:p>
            <a:pPr marL="0" indent="0" algn="ctr">
              <a:buFontTx/>
              <a:buNone/>
            </a:pPr>
            <a:endParaRPr lang="en-US" sz="1400" kern="0" dirty="0">
              <a:latin typeface="Arial" charset="0"/>
            </a:endParaRPr>
          </a:p>
          <a:p>
            <a:pPr marL="0" indent="0" algn="ctr">
              <a:buFontTx/>
              <a:buNone/>
            </a:pPr>
            <a:endParaRPr lang="en-US" sz="1400" kern="0" dirty="0">
              <a:latin typeface="Arial" charset="0"/>
            </a:endParaRPr>
          </a:p>
          <a:p>
            <a:pPr marL="0" indent="0">
              <a:buFontTx/>
              <a:buNone/>
            </a:pPr>
            <a:endParaRPr lang="en-US" sz="1400" kern="0" dirty="0">
              <a:latin typeface="Arial" charset="0"/>
            </a:endParaRPr>
          </a:p>
          <a:p>
            <a:pPr marL="0" indent="0">
              <a:buFontTx/>
              <a:buNone/>
            </a:pPr>
            <a:endParaRPr lang="en-US" sz="1400" kern="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5129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0.00324 C 0.06042 0.00416 0.20347 0.00602 0.29167 0.00532 C 0.3724 -0.00417 0.47292 -0.01713 0.52188 -0.02222 " pathEditMode="relative" rAng="0" ptsTypes="A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094" y="-118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.00191 0.00162 C 0.06233 0.00231 0.20538 0.00416 0.29358 0.00347 C 0.38299 0.00717 0.37379 0.00856 0.52274 0.01829 " pathEditMode="relative" rAng="0" ptsTypes="AAA">
                                      <p:cBhvr>
                                        <p:cTn id="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042" y="8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3" grpId="0" animBg="1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z="3200" dirty="0">
                <a:latin typeface="Arial" charset="0"/>
              </a:rPr>
              <a:t>Example problem</a:t>
            </a:r>
            <a:endParaRPr lang="en-US" dirty="0"/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685800" y="1524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just">
              <a:lnSpc>
                <a:spcPct val="90000"/>
              </a:lnSpc>
              <a:spcBef>
                <a:spcPct val="20000"/>
              </a:spcBef>
            </a:pPr>
            <a:endParaRPr lang="en-GB" sz="2800">
              <a:latin typeface="Comic Sans MS" charset="0"/>
            </a:endParaRP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C8A0AD21-926D-A64E-8437-2F53399A02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6672" y="1464496"/>
            <a:ext cx="7990656" cy="1244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>
              <a:buFontTx/>
              <a:buNone/>
            </a:pPr>
            <a:r>
              <a:rPr lang="en-GB" sz="1600" kern="0" dirty="0"/>
              <a:t>An electron is confined in a linear region of size 1 nm; calculate the minimum uncertainty on its momentum.</a:t>
            </a:r>
          </a:p>
          <a:p>
            <a:pPr marL="0" indent="0">
              <a:buFontTx/>
              <a:buNone/>
            </a:pPr>
            <a:endParaRPr lang="en-GB" sz="1400" kern="0" dirty="0"/>
          </a:p>
          <a:p>
            <a:pPr marL="0" indent="0" algn="ctr">
              <a:buFontTx/>
              <a:buNone/>
            </a:pPr>
            <a:endParaRPr lang="en-US" sz="1400" kern="0" dirty="0">
              <a:latin typeface="Arial" charset="0"/>
            </a:endParaRPr>
          </a:p>
          <a:p>
            <a:pPr marL="0" indent="0" algn="ctr">
              <a:buFontTx/>
              <a:buNone/>
            </a:pPr>
            <a:endParaRPr lang="en-US" sz="1400" kern="0" dirty="0">
              <a:latin typeface="Arial" charset="0"/>
            </a:endParaRPr>
          </a:p>
          <a:p>
            <a:pPr marL="0" indent="0">
              <a:buFontTx/>
              <a:buNone/>
            </a:pPr>
            <a:endParaRPr lang="en-US" sz="1400" kern="0" dirty="0">
              <a:latin typeface="Arial" charset="0"/>
            </a:endParaRPr>
          </a:p>
          <a:p>
            <a:pPr marL="0" indent="0">
              <a:buFontTx/>
              <a:buNone/>
            </a:pPr>
            <a:endParaRPr lang="en-US" sz="1400" kern="0" dirty="0">
              <a:latin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4">
                <a:extLst>
                  <a:ext uri="{FF2B5EF4-FFF2-40B4-BE49-F238E27FC236}">
                    <a16:creationId xmlns:a16="http://schemas.microsoft.com/office/drawing/2014/main" id="{B52B274F-95AE-B744-A6C8-E312A7427C0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49447" y="3140968"/>
                <a:ext cx="7990656" cy="21930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  <a:ea typeface="ＭＳ Ｐゴシック" charset="-128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  <a:ea typeface="ＭＳ Ｐゴシック" charset="-128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  <a:ea typeface="ＭＳ Ｐゴシック" charset="-128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  <a:ea typeface="ＭＳ Ｐゴシック" charset="-128"/>
                  </a:defRPr>
                </a:lvl5pPr>
                <a:lvl6pPr marL="25146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  <a:ea typeface="ＭＳ Ｐゴシック" charset="-128"/>
                  </a:defRPr>
                </a:lvl6pPr>
                <a:lvl7pPr marL="29718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  <a:ea typeface="ＭＳ Ｐゴシック" charset="-128"/>
                  </a:defRPr>
                </a:lvl7pPr>
                <a:lvl8pPr marL="3429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  <a:ea typeface="ＭＳ Ｐゴシック" charset="-128"/>
                  </a:defRPr>
                </a:lvl8pPr>
                <a:lvl9pPr marL="3886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  <a:ea typeface="ＭＳ Ｐゴシック" charset="-128"/>
                  </a:defRPr>
                </a:lvl9pPr>
              </a:lstStyle>
              <a:p>
                <a:pPr marL="0" indent="0">
                  <a:buFontTx/>
                  <a:buNone/>
                </a:pPr>
                <a:r>
                  <a:rPr lang="en-GB" sz="1400" kern="0" dirty="0">
                    <a:latin typeface="Arial" charset="0"/>
                  </a:rPr>
                  <a:t>Simple application of HUP:</a:t>
                </a:r>
                <a:endParaRPr lang="en-GB" sz="1400" kern="0" dirty="0"/>
              </a:p>
              <a:p>
                <a:pPr marL="0" indent="0">
                  <a:buFontTx/>
                  <a:buNone/>
                </a:pPr>
                <a:endParaRPr lang="en-GB" sz="1400" kern="0" dirty="0"/>
              </a:p>
              <a:p>
                <a:pPr marL="0" indent="0" algn="ctr">
                  <a:buFontTx/>
                  <a:buNone/>
                </a:pPr>
                <a:endParaRPr lang="en-US" sz="1400" kern="0" dirty="0">
                  <a:latin typeface="Arial" charset="0"/>
                </a:endParaRPr>
              </a:p>
              <a:p>
                <a:pPr marL="0" indent="0" algn="ctr"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kern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GB" sz="1800" b="0" i="1" kern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en-GB" sz="1800" b="0" i="1" kern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≳</m:t>
                      </m:r>
                      <m:f>
                        <m:fPr>
                          <m:ctrlPr>
                            <a:rPr lang="en-GB" sz="1800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800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ℏ</m:t>
                          </m:r>
                        </m:num>
                        <m:den>
                          <m:r>
                            <a:rPr lang="en-GB" sz="1800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m:rPr>
                              <m:sty m:val="p"/>
                            </m:rPr>
                            <a:rPr lang="el-GR" sz="1800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Δ</m:t>
                          </m:r>
                          <m:r>
                            <a:rPr lang="en-GB" sz="1800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GB" sz="1800" b="0" i="1" kern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800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800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1.05×</m:t>
                          </m:r>
                          <m:sSup>
                            <m:sSupPr>
                              <m:ctrlPr>
                                <a:rPr lang="en-GB" sz="1800" b="0" i="1" kern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800" b="0" i="1" kern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GB" sz="1800" b="0" i="1" kern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−34</m:t>
                              </m:r>
                            </m:sup>
                          </m:sSup>
                        </m:num>
                        <m:den>
                          <m:r>
                            <a:rPr lang="en-GB" sz="1800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2×</m:t>
                          </m:r>
                          <m:sSup>
                            <m:sSupPr>
                              <m:ctrlPr>
                                <a:rPr lang="en-GB" sz="1800" b="0" i="1" kern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800" b="0" i="1" kern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GB" sz="1800" b="0" i="1" kern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−9</m:t>
                              </m:r>
                            </m:sup>
                          </m:sSup>
                        </m:den>
                      </m:f>
                      <m:r>
                        <a:rPr lang="en-GB" sz="1800" b="0" i="1" kern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≈5×</m:t>
                      </m:r>
                      <m:sSup>
                        <m:sSupPr>
                          <m:ctrlPr>
                            <a:rPr lang="en-GB" sz="1800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800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GB" sz="1800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−26</m:t>
                          </m:r>
                        </m:sup>
                      </m:sSup>
                      <m:r>
                        <a:rPr lang="en-GB" sz="1800" b="0" i="1" kern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GB" sz="1800" b="0" i="0" kern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kg</m:t>
                      </m:r>
                      <m:r>
                        <a:rPr lang="en-GB" sz="1800" b="0" i="0" kern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GB" sz="1800" b="0" i="0" kern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m</m:t>
                      </m:r>
                      <m:r>
                        <a:rPr lang="en-GB" sz="1800" b="0" i="0" kern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GB" sz="1800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GB" sz="1800" b="0" i="0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s</m:t>
                          </m:r>
                        </m:e>
                        <m:sup>
                          <m:r>
                            <a:rPr lang="en-GB" sz="1800" b="0" i="0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sz="1800" kern="0" dirty="0">
                  <a:latin typeface="Arial" charset="0"/>
                </a:endParaRPr>
              </a:p>
              <a:p>
                <a:pPr marL="0" indent="0" algn="ctr">
                  <a:buFontTx/>
                  <a:buNone/>
                </a:pPr>
                <a:endParaRPr lang="en-US" sz="1400" kern="0" dirty="0">
                  <a:latin typeface="Arial" charset="0"/>
                </a:endParaRPr>
              </a:p>
              <a:p>
                <a:pPr marL="0" indent="0">
                  <a:buFontTx/>
                  <a:buNone/>
                </a:pPr>
                <a:endParaRPr lang="en-US" sz="1400" kern="0" dirty="0">
                  <a:latin typeface="Arial" charset="0"/>
                </a:endParaRPr>
              </a:p>
              <a:p>
                <a:pPr marL="0" indent="0">
                  <a:buFontTx/>
                  <a:buNone/>
                </a:pPr>
                <a:endParaRPr lang="en-US" sz="1400" kern="0" dirty="0">
                  <a:latin typeface="Arial" charset="0"/>
                </a:endParaRPr>
              </a:p>
            </p:txBody>
          </p:sp>
        </mc:Choice>
        <mc:Fallback xmlns="">
          <p:sp>
            <p:nvSpPr>
              <p:cNvPr id="9" name="Rectangle 4">
                <a:extLst>
                  <a:ext uri="{FF2B5EF4-FFF2-40B4-BE49-F238E27FC236}">
                    <a16:creationId xmlns:a16="http://schemas.microsoft.com/office/drawing/2014/main" id="{B52B274F-95AE-B744-A6C8-E312A7427C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49447" y="3140968"/>
                <a:ext cx="7990656" cy="2193032"/>
              </a:xfrm>
              <a:prstGeom prst="rect">
                <a:avLst/>
              </a:prstGeom>
              <a:blipFill>
                <a:blip r:embed="rId3"/>
                <a:stretch>
                  <a:fillRect l="-317" t="-575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4628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32656"/>
            <a:ext cx="7772400" cy="990600"/>
          </a:xfrm>
        </p:spPr>
        <p:txBody>
          <a:bodyPr/>
          <a:lstStyle/>
          <a:p>
            <a:r>
              <a:rPr lang="en-US" sz="3200" dirty="0">
                <a:latin typeface="Arial" charset="0"/>
              </a:rPr>
              <a:t>Energy-time Uncertainty Principle</a:t>
            </a:r>
            <a:endParaRPr lang="en-US" dirty="0"/>
          </a:p>
        </p:txBody>
      </p:sp>
      <p:sp>
        <p:nvSpPr>
          <p:cNvPr id="28677" name="Rectangle 3"/>
          <p:cNvSpPr>
            <a:spLocks noChangeArrowheads="1"/>
          </p:cNvSpPr>
          <p:nvPr/>
        </p:nvSpPr>
        <p:spPr bwMode="auto">
          <a:xfrm>
            <a:off x="685800" y="1340768"/>
            <a:ext cx="7772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just">
              <a:lnSpc>
                <a:spcPct val="90000"/>
              </a:lnSpc>
              <a:spcBef>
                <a:spcPct val="20000"/>
              </a:spcBef>
            </a:pPr>
            <a:endParaRPr lang="en-GB" sz="2800">
              <a:latin typeface="Comic Sans MS" charset="0"/>
            </a:endParaRPr>
          </a:p>
        </p:txBody>
      </p:sp>
      <p:sp>
        <p:nvSpPr>
          <p:cNvPr id="2867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340768"/>
            <a:ext cx="7772400" cy="1219200"/>
          </a:xfrm>
        </p:spPr>
        <p:txBody>
          <a:bodyPr/>
          <a:lstStyle/>
          <a:p>
            <a:pPr marL="0" indent="0">
              <a:lnSpc>
                <a:spcPct val="110000"/>
              </a:lnSpc>
              <a:buFontTx/>
              <a:buNone/>
            </a:pPr>
            <a:r>
              <a:rPr lang="en-GB" sz="1400" dirty="0">
                <a:latin typeface="Arial" charset="0"/>
              </a:rPr>
              <a:t>In addition to Heisenberg’s original position-momentum uncertainty principle, quantum mechanics limits the accuracy of other pairs of observable properties.  Of particular importance is the energy-time uncertainty principle:   </a:t>
            </a:r>
            <a:endParaRPr lang="en-US" sz="1400" dirty="0">
              <a:latin typeface="Arial" charset="0"/>
            </a:endParaRPr>
          </a:p>
        </p:txBody>
      </p:sp>
      <p:sp>
        <p:nvSpPr>
          <p:cNvPr id="28680" name="Rectangle 7"/>
          <p:cNvSpPr>
            <a:spLocks noChangeArrowheads="1"/>
          </p:cNvSpPr>
          <p:nvPr/>
        </p:nvSpPr>
        <p:spPr bwMode="auto">
          <a:xfrm>
            <a:off x="683568" y="3212976"/>
            <a:ext cx="777240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>
              <a:lnSpc>
                <a:spcPct val="110000"/>
              </a:lnSpc>
              <a:spcBef>
                <a:spcPct val="20000"/>
              </a:spcBef>
            </a:pPr>
            <a:r>
              <a:rPr lang="en-GB" sz="1400" dirty="0">
                <a:latin typeface="Arial" charset="0"/>
              </a:rPr>
              <a:t>It is better to understand this as limiting the precision we can measure the energy of a quantum state if it has a life-time </a:t>
            </a:r>
            <a:r>
              <a:rPr lang="en-GB" sz="1800" dirty="0" err="1">
                <a:latin typeface="+mn-lt"/>
              </a:rPr>
              <a:t>Δ</a:t>
            </a:r>
            <a:r>
              <a:rPr lang="en-GB" sz="1800" i="1" dirty="0" err="1">
                <a:latin typeface="+mn-lt"/>
              </a:rPr>
              <a:t>t</a:t>
            </a:r>
            <a:r>
              <a:rPr lang="en-GB" sz="1800" i="1" dirty="0">
                <a:latin typeface="+mn-lt"/>
              </a:rPr>
              <a:t>. </a:t>
            </a:r>
            <a:r>
              <a:rPr lang="en-GB" sz="1800" dirty="0">
                <a:latin typeface="Arial" charset="0"/>
              </a:rPr>
              <a:t> </a:t>
            </a:r>
            <a:r>
              <a:rPr lang="en-GB" sz="1400" dirty="0">
                <a:latin typeface="Arial" charset="0"/>
              </a:rPr>
              <a:t>This has the implication that it is possible to create energy from nothing for a short period.  The startling consequence is that, even in a vacuum, particles (called </a:t>
            </a:r>
            <a:r>
              <a:rPr lang="en-GB" sz="1400" b="1" dirty="0">
                <a:latin typeface="Arial" charset="0"/>
              </a:rPr>
              <a:t>virtual particles</a:t>
            </a:r>
            <a:r>
              <a:rPr lang="en-GB" sz="1400" dirty="0">
                <a:latin typeface="Arial" charset="0"/>
              </a:rPr>
              <a:t>) can be appear spontaneously, as long as they annihilate and disappear on a time scale that doesn’t contravene the uncertainty relation. </a:t>
            </a:r>
            <a:endParaRPr lang="en-US" sz="1400" i="1" dirty="0">
              <a:latin typeface="+mn-lt"/>
            </a:endParaRPr>
          </a:p>
        </p:txBody>
      </p:sp>
      <p:graphicFrame>
        <p:nvGraphicFramePr>
          <p:cNvPr id="286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7892038"/>
              </p:ext>
            </p:extLst>
          </p:nvPr>
        </p:nvGraphicFramePr>
        <p:xfrm>
          <a:off x="4011613" y="2276872"/>
          <a:ext cx="1133475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1" name="Equation" r:id="rId4" imgW="622300" imgH="393700" progId="Equation.3">
                  <p:embed/>
                </p:oleObj>
              </mc:Choice>
              <mc:Fallback>
                <p:oleObj name="Equation" r:id="rId4" imgW="6223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1613" y="2276872"/>
                        <a:ext cx="1133475" cy="717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42" name="Picture 18" descr="uantum Fluctuations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4750473"/>
            <a:ext cx="2304256" cy="1763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548491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2004:Templates:Presentations:Designs:Beach</Template>
  <TotalTime>20335</TotalTime>
  <Words>1275</Words>
  <Application>Microsoft Macintosh PowerPoint</Application>
  <PresentationFormat>On-screen Show (4:3)</PresentationFormat>
  <Paragraphs>115</Paragraphs>
  <Slides>10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Apple Chancery</vt:lpstr>
      <vt:lpstr>Arial</vt:lpstr>
      <vt:lpstr>Cambria Math</vt:lpstr>
      <vt:lpstr>Comic Sans MS</vt:lpstr>
      <vt:lpstr>Symbol</vt:lpstr>
      <vt:lpstr>Times CY</vt:lpstr>
      <vt:lpstr>Times New Roman</vt:lpstr>
      <vt:lpstr>Default Design</vt:lpstr>
      <vt:lpstr>Equation</vt:lpstr>
      <vt:lpstr>Lecture 2: matter waves and uncertainty</vt:lpstr>
      <vt:lpstr>Mach-Zehnder interferometer</vt:lpstr>
      <vt:lpstr>De Broglie matter waves</vt:lpstr>
      <vt:lpstr>Heisenberg’s Microscope</vt:lpstr>
      <vt:lpstr>Heisenberg’s Uncertainty Principle</vt:lpstr>
      <vt:lpstr>Position and momentum of a wave</vt:lpstr>
      <vt:lpstr>Diffraction revisited</vt:lpstr>
      <vt:lpstr>Example problem</vt:lpstr>
      <vt:lpstr>Energy-time Uncertainty Principle</vt:lpstr>
      <vt:lpstr>Quantum field theory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Alan McCall</dc:creator>
  <cp:lastModifiedBy>Tanvir, Nial (Prof.)</cp:lastModifiedBy>
  <cp:revision>247</cp:revision>
  <dcterms:created xsi:type="dcterms:W3CDTF">2014-03-06T09:48:39Z</dcterms:created>
  <dcterms:modified xsi:type="dcterms:W3CDTF">2022-01-25T11:18:08Z</dcterms:modified>
</cp:coreProperties>
</file>