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90" r:id="rId2"/>
    <p:sldId id="298" r:id="rId3"/>
    <p:sldId id="307" r:id="rId4"/>
    <p:sldId id="308" r:id="rId5"/>
    <p:sldId id="300" r:id="rId6"/>
    <p:sldId id="301" r:id="rId7"/>
    <p:sldId id="302" r:id="rId8"/>
    <p:sldId id="303" r:id="rId9"/>
    <p:sldId id="309" r:id="rId10"/>
    <p:sldId id="310" r:id="rId11"/>
    <p:sldId id="311" r:id="rId12"/>
    <p:sldId id="296" r:id="rId13"/>
    <p:sldId id="295" r:id="rId14"/>
    <p:sldId id="306"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42C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1235"/>
  </p:normalViewPr>
  <p:slideViewPr>
    <p:cSldViewPr>
      <p:cViewPr varScale="1">
        <p:scale>
          <a:sx n="117" d="100"/>
          <a:sy n="117" d="100"/>
        </p:scale>
        <p:origin x="9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6E55B1-9CC2-F744-8E8D-8883CF4416F9}" type="slidenum">
              <a:rPr lang="en-US"/>
              <a:pPr>
                <a:defRPr/>
              </a:pPr>
              <a:t>‹#›</a:t>
            </a:fld>
            <a:endParaRPr lang="en-US"/>
          </a:p>
        </p:txBody>
      </p:sp>
    </p:spTree>
    <p:extLst>
      <p:ext uri="{BB962C8B-B14F-4D97-AF65-F5344CB8AC3E}">
        <p14:creationId xmlns:p14="http://schemas.microsoft.com/office/powerpoint/2010/main" val="1509951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86EB56F-B970-CA4A-AEC2-CDFB97CB0E52}" type="slidenum">
              <a:rPr lang="en-US"/>
              <a:pPr/>
              <a:t>1</a:t>
            </a:fld>
            <a:endParaRPr lang="en-US"/>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r>
              <a:rPr lang="en-US" dirty="0"/>
              <a:t>Perhaps start by going back to square well and emphasizing how it agrees with classical, and how it doesn’t.</a:t>
            </a:r>
          </a:p>
          <a:p>
            <a:endParaRPr lang="en-US" dirty="0"/>
          </a:p>
          <a:p>
            <a:r>
              <a:rPr lang="en-US" dirty="0" err="1"/>
              <a:t>Emphasise</a:t>
            </a:r>
            <a:r>
              <a:rPr lang="en-US" dirty="0"/>
              <a:t> that we are going back to the</a:t>
            </a:r>
            <a:r>
              <a:rPr lang="en-US" baseline="0" dirty="0"/>
              <a:t> issue of probabilities (after just dealing largely with energy levels in confined systems).</a:t>
            </a:r>
          </a:p>
          <a:p>
            <a:r>
              <a:rPr lang="en-US" baseline="0" dirty="0"/>
              <a:t>i.e. back to the whole collapse of the wave function.</a:t>
            </a:r>
          </a:p>
          <a:p>
            <a:endParaRPr lang="en-US" baseline="0" dirty="0"/>
          </a:p>
          <a:p>
            <a:r>
              <a:rPr lang="en-US" baseline="0" dirty="0"/>
              <a:t>Could perhaps talk about Schrodinger’s cat? – and in general the quantum to classical transition.</a:t>
            </a:r>
          </a:p>
          <a:p>
            <a:endParaRPr lang="en-US" baseline="0" dirty="0"/>
          </a:p>
          <a:p>
            <a:r>
              <a:rPr lang="en-US" baseline="0" dirty="0"/>
              <a:t>Perhaps start by saying that the </a:t>
            </a:r>
            <a:r>
              <a:rPr lang="en-US" baseline="0" dirty="0" err="1"/>
              <a:t>maths</a:t>
            </a:r>
            <a:r>
              <a:rPr lang="en-US" baseline="0" dirty="0"/>
              <a:t> is rather abstract – not obviously based on deeper principles – and unsatisfying.  Both “simple”, but also quickly complex.</a:t>
            </a:r>
          </a:p>
          <a:p>
            <a:endParaRPr lang="en-US" baseline="0" dirty="0"/>
          </a:p>
          <a:p>
            <a:r>
              <a:rPr lang="en-US" baseline="0" dirty="0"/>
              <a:t>Might comment that underlying all of reality appears to be something that isn’t real (wavefunctions)!!</a:t>
            </a:r>
          </a:p>
          <a:p>
            <a:r>
              <a:rPr lang="en-US" baseline="0" dirty="0"/>
              <a:t> – links back to Bohr quote from lecture 1</a:t>
            </a:r>
          </a:p>
          <a:p>
            <a:endParaRPr lang="en-US" baseline="0" dirty="0"/>
          </a:p>
          <a:p>
            <a:r>
              <a:rPr lang="en-US" baseline="0" dirty="0"/>
              <a:t>We dealing with these rather artificial systems – but they shouldn’t be disheartened by that. Need to keep in mind that all chemistry, solid state, atomic, nuclear etc. is based on QM!</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9220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A5160C-10EA-9842-A007-E897AF18883C}" type="slidenum">
              <a:rPr lang="en-US"/>
              <a:pPr/>
              <a:t>10</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7305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A5160C-10EA-9842-A007-E897AF18883C}" type="slidenum">
              <a:rPr lang="en-US"/>
              <a:pPr/>
              <a:t>11</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495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EC63016-58E9-1943-84EB-214A3FE09233}" type="slidenum">
              <a:rPr lang="en-US"/>
              <a:pPr/>
              <a:t>12</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r>
              <a:rPr lang="en-US" dirty="0"/>
              <a:t>Is this a good time to </a:t>
            </a:r>
            <a:r>
              <a:rPr lang="en-US" dirty="0" err="1"/>
              <a:t>emphasise</a:t>
            </a:r>
            <a:r>
              <a:rPr lang="en-US" baseline="0" dirty="0"/>
              <a:t> the philosophy behind QM – essentially the rules and interpretation of equations are cooked up to agree with reality (maybe all of physics is)</a:t>
            </a:r>
            <a:endParaRPr lang="en-US" dirty="0"/>
          </a:p>
        </p:txBody>
      </p:sp>
    </p:spTree>
    <p:extLst>
      <p:ext uri="{BB962C8B-B14F-4D97-AF65-F5344CB8AC3E}">
        <p14:creationId xmlns:p14="http://schemas.microsoft.com/office/powerpoint/2010/main" val="196967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EC63016-58E9-1943-84EB-214A3FE09233}" type="slidenum">
              <a:rPr lang="en-US"/>
              <a:pPr/>
              <a:t>13</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113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9F137-E3C0-3F46-834B-37E91E836D6C}" type="slidenum">
              <a:rPr lang="en-US"/>
              <a:pPr/>
              <a:t>14</a:t>
            </a:fld>
            <a:endParaRPr lang="en-US"/>
          </a:p>
        </p:txBody>
      </p:sp>
      <p:sp>
        <p:nvSpPr>
          <p:cNvPr id="91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Is this a good time to </a:t>
            </a:r>
            <a:r>
              <a:rPr lang="en-US" dirty="0" err="1"/>
              <a:t>emphasise</a:t>
            </a:r>
            <a:r>
              <a:rPr lang="en-US" baseline="0" dirty="0"/>
              <a:t> the philosophy behind QM – essentially the rules and interpretation of equations are cooked up to agree with reality (maybe all of physics 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Can also comment that Schrodinger introduced equation thinking that the </a:t>
            </a:r>
            <a:r>
              <a:rPr lang="en-US" baseline="0" dirty="0" err="1"/>
              <a:t>wavefunctions</a:t>
            </a:r>
            <a:r>
              <a:rPr lang="en-US" baseline="0" dirty="0"/>
              <a:t> would be understood as real things, and when he </a:t>
            </a:r>
            <a:r>
              <a:rPr lang="en-US" baseline="0" dirty="0" err="1"/>
              <a:t>realised</a:t>
            </a:r>
            <a:r>
              <a:rPr lang="en-US" baseline="0" dirty="0"/>
              <a:t> they were waves of probability (and hence abstract), he rather renounced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NB. Applies to material particles – not strictly photons.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4687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D8FD840-7295-5E4F-924A-927B1927CD4E}" type="slidenum">
              <a:rPr lang="en-US"/>
              <a:pPr/>
              <a:t>2</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r>
              <a:rPr lang="en-US" dirty="0"/>
              <a:t>Can compare to light hitting a material of higher refractive index. (e.g. laser, although we are still dealing with matter particles)</a:t>
            </a:r>
          </a:p>
          <a:p>
            <a:r>
              <a:rPr lang="en-US" dirty="0"/>
              <a:t>Need to make it clear that this analysis is treating waves</a:t>
            </a:r>
            <a:r>
              <a:rPr lang="en-US" baseline="0" dirty="0"/>
              <a:t> as continuous (in time and space), so it’s not like a pulse arriving.</a:t>
            </a:r>
            <a:endParaRPr lang="en-US" dirty="0"/>
          </a:p>
        </p:txBody>
      </p:sp>
    </p:spTree>
    <p:extLst>
      <p:ext uri="{BB962C8B-B14F-4D97-AF65-F5344CB8AC3E}">
        <p14:creationId xmlns:p14="http://schemas.microsoft.com/office/powerpoint/2010/main" val="204508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EC63016-58E9-1943-84EB-214A3FE09233}" type="slidenum">
              <a:rPr lang="en-US"/>
              <a:pPr/>
              <a:t>3</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r>
              <a:rPr lang="en-US" dirty="0" err="1"/>
              <a:t>Emphasise</a:t>
            </a:r>
            <a:r>
              <a:rPr lang="en-US" dirty="0"/>
              <a:t> that SE applies to the evolution, not to the collapse.  The former is deterministic, the latter not.</a:t>
            </a:r>
          </a:p>
        </p:txBody>
      </p:sp>
    </p:spTree>
    <p:extLst>
      <p:ext uri="{BB962C8B-B14F-4D97-AF65-F5344CB8AC3E}">
        <p14:creationId xmlns:p14="http://schemas.microsoft.com/office/powerpoint/2010/main" val="186268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EC63016-58E9-1943-84EB-214A3FE09233}" type="slidenum">
              <a:rPr lang="en-US"/>
              <a:pPr/>
              <a:t>4</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58630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D8FD840-7295-5E4F-924A-927B1927CD4E}" type="slidenum">
              <a:rPr lang="en-US"/>
              <a:pPr/>
              <a:t>5</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r>
              <a:rPr lang="en-US" dirty="0"/>
              <a:t>NB. This is first time we’ve introduced wave-function depending on “time” – so make it clear that’s ok. – requires the complex representation.</a:t>
            </a:r>
          </a:p>
          <a:p>
            <a:endParaRPr lang="en-US" dirty="0"/>
          </a:p>
          <a:p>
            <a:r>
              <a:rPr lang="en-US" dirty="0"/>
              <a:t>Note, normalization of this (idealized, purely wave, totally non-localized) state is not really possible (the particle can be found anywhere with equal likelihood between –</a:t>
            </a:r>
            <a:r>
              <a:rPr lang="en-US" dirty="0" err="1"/>
              <a:t>infty</a:t>
            </a:r>
            <a:r>
              <a:rPr lang="en-US" dirty="0"/>
              <a:t> and </a:t>
            </a:r>
            <a:r>
              <a:rPr lang="en-US" dirty="0" err="1"/>
              <a:t>infty</a:t>
            </a:r>
            <a:r>
              <a:rPr lang="en-US" dirty="0"/>
              <a:t>, before you put the barrier there)</a:t>
            </a:r>
          </a:p>
          <a:p>
            <a:endParaRPr lang="en-US" dirty="0"/>
          </a:p>
          <a:p>
            <a:r>
              <a:rPr lang="en-US" dirty="0"/>
              <a:t>Maybe comment that such a “top hat” kind of barrier is a bit artificial – in real life tend to be dealing with fuzzier things (e.g. coulomb</a:t>
            </a:r>
            <a:r>
              <a:rPr lang="en-US" baseline="0" dirty="0"/>
              <a:t> potentials)</a:t>
            </a:r>
          </a:p>
          <a:p>
            <a:endParaRPr lang="en-US" baseline="0" dirty="0"/>
          </a:p>
          <a:p>
            <a:r>
              <a:rPr lang="en-US" baseline="0" dirty="0"/>
              <a:t>Analogy of tennis balls bouncing up to a wall. [this naturally leads to commenting that it really should apply to macroscopic objects!]</a:t>
            </a:r>
            <a:endParaRPr lang="en-US" dirty="0"/>
          </a:p>
        </p:txBody>
      </p:sp>
    </p:spTree>
    <p:extLst>
      <p:ext uri="{BB962C8B-B14F-4D97-AF65-F5344CB8AC3E}">
        <p14:creationId xmlns:p14="http://schemas.microsoft.com/office/powerpoint/2010/main" val="103052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D8FD840-7295-5E4F-924A-927B1927CD4E}" type="slidenum">
              <a:rPr lang="en-US"/>
              <a:pPr/>
              <a:t>6</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r>
              <a:rPr lang="en-US" dirty="0"/>
              <a:t>Could draw analogy of a ball bouncing along towards a wall that is higher than the peak of its trajectory.</a:t>
            </a:r>
          </a:p>
          <a:p>
            <a:endParaRPr lang="en-US" dirty="0"/>
          </a:p>
          <a:p>
            <a:r>
              <a:rPr lang="en-US" dirty="0"/>
              <a:t>Could also point out that tunneling could be understood (somewhat less exactly) just from considering Heisenberg </a:t>
            </a:r>
            <a:r>
              <a:rPr lang="en-US" dirty="0" err="1"/>
              <a:t>dEdt</a:t>
            </a:r>
            <a:r>
              <a:rPr lang="en-US" dirty="0"/>
              <a:t> uncertainty relation – a bit more energy was available for a bit.</a:t>
            </a:r>
          </a:p>
        </p:txBody>
      </p:sp>
    </p:spTree>
    <p:extLst>
      <p:ext uri="{BB962C8B-B14F-4D97-AF65-F5344CB8AC3E}">
        <p14:creationId xmlns:p14="http://schemas.microsoft.com/office/powerpoint/2010/main" val="61221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A5160C-10EA-9842-A007-E897AF18883C}" type="slidenum">
              <a:rPr lang="en-US"/>
              <a:pPr/>
              <a:t>7</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88266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A5160C-10EA-9842-A007-E897AF18883C}" type="slidenum">
              <a:rPr lang="en-US"/>
              <a:pPr/>
              <a:t>8</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9674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A5160C-10EA-9842-A007-E897AF18883C}" type="slidenum">
              <a:rPr lang="en-US"/>
              <a:pPr/>
              <a:t>9</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5194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D1AA2-9619-B142-9D1A-F32E9D6744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D2414-5AA6-EA49-9BD8-E9853DD335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B84A1-64EF-8747-87F7-506D3222A9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F0712F-0324-524F-84D7-DE60EC8D90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A4C476-D80F-6F4E-94CD-5279DE7452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0198D-C83C-614A-902C-5C0852D3C6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A770FF-43A0-A74A-8885-503B2394CF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086491-45D8-2B4A-9010-57224E7BA8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0F27F3-5058-EF4C-B490-3907F04B8E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DC4803-618D-5C4E-B462-0AB6E2EF53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EBA934-41A5-AC41-81E2-24262C30F3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3FD1BF-1D55-3C4B-9D69-A3C5DACD01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2.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7.bin"/><Relationship Id="rId4" Type="http://schemas.openxmlformats.org/officeDocument/2006/relationships/image" Target="../media/image2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04664"/>
            <a:ext cx="7772400" cy="1143000"/>
          </a:xfrm>
        </p:spPr>
        <p:txBody>
          <a:bodyPr/>
          <a:lstStyle/>
          <a:p>
            <a:r>
              <a:rPr lang="en-US" sz="3600" dirty="0"/>
              <a:t>Lecture 4: more </a:t>
            </a:r>
            <a:r>
              <a:rPr lang="en-US" sz="3600"/>
              <a:t>quantum strangeness</a:t>
            </a:r>
            <a:endParaRPr lang="en-US" sz="3600" dirty="0"/>
          </a:p>
        </p:txBody>
      </p:sp>
      <p:sp>
        <p:nvSpPr>
          <p:cNvPr id="14339" name="Text Box 3"/>
          <p:cNvSpPr txBox="1">
            <a:spLocks noChangeArrowheads="1"/>
          </p:cNvSpPr>
          <p:nvPr/>
        </p:nvSpPr>
        <p:spPr bwMode="auto">
          <a:xfrm>
            <a:off x="685800" y="1340768"/>
            <a:ext cx="7620000" cy="830997"/>
          </a:xfrm>
          <a:prstGeom prst="rect">
            <a:avLst/>
          </a:prstGeom>
          <a:noFill/>
          <a:ln w="9525">
            <a:noFill/>
            <a:miter lim="800000"/>
            <a:headEnd/>
            <a:tailEnd/>
          </a:ln>
        </p:spPr>
        <p:txBody>
          <a:bodyPr>
            <a:prstTxWarp prst="textNoShape">
              <a:avLst/>
            </a:prstTxWarp>
            <a:spAutoFit/>
          </a:bodyPr>
          <a:lstStyle/>
          <a:p>
            <a:r>
              <a:rPr lang="en-US" sz="1600" i="1" dirty="0">
                <a:ea typeface="ＭＳ Ｐゴシック" charset="-128"/>
                <a:cs typeface="ＭＳ Ｐゴシック" charset="-128"/>
              </a:rPr>
              <a:t>We meet another example of how quantum mechanics explains phenomena which are observed in nature, but are not allowed by classical physics.</a:t>
            </a:r>
            <a:r>
              <a:rPr lang="en-US" sz="1200" i="1" dirty="0">
                <a:ea typeface="ＭＳ Ｐゴシック" charset="-128"/>
                <a:cs typeface="ＭＳ Ｐゴシック" charset="-128"/>
              </a:rPr>
              <a:t>  </a:t>
            </a:r>
            <a:r>
              <a:rPr lang="en-US" sz="1600" i="1" dirty="0">
                <a:ea typeface="ＭＳ Ｐゴシック" charset="-128"/>
                <a:cs typeface="ＭＳ Ｐゴシック" charset="-128"/>
              </a:rPr>
              <a:t>We also meet the famous Schrodinger equation.</a:t>
            </a:r>
          </a:p>
        </p:txBody>
      </p:sp>
      <p:pic>
        <p:nvPicPr>
          <p:cNvPr id="14340" name="Picture 4" descr="quantum_mechanics"/>
          <p:cNvPicPr>
            <a:picLocks noChangeAspect="1" noChangeArrowheads="1"/>
          </p:cNvPicPr>
          <p:nvPr/>
        </p:nvPicPr>
        <p:blipFill>
          <a:blip r:embed="rId3"/>
          <a:srcRect/>
          <a:stretch>
            <a:fillRect/>
          </a:stretch>
        </p:blipFill>
        <p:spPr bwMode="auto">
          <a:xfrm>
            <a:off x="1981200" y="2407291"/>
            <a:ext cx="5183088" cy="424577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9B9718-EE68-4E48-AA3F-80601705A97E}"/>
              </a:ext>
            </a:extLst>
          </p:cNvPr>
          <p:cNvGrpSpPr/>
          <p:nvPr/>
        </p:nvGrpSpPr>
        <p:grpSpPr>
          <a:xfrm>
            <a:off x="2700000" y="4345552"/>
            <a:ext cx="3096344" cy="1753291"/>
            <a:chOff x="1547664" y="5958291"/>
            <a:chExt cx="3096344" cy="1753291"/>
          </a:xfrm>
        </p:grpSpPr>
        <p:cxnSp>
          <p:nvCxnSpPr>
            <p:cNvPr id="9" name="Curved Connector 8">
              <a:extLst>
                <a:ext uri="{FF2B5EF4-FFF2-40B4-BE49-F238E27FC236}">
                  <a16:creationId xmlns:a16="http://schemas.microsoft.com/office/drawing/2014/main" id="{628AA60D-96DA-F949-B3F1-AFFE2BD62770}"/>
                </a:ext>
              </a:extLst>
            </p:cNvPr>
            <p:cNvCxnSpPr/>
            <p:nvPr/>
          </p:nvCxnSpPr>
          <p:spPr bwMode="auto">
            <a:xfrm flipV="1">
              <a:off x="1547664" y="5958291"/>
              <a:ext cx="3096344" cy="540000"/>
            </a:xfrm>
            <a:prstGeom prst="curvedConnector3">
              <a:avLst/>
            </a:prstGeom>
            <a:solidFill>
              <a:schemeClr val="accent1"/>
            </a:solidFill>
            <a:ln w="25400" cap="flat" cmpd="sng" algn="ctr">
              <a:solidFill>
                <a:srgbClr val="2F42C1"/>
              </a:solidFill>
              <a:prstDash val="solid"/>
              <a:round/>
              <a:headEnd type="none" w="lg" len="med"/>
              <a:tailEnd type="triangle" w="lg" len="med"/>
            </a:ln>
            <a:effectLst/>
          </p:spPr>
        </p:cxnSp>
        <p:sp>
          <p:nvSpPr>
            <p:cNvPr id="10" name="Rectangle 9">
              <a:extLst>
                <a:ext uri="{FF2B5EF4-FFF2-40B4-BE49-F238E27FC236}">
                  <a16:creationId xmlns:a16="http://schemas.microsoft.com/office/drawing/2014/main" id="{F6F44D9A-D781-4A46-85AF-964106E5EA14}"/>
                </a:ext>
              </a:extLst>
            </p:cNvPr>
            <p:cNvSpPr/>
            <p:nvPr/>
          </p:nvSpPr>
          <p:spPr bwMode="auto">
            <a:xfrm>
              <a:off x="1547664" y="6021287"/>
              <a:ext cx="1522800" cy="1690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grpSp>
      <p:sp>
        <p:nvSpPr>
          <p:cNvPr id="26626" name="Rectangle 2"/>
          <p:cNvSpPr>
            <a:spLocks noGrp="1" noChangeArrowheads="1"/>
          </p:cNvSpPr>
          <p:nvPr>
            <p:ph type="title"/>
          </p:nvPr>
        </p:nvSpPr>
        <p:spPr>
          <a:xfrm>
            <a:off x="685800" y="304800"/>
            <a:ext cx="7772400" cy="1143000"/>
          </a:xfrm>
        </p:spPr>
        <p:txBody>
          <a:bodyPr/>
          <a:lstStyle/>
          <a:p>
            <a:r>
              <a:rPr lang="en-US" sz="3200" dirty="0">
                <a:latin typeface="Arial" charset="0"/>
              </a:rPr>
              <a:t>Example problem</a:t>
            </a:r>
            <a:endParaRPr lang="en-US" dirty="0"/>
          </a:p>
        </p:txBody>
      </p:sp>
      <p:sp>
        <p:nvSpPr>
          <p:cNvPr id="26627" name="Rectangle 3"/>
          <p:cNvSpPr>
            <a:spLocks noChangeArrowheads="1"/>
          </p:cNvSpPr>
          <p:nvPr/>
        </p:nvSpPr>
        <p:spPr bwMode="auto">
          <a:xfrm>
            <a:off x="685800" y="1196752"/>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pic>
        <p:nvPicPr>
          <p:cNvPr id="43010" name="Picture 2" descr="Sinusoid Icons - Download Free Vector Icons | Noun Project">
            <a:extLst>
              <a:ext uri="{FF2B5EF4-FFF2-40B4-BE49-F238E27FC236}">
                <a16:creationId xmlns:a16="http://schemas.microsoft.com/office/drawing/2014/main" id="{97093137-FD1C-9948-83A2-525E3453C0E2}"/>
              </a:ext>
            </a:extLst>
          </p:cNvPr>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392000"/>
                    </a14:imgEffect>
                  </a14:imgLayer>
                </a14:imgProps>
              </a:ext>
              <a:ext uri="{28A0092B-C50C-407E-A947-70E740481C1C}">
                <a14:useLocalDpi xmlns:a14="http://schemas.microsoft.com/office/drawing/2010/main" val="0"/>
              </a:ext>
            </a:extLst>
          </a:blip>
          <a:srcRect l="721" r="10569"/>
          <a:stretch/>
        </p:blipFill>
        <p:spPr bwMode="auto">
          <a:xfrm>
            <a:off x="2267744" y="3660687"/>
            <a:ext cx="1980000" cy="13301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732ED30-B045-7A4C-B52C-F0E569E22E6D}"/>
              </a:ext>
            </a:extLst>
          </p:cNvPr>
          <p:cNvCxnSpPr/>
          <p:nvPr/>
        </p:nvCxnSpPr>
        <p:spPr bwMode="auto">
          <a:xfrm>
            <a:off x="2411752" y="4325888"/>
            <a:ext cx="4932000" cy="0"/>
          </a:xfrm>
          <a:prstGeom prst="line">
            <a:avLst/>
          </a:prstGeom>
          <a:solidFill>
            <a:schemeClr val="accent1"/>
          </a:solidFill>
          <a:ln w="19050"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17" name="Rectangle 6">
                <a:extLst>
                  <a:ext uri="{FF2B5EF4-FFF2-40B4-BE49-F238E27FC236}">
                    <a16:creationId xmlns:a16="http://schemas.microsoft.com/office/drawing/2014/main" id="{36F5C797-2967-4A4F-A870-98ED51BC4449}"/>
                  </a:ext>
                </a:extLst>
              </p:cNvPr>
              <p:cNvSpPr>
                <a:spLocks noChangeArrowheads="1"/>
              </p:cNvSpPr>
              <p:nvPr/>
            </p:nvSpPr>
            <p:spPr bwMode="auto">
              <a:xfrm>
                <a:off x="2483768" y="5229200"/>
                <a:ext cx="5974432" cy="714701"/>
              </a:xfrm>
              <a:prstGeom prst="rect">
                <a:avLst/>
              </a:prstGeom>
              <a:noFill/>
              <a:ln w="9525">
                <a:noFill/>
                <a:miter lim="800000"/>
                <a:headEnd/>
                <a:tailEnd/>
              </a:ln>
            </p:spPr>
            <p:txBody>
              <a:bodyPr>
                <a:prstTxWarp prst="textNoShape">
                  <a:avLst/>
                </a:prstTxWarp>
              </a:bodyPr>
              <a:lstStyle/>
              <a:p>
                <a:pPr>
                  <a:spcBef>
                    <a:spcPct val="20000"/>
                  </a:spcBef>
                </a:pPr>
                <a:endParaRPr lang="en-GB" sz="1400" dirty="0">
                  <a:latin typeface="Arial" charset="0"/>
                </a:endParaRPr>
              </a:p>
              <a:p>
                <a:pPr>
                  <a:spcBef>
                    <a:spcPct val="20000"/>
                  </a:spcBef>
                </a:pPr>
                <a14:m>
                  <m:oMathPara xmlns:m="http://schemas.openxmlformats.org/officeDocument/2006/math">
                    <m:oMathParaPr>
                      <m:jc m:val="left"/>
                    </m:oMathParaPr>
                    <m:oMath xmlns:m="http://schemas.openxmlformats.org/officeDocument/2006/math">
                      <m:r>
                        <a:rPr lang="el-GR" sz="1600" i="1" smtClean="0">
                          <a:latin typeface="Cambria Math" panose="02040503050406030204" pitchFamily="18" charset="0"/>
                          <a:ea typeface="Cambria Math" panose="02040503050406030204" pitchFamily="18" charset="0"/>
                        </a:rPr>
                        <m:t>𝜓</m:t>
                      </m:r>
                      <m:d>
                        <m:dPr>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𝑥</m:t>
                          </m:r>
                        </m:e>
                      </m:d>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𝐴</m:t>
                      </m:r>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sin</m:t>
                          </m:r>
                        </m:fName>
                        <m:e>
                          <m:d>
                            <m:dPr>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𝑘𝑥</m:t>
                              </m:r>
                            </m:e>
                          </m:d>
                          <m:r>
                            <a:rPr lang="en-GB" sz="1600" b="0" i="1" smtClean="0">
                              <a:latin typeface="Cambria Math" panose="02040503050406030204" pitchFamily="18" charset="0"/>
                              <a:ea typeface="Cambria Math" panose="02040503050406030204" pitchFamily="18" charset="0"/>
                            </a:rPr>
                            <m:t>        </m:t>
                          </m:r>
                          <m:r>
                            <a:rPr lang="el-GR" sz="1600" i="1">
                              <a:latin typeface="Cambria Math" panose="02040503050406030204" pitchFamily="18" charset="0"/>
                              <a:ea typeface="Cambria Math" panose="02040503050406030204" pitchFamily="18" charset="0"/>
                            </a:rPr>
                            <m:t>𝜓</m:t>
                          </m:r>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𝑥</m:t>
                              </m:r>
                            </m:e>
                          </m:d>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𝐵</m:t>
                          </m:r>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exp</m:t>
                              </m:r>
                            </m:fName>
                            <m:e>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𝛼</m:t>
                              </m:r>
                              <m:r>
                                <a:rPr lang="en-GB" sz="1600" b="0" i="1" smtClean="0">
                                  <a:latin typeface="Cambria Math" panose="02040503050406030204" pitchFamily="18" charset="0"/>
                                  <a:ea typeface="Cambria Math" panose="02040503050406030204" pitchFamily="18" charset="0"/>
                                </a:rPr>
                                <m:t>𝑥</m:t>
                              </m:r>
                              <m:r>
                                <a:rPr lang="en-GB" sz="1600" b="0" i="1" smtClean="0">
                                  <a:latin typeface="Cambria Math" panose="02040503050406030204" pitchFamily="18" charset="0"/>
                                  <a:ea typeface="Cambria Math" panose="02040503050406030204" pitchFamily="18" charset="0"/>
                                </a:rPr>
                                <m:t>)</m:t>
                              </m:r>
                            </m:e>
                          </m:func>
                        </m:e>
                      </m:func>
                    </m:oMath>
                  </m:oMathPara>
                </a14:m>
                <a:endParaRPr lang="en-GB" sz="1600" dirty="0">
                  <a:latin typeface="Arial" charset="0"/>
                </a:endParaRPr>
              </a:p>
              <a:p>
                <a:pPr>
                  <a:spcBef>
                    <a:spcPct val="20000"/>
                  </a:spcBef>
                </a:pPr>
                <a:endParaRPr lang="en-GB" sz="1400" b="0" i="1" dirty="0">
                  <a:latin typeface="Cambria Math" panose="02040503050406030204" pitchFamily="18" charset="0"/>
                </a:endParaRPr>
              </a:p>
            </p:txBody>
          </p:sp>
        </mc:Choice>
        <mc:Fallback xmlns="">
          <p:sp>
            <p:nvSpPr>
              <p:cNvPr id="17" name="Rectangle 6">
                <a:extLst>
                  <a:ext uri="{FF2B5EF4-FFF2-40B4-BE49-F238E27FC236}">
                    <a16:creationId xmlns:a16="http://schemas.microsoft.com/office/drawing/2014/main" id="{36F5C797-2967-4A4F-A870-98ED51BC4449}"/>
                  </a:ext>
                </a:extLst>
              </p:cNvPr>
              <p:cNvSpPr>
                <a:spLocks noRot="1" noChangeAspect="1" noMove="1" noResize="1" noEditPoints="1" noAdjustHandles="1" noChangeArrowheads="1" noChangeShapeType="1" noTextEdit="1"/>
              </p:cNvSpPr>
              <p:nvPr/>
            </p:nvSpPr>
            <p:spPr bwMode="auto">
              <a:xfrm>
                <a:off x="2483768" y="5229200"/>
                <a:ext cx="5974432" cy="714701"/>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D151BC-6C83-6F4E-8F00-685DFBC220D2}"/>
                  </a:ext>
                </a:extLst>
              </p:cNvPr>
              <p:cNvSpPr txBox="1"/>
              <p:nvPr/>
            </p:nvSpPr>
            <p:spPr>
              <a:xfrm>
                <a:off x="2058389" y="4141075"/>
                <a:ext cx="2813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2F42C1"/>
                          </a:solidFill>
                          <a:latin typeface="Cambria Math" panose="02040503050406030204" pitchFamily="18" charset="0"/>
                        </a:rPr>
                        <m:t>𝐸</m:t>
                      </m:r>
                    </m:oMath>
                  </m:oMathPara>
                </a14:m>
                <a:endParaRPr lang="en-US" dirty="0">
                  <a:solidFill>
                    <a:srgbClr val="2F42C1"/>
                  </a:solidFill>
                </a:endParaRPr>
              </a:p>
            </p:txBody>
          </p:sp>
        </mc:Choice>
        <mc:Fallback xmlns="">
          <p:sp>
            <p:nvSpPr>
              <p:cNvPr id="12" name="TextBox 11">
                <a:extLst>
                  <a:ext uri="{FF2B5EF4-FFF2-40B4-BE49-F238E27FC236}">
                    <a16:creationId xmlns:a16="http://schemas.microsoft.com/office/drawing/2014/main" id="{7ED151BC-6C83-6F4E-8F00-685DFBC220D2}"/>
                  </a:ext>
                </a:extLst>
              </p:cNvPr>
              <p:cNvSpPr txBox="1">
                <a:spLocks noRot="1" noChangeAspect="1" noMove="1" noResize="1" noEditPoints="1" noAdjustHandles="1" noChangeArrowheads="1" noChangeShapeType="1" noTextEdit="1"/>
              </p:cNvSpPr>
              <p:nvPr/>
            </p:nvSpPr>
            <p:spPr>
              <a:xfrm>
                <a:off x="2058389" y="4141075"/>
                <a:ext cx="281359" cy="369332"/>
              </a:xfrm>
              <a:prstGeom prst="rect">
                <a:avLst/>
              </a:prstGeom>
              <a:blipFill>
                <a:blip r:embed="rId6"/>
                <a:stretch>
                  <a:fillRect l="-26087" r="-17391" b="-645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809FCD8-DF41-DF4C-AF21-9F190909C9A6}"/>
              </a:ext>
            </a:extLst>
          </p:cNvPr>
          <p:cNvPicPr>
            <a:picLocks noChangeAspect="1"/>
          </p:cNvPicPr>
          <p:nvPr/>
        </p:nvPicPr>
        <p:blipFill>
          <a:blip r:embed="rId7"/>
          <a:stretch>
            <a:fillRect/>
          </a:stretch>
        </p:blipFill>
        <p:spPr>
          <a:xfrm>
            <a:off x="1763688" y="1408651"/>
            <a:ext cx="6497197" cy="4014192"/>
          </a:xfrm>
          <a:prstGeom prst="rect">
            <a:avLst/>
          </a:prstGeom>
        </p:spPr>
      </p:pic>
      <mc:AlternateContent xmlns:mc="http://schemas.openxmlformats.org/markup-compatibility/2006" xmlns:a14="http://schemas.microsoft.com/office/drawing/2010/main">
        <mc:Choice Requires="a14">
          <p:sp>
            <p:nvSpPr>
              <p:cNvPr id="19" name="Rectangle 6">
                <a:extLst>
                  <a:ext uri="{FF2B5EF4-FFF2-40B4-BE49-F238E27FC236}">
                    <a16:creationId xmlns:a16="http://schemas.microsoft.com/office/drawing/2014/main" id="{67F58442-6FED-C545-8224-BDA5199FC081}"/>
                  </a:ext>
                </a:extLst>
              </p:cNvPr>
              <p:cNvSpPr>
                <a:spLocks noChangeArrowheads="1"/>
              </p:cNvSpPr>
              <p:nvPr/>
            </p:nvSpPr>
            <p:spPr bwMode="auto">
              <a:xfrm>
                <a:off x="251520" y="5750162"/>
                <a:ext cx="8568952" cy="1251992"/>
              </a:xfrm>
              <a:prstGeom prst="rect">
                <a:avLst/>
              </a:prstGeom>
              <a:noFill/>
              <a:ln w="9525">
                <a:noFill/>
                <a:miter lim="800000"/>
                <a:headEnd/>
                <a:tailEnd/>
              </a:ln>
            </p:spPr>
            <p:txBody>
              <a:bodyPr>
                <a:prstTxWarp prst="textNoShape">
                  <a:avLst/>
                </a:prstTxWarp>
              </a:bodyPr>
              <a:lstStyle/>
              <a:p>
                <a:pPr>
                  <a:spcBef>
                    <a:spcPct val="20000"/>
                  </a:spcBef>
                </a:pPr>
                <a:endParaRPr lang="en-GB" sz="1400" b="0" i="1" dirty="0">
                  <a:latin typeface="Cambria Math" panose="02040503050406030204" pitchFamily="18" charset="0"/>
                </a:endParaRPr>
              </a:p>
              <a:p>
                <a:pPr>
                  <a:spcBef>
                    <a:spcPct val="20000"/>
                  </a:spcBef>
                </a:pPr>
                <a:r>
                  <a:rPr lang="en-GB" sz="1400" b="0" dirty="0">
                    <a:latin typeface="Arial" panose="020B0604020202020204" pitchFamily="34" charset="0"/>
                    <a:ea typeface="Cambria Math" panose="02040503050406030204" pitchFamily="18" charset="0"/>
                    <a:cs typeface="Arial" panose="020B0604020202020204" pitchFamily="34" charset="0"/>
                  </a:rPr>
                  <a:t>Continuity and differentiability at boundary </a:t>
                </a:r>
                <a14:m>
                  <m:oMath xmlns:m="http://schemas.openxmlformats.org/officeDocument/2006/math">
                    <m:r>
                      <a:rPr lang="en-GB" sz="1400" b="0" i="0" smtClean="0">
                        <a:latin typeface="Cambria Math" panose="02040503050406030204" pitchFamily="18" charset="0"/>
                        <a:ea typeface="Cambria Math" panose="02040503050406030204" pitchFamily="18" charset="0"/>
                      </a:rPr>
                      <m:t> </m:t>
                    </m:r>
                    <m:r>
                      <a:rPr lang="en-GB" sz="1400" b="0" i="1" smtClean="0">
                        <a:latin typeface="Cambria Math" panose="02040503050406030204" pitchFamily="18" charset="0"/>
                        <a:ea typeface="Cambria Math" panose="02040503050406030204" pitchFamily="18" charset="0"/>
                      </a:rPr>
                      <m:t>⟹ </m:t>
                    </m:r>
                    <m:r>
                      <a:rPr lang="en-GB" sz="1400" b="0" i="1" smtClean="0">
                        <a:latin typeface="Cambria Math" panose="02040503050406030204" pitchFamily="18" charset="0"/>
                      </a:rPr>
                      <m:t>𝐴</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d>
                          <m:dPr>
                            <m:ctrlPr>
                              <a:rPr lang="en-GB" sz="1400" i="1">
                                <a:latin typeface="Cambria Math" panose="02040503050406030204" pitchFamily="18" charset="0"/>
                              </a:rPr>
                            </m:ctrlPr>
                          </m:dPr>
                          <m:e>
                            <m:r>
                              <a:rPr lang="en-GB" sz="1400" b="0" i="1" smtClean="0">
                                <a:latin typeface="Cambria Math" panose="02040503050406030204" pitchFamily="18" charset="0"/>
                              </a:rPr>
                              <m:t>𝑘</m:t>
                            </m:r>
                            <m:r>
                              <a:rPr lang="en-GB" sz="1400" i="1">
                                <a:latin typeface="Cambria Math" panose="02040503050406030204" pitchFamily="18" charset="0"/>
                              </a:rPr>
                              <m:t>𝐿</m:t>
                            </m:r>
                          </m:e>
                        </m:d>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 </m:t>
                        </m:r>
                        <m:r>
                          <m:rPr>
                            <m:sty m:val="p"/>
                          </m:rPr>
                          <a:rPr lang="en-GB" sz="1400" b="0" i="0" smtClean="0">
                            <a:latin typeface="Cambria Math" panose="02040503050406030204" pitchFamily="18" charset="0"/>
                          </a:rPr>
                          <m:t>exp</m:t>
                        </m:r>
                        <m:r>
                          <a:rPr lang="en-GB" sz="1400" b="0" i="1" smtClean="0">
                            <a:latin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𝛼</m:t>
                        </m:r>
                        <m:r>
                          <a:rPr lang="en-GB" sz="1400" b="0" i="1" smtClean="0">
                            <a:latin typeface="Cambria Math" panose="02040503050406030204" pitchFamily="18" charset="0"/>
                          </a:rPr>
                          <m:t>𝐿</m:t>
                        </m:r>
                        <m:r>
                          <a:rPr lang="en-GB" sz="1400" b="0" i="1" smtClean="0">
                            <a:latin typeface="Cambria Math" panose="02040503050406030204" pitchFamily="18" charset="0"/>
                          </a:rPr>
                          <m:t>)</m:t>
                        </m:r>
                      </m:e>
                    </m:func>
                  </m:oMath>
                </a14:m>
                <a:r>
                  <a:rPr lang="en-US" sz="1400" dirty="0">
                    <a:latin typeface="Arial" charset="0"/>
                  </a:rPr>
                  <a:t>   and   </a:t>
                </a:r>
                <a14:m>
                  <m:oMath xmlns:m="http://schemas.openxmlformats.org/officeDocument/2006/math">
                    <m:r>
                      <a:rPr lang="en-GB" sz="1400" i="1">
                        <a:latin typeface="Cambria Math" panose="02040503050406030204" pitchFamily="18" charset="0"/>
                      </a:rPr>
                      <m:t>𝐴</m:t>
                    </m:r>
                    <m:r>
                      <a:rPr lang="en-GB" sz="1400" b="0" i="1" smtClean="0">
                        <a:latin typeface="Cambria Math" panose="02040503050406030204" pitchFamily="18" charset="0"/>
                      </a:rPr>
                      <m:t>𝑘</m:t>
                    </m:r>
                    <m:func>
                      <m:funcPr>
                        <m:ctrlPr>
                          <a:rPr lang="en-GB" sz="1400" i="1">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i="1">
                                <a:latin typeface="Cambria Math" panose="02040503050406030204" pitchFamily="18" charset="0"/>
                              </a:rPr>
                            </m:ctrlPr>
                          </m:dPr>
                          <m:e>
                            <m:r>
                              <a:rPr lang="en-GB" sz="1400" b="0" i="1" smtClean="0">
                                <a:latin typeface="Cambria Math" panose="02040503050406030204" pitchFamily="18" charset="0"/>
                              </a:rPr>
                              <m:t>𝑘</m:t>
                            </m:r>
                            <m:r>
                              <a:rPr lang="en-GB" sz="1400" i="1">
                                <a:latin typeface="Cambria Math" panose="02040503050406030204" pitchFamily="18" charset="0"/>
                              </a:rPr>
                              <m:t>𝐿</m:t>
                            </m:r>
                          </m:e>
                        </m:d>
                        <m:r>
                          <a:rPr lang="en-GB" sz="1400" i="1">
                            <a:latin typeface="Cambria Math" panose="02040503050406030204" pitchFamily="18" charset="0"/>
                          </a:rPr>
                          <m:t>=</m:t>
                        </m:r>
                        <m:r>
                          <a:rPr lang="en-GB" sz="1400" b="0" i="1" smtClean="0">
                            <a:latin typeface="Cambria Math" panose="02040503050406030204" pitchFamily="18" charset="0"/>
                          </a:rPr>
                          <m:t>−</m:t>
                        </m:r>
                        <m:r>
                          <a:rPr lang="en-GB" sz="1400" i="1">
                            <a:latin typeface="Cambria Math" panose="02040503050406030204" pitchFamily="18" charset="0"/>
                          </a:rPr>
                          <m:t>𝐵</m:t>
                        </m:r>
                        <m:r>
                          <a:rPr lang="en-GB" sz="1400" i="1" smtClean="0">
                            <a:latin typeface="Cambria Math" panose="02040503050406030204" pitchFamily="18" charset="0"/>
                            <a:ea typeface="Cambria Math" panose="02040503050406030204" pitchFamily="18" charset="0"/>
                          </a:rPr>
                          <m:t>𝛼</m:t>
                        </m:r>
                        <m:r>
                          <a:rPr lang="en-GB" sz="1400" b="0" i="1" smtClean="0">
                            <a:latin typeface="Cambria Math" panose="02040503050406030204" pitchFamily="18" charset="0"/>
                          </a:rPr>
                          <m:t> </m:t>
                        </m:r>
                        <m:r>
                          <m:rPr>
                            <m:sty m:val="p"/>
                          </m:rPr>
                          <a:rPr lang="en-GB" sz="1400" i="0">
                            <a:latin typeface="Cambria Math" panose="02040503050406030204" pitchFamily="18" charset="0"/>
                          </a:rPr>
                          <m:t>exp</m:t>
                        </m:r>
                        <m:r>
                          <a:rPr lang="en-GB" sz="1400" i="1">
                            <a:latin typeface="Cambria Math" panose="02040503050406030204" pitchFamily="18" charset="0"/>
                          </a:rPr>
                          <m:t>(−</m:t>
                        </m:r>
                        <m:r>
                          <a:rPr lang="en-GB" sz="1400" i="1" smtClean="0">
                            <a:latin typeface="Cambria Math" panose="02040503050406030204" pitchFamily="18" charset="0"/>
                            <a:ea typeface="Cambria Math" panose="02040503050406030204" pitchFamily="18" charset="0"/>
                          </a:rPr>
                          <m:t>𝛼</m:t>
                        </m:r>
                        <m:r>
                          <a:rPr lang="en-GB" sz="1400" i="1">
                            <a:latin typeface="Cambria Math" panose="02040503050406030204" pitchFamily="18" charset="0"/>
                          </a:rPr>
                          <m:t>𝐿</m:t>
                        </m:r>
                        <m:r>
                          <a:rPr lang="en-GB" sz="1400" i="1">
                            <a:latin typeface="Cambria Math" panose="02040503050406030204" pitchFamily="18" charset="0"/>
                          </a:rPr>
                          <m:t>)</m:t>
                        </m:r>
                      </m:e>
                    </m:func>
                  </m:oMath>
                </a14:m>
                <a:endParaRPr lang="en-US" sz="1400" dirty="0">
                  <a:latin typeface="Arial" charset="0"/>
                </a:endParaRPr>
              </a:p>
            </p:txBody>
          </p:sp>
        </mc:Choice>
        <mc:Fallback xmlns="">
          <p:sp>
            <p:nvSpPr>
              <p:cNvPr id="19" name="Rectangle 6">
                <a:extLst>
                  <a:ext uri="{FF2B5EF4-FFF2-40B4-BE49-F238E27FC236}">
                    <a16:creationId xmlns:a16="http://schemas.microsoft.com/office/drawing/2014/main" id="{67F58442-6FED-C545-8224-BDA5199FC081}"/>
                  </a:ext>
                </a:extLst>
              </p:cNvPr>
              <p:cNvSpPr>
                <a:spLocks noRot="1" noChangeAspect="1" noMove="1" noResize="1" noEditPoints="1" noAdjustHandles="1" noChangeArrowheads="1" noChangeShapeType="1" noTextEdit="1"/>
              </p:cNvSpPr>
              <p:nvPr/>
            </p:nvSpPr>
            <p:spPr bwMode="auto">
              <a:xfrm>
                <a:off x="251520" y="5750162"/>
                <a:ext cx="8568952" cy="1251992"/>
              </a:xfrm>
              <a:prstGeom prst="rect">
                <a:avLst/>
              </a:prstGeom>
              <a:blipFill>
                <a:blip r:embed="rId8"/>
                <a:stretch>
                  <a:fillRect l="-14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9299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r>
              <a:rPr lang="en-US" sz="3200" dirty="0">
                <a:latin typeface="Arial" charset="0"/>
              </a:rPr>
              <a:t>Example problem</a:t>
            </a:r>
            <a:endParaRPr lang="en-US" dirty="0"/>
          </a:p>
        </p:txBody>
      </p:sp>
      <p:sp>
        <p:nvSpPr>
          <p:cNvPr id="26627" name="Rectangle 3"/>
          <p:cNvSpPr>
            <a:spLocks noChangeArrowheads="1"/>
          </p:cNvSpPr>
          <p:nvPr/>
        </p:nvSpPr>
        <p:spPr bwMode="auto">
          <a:xfrm>
            <a:off x="685800" y="1196752"/>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mc:AlternateContent xmlns:mc="http://schemas.openxmlformats.org/markup-compatibility/2006" xmlns:a14="http://schemas.microsoft.com/office/drawing/2010/main">
        <mc:Choice Requires="a14">
          <p:sp>
            <p:nvSpPr>
              <p:cNvPr id="17" name="Rectangle 6">
                <a:extLst>
                  <a:ext uri="{FF2B5EF4-FFF2-40B4-BE49-F238E27FC236}">
                    <a16:creationId xmlns:a16="http://schemas.microsoft.com/office/drawing/2014/main" id="{36F5C797-2967-4A4F-A870-98ED51BC4449}"/>
                  </a:ext>
                </a:extLst>
              </p:cNvPr>
              <p:cNvSpPr>
                <a:spLocks noChangeArrowheads="1"/>
              </p:cNvSpPr>
              <p:nvPr/>
            </p:nvSpPr>
            <p:spPr bwMode="auto">
              <a:xfrm>
                <a:off x="685800" y="1447800"/>
                <a:ext cx="7772400" cy="3205336"/>
              </a:xfrm>
              <a:prstGeom prst="rect">
                <a:avLst/>
              </a:prstGeom>
              <a:noFill/>
              <a:ln w="9525">
                <a:noFill/>
                <a:miter lim="800000"/>
                <a:headEnd/>
                <a:tailEnd/>
              </a:ln>
            </p:spPr>
            <p:txBody>
              <a:bodyPr>
                <a:prstTxWarp prst="textNoShape">
                  <a:avLst/>
                </a:prstTxWarp>
              </a:bodyPr>
              <a:lstStyle/>
              <a:p>
                <a:pPr>
                  <a:spcBef>
                    <a:spcPct val="20000"/>
                  </a:spcBef>
                </a:pPr>
                <a:r>
                  <a:rPr lang="en-GB" sz="1400" dirty="0">
                    <a:latin typeface="Arial" charset="0"/>
                  </a:rPr>
                  <a:t>Within the well we can double differentiate:   </a:t>
                </a:r>
                <a14:m>
                  <m:oMath xmlns:m="http://schemas.openxmlformats.org/officeDocument/2006/math">
                    <m:sSup>
                      <m:sSupPr>
                        <m:ctrlPr>
                          <a:rPr lang="en-GB" sz="1800" b="0" i="1" smtClean="0">
                            <a:latin typeface="Cambria Math" panose="02040503050406030204" pitchFamily="18" charset="0"/>
                            <a:ea typeface="Cambria Math" panose="02040503050406030204" pitchFamily="18" charset="0"/>
                          </a:rPr>
                        </m:ctrlPr>
                      </m:sSupPr>
                      <m:e>
                        <m:r>
                          <a:rPr lang="el-GR" sz="1800" i="1" smtClean="0">
                            <a:latin typeface="Cambria Math" panose="02040503050406030204" pitchFamily="18" charset="0"/>
                            <a:ea typeface="Cambria Math" panose="02040503050406030204" pitchFamily="18" charset="0"/>
                          </a:rPr>
                          <m:t>𝜓</m:t>
                        </m:r>
                      </m:e>
                      <m:sup>
                        <m:r>
                          <a:rPr lang="en-GB" sz="1800" b="0" i="1" smtClean="0">
                            <a:latin typeface="Cambria Math" panose="02040503050406030204" pitchFamily="18" charset="0"/>
                            <a:ea typeface="Cambria Math" panose="02040503050406030204" pitchFamily="18" charset="0"/>
                          </a:rPr>
                          <m:t>′′</m:t>
                        </m:r>
                      </m:sup>
                    </m:sSup>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𝑥</m:t>
                    </m:r>
                    <m:r>
                      <a:rPr lang="en-GB" sz="1800" b="0" i="1" smtClean="0">
                        <a:latin typeface="Cambria Math" panose="02040503050406030204" pitchFamily="18" charset="0"/>
                        <a:ea typeface="Cambria Math" panose="02040503050406030204" pitchFamily="18" charset="0"/>
                      </a:rPr>
                      <m:t>)=−</m:t>
                    </m:r>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𝑘</m:t>
                        </m:r>
                      </m:e>
                      <m:sup>
                        <m:r>
                          <a:rPr lang="en-GB" sz="1800" b="0" i="1" smtClean="0">
                            <a:latin typeface="Cambria Math" panose="02040503050406030204" pitchFamily="18" charset="0"/>
                            <a:ea typeface="Cambria Math" panose="02040503050406030204" pitchFamily="18" charset="0"/>
                          </a:rPr>
                          <m:t>2</m:t>
                        </m:r>
                      </m:sup>
                    </m:sSup>
                    <m:r>
                      <a:rPr lang="en-GB" sz="1800" b="0" i="1" smtClean="0">
                        <a:latin typeface="Cambria Math" panose="02040503050406030204" pitchFamily="18" charset="0"/>
                        <a:ea typeface="Cambria Math" panose="02040503050406030204" pitchFamily="18" charset="0"/>
                      </a:rPr>
                      <m:t>𝐴</m:t>
                    </m:r>
                    <m:func>
                      <m:funcPr>
                        <m:ctrlPr>
                          <a:rPr lang="en-GB" sz="1800" b="0" i="1" smtClean="0">
                            <a:latin typeface="Cambria Math" panose="02040503050406030204" pitchFamily="18" charset="0"/>
                            <a:ea typeface="Cambria Math" panose="02040503050406030204" pitchFamily="18" charset="0"/>
                          </a:rPr>
                        </m:ctrlPr>
                      </m:funcPr>
                      <m:fName>
                        <m:r>
                          <m:rPr>
                            <m:sty m:val="p"/>
                          </m:rPr>
                          <a:rPr lang="en-GB" sz="1800" b="0" i="0" smtClean="0">
                            <a:latin typeface="Cambria Math" panose="02040503050406030204" pitchFamily="18" charset="0"/>
                            <a:ea typeface="Cambria Math" panose="02040503050406030204" pitchFamily="18" charset="0"/>
                          </a:rPr>
                          <m:t>sin</m:t>
                        </m:r>
                      </m:fName>
                      <m:e>
                        <m:d>
                          <m:dPr>
                            <m:ctrlPr>
                              <a:rPr lang="en-GB" sz="1800" b="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𝑘𝑥</m:t>
                            </m:r>
                          </m:e>
                        </m:d>
                        <m:r>
                          <a:rPr lang="en-GB" sz="1800" b="0" i="1" smtClean="0">
                            <a:latin typeface="Cambria Math" panose="02040503050406030204" pitchFamily="18" charset="0"/>
                            <a:ea typeface="Cambria Math" panose="02040503050406030204" pitchFamily="18" charset="0"/>
                          </a:rPr>
                          <m:t>        </m:t>
                        </m:r>
                      </m:e>
                    </m:func>
                  </m:oMath>
                </a14:m>
                <a:endParaRPr lang="en-GB" sz="1800" dirty="0">
                  <a:latin typeface="Arial" charset="0"/>
                </a:endParaRPr>
              </a:p>
              <a:p>
                <a:pPr>
                  <a:spcBef>
                    <a:spcPct val="20000"/>
                  </a:spcBef>
                </a:pPr>
                <a:endParaRPr lang="en-GB" sz="1800" b="0" i="1" dirty="0">
                  <a:latin typeface="Cambria Math" panose="02040503050406030204" pitchFamily="18" charset="0"/>
                </a:endParaRPr>
              </a:p>
              <a:p>
                <a:pPr>
                  <a:spcBef>
                    <a:spcPct val="20000"/>
                  </a:spcBef>
                </a:pPr>
                <a:r>
                  <a:rPr lang="en-GB" sz="1400" dirty="0">
                    <a:latin typeface="Arial" charset="0"/>
                  </a:rPr>
                  <a:t>Hence use Schrodinger, so find:   </a:t>
                </a:r>
                <a14:m>
                  <m:oMath xmlns:m="http://schemas.openxmlformats.org/officeDocument/2006/math">
                    <m:r>
                      <a:rPr lang="en-GB" sz="1800" b="0" i="1" smtClean="0">
                        <a:latin typeface="Cambria Math" panose="02040503050406030204" pitchFamily="18" charset="0"/>
                        <a:ea typeface="Cambria Math" panose="02040503050406030204" pitchFamily="18" charset="0"/>
                      </a:rPr>
                      <m:t>𝐸</m:t>
                    </m:r>
                    <m:r>
                      <a:rPr lang="en-GB" sz="1800" b="0" i="1" smtClean="0">
                        <a:latin typeface="Cambria Math" panose="02040503050406030204" pitchFamily="18" charset="0"/>
                        <a:ea typeface="Cambria Math" panose="02040503050406030204" pitchFamily="18" charset="0"/>
                      </a:rPr>
                      <m:t>=</m:t>
                    </m:r>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𝑘</m:t>
                        </m:r>
                      </m:e>
                      <m:sup>
                        <m:r>
                          <a:rPr lang="en-GB" sz="1800" b="0" i="1" smtClean="0">
                            <a:latin typeface="Cambria Math" panose="02040503050406030204" pitchFamily="18" charset="0"/>
                            <a:ea typeface="Cambria Math" panose="02040503050406030204" pitchFamily="18" charset="0"/>
                          </a:rPr>
                          <m:t>2</m:t>
                        </m:r>
                      </m:sup>
                    </m:sSup>
                    <m:f>
                      <m:fPr>
                        <m:ctrlPr>
                          <a:rPr lang="en-GB" sz="1800" b="0" i="1" smtClean="0">
                            <a:latin typeface="Cambria Math" panose="02040503050406030204" pitchFamily="18" charset="0"/>
                            <a:ea typeface="Cambria Math" panose="02040503050406030204" pitchFamily="18" charset="0"/>
                          </a:rPr>
                        </m:ctrlPr>
                      </m:fPr>
                      <m:num>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ℏ</m:t>
                            </m:r>
                          </m:e>
                          <m:sup>
                            <m:r>
                              <a:rPr lang="en-GB" sz="1800" b="0" i="1" smtClean="0">
                                <a:latin typeface="Cambria Math" panose="02040503050406030204" pitchFamily="18" charset="0"/>
                                <a:ea typeface="Cambria Math" panose="02040503050406030204" pitchFamily="18" charset="0"/>
                              </a:rPr>
                              <m:t>2</m:t>
                            </m:r>
                          </m:sup>
                        </m:sSup>
                      </m:num>
                      <m:den>
                        <m:r>
                          <a:rPr lang="en-GB" sz="1800" b="0" i="1" smtClean="0">
                            <a:latin typeface="Cambria Math" panose="02040503050406030204" pitchFamily="18" charset="0"/>
                            <a:ea typeface="Cambria Math" panose="02040503050406030204" pitchFamily="18" charset="0"/>
                          </a:rPr>
                          <m:t>2</m:t>
                        </m:r>
                        <m:r>
                          <a:rPr lang="en-GB" sz="1800" b="0" i="1" smtClean="0">
                            <a:latin typeface="Cambria Math" panose="02040503050406030204" pitchFamily="18" charset="0"/>
                            <a:ea typeface="Cambria Math" panose="02040503050406030204" pitchFamily="18" charset="0"/>
                          </a:rPr>
                          <m:t>𝑚</m:t>
                        </m:r>
                      </m:den>
                    </m:f>
                    <m:r>
                      <a:rPr lang="en-GB" sz="1800" b="0" i="1" smtClean="0">
                        <a:latin typeface="Cambria Math" panose="02040503050406030204" pitchFamily="18" charset="0"/>
                        <a:ea typeface="Cambria Math" panose="02040503050406030204" pitchFamily="18" charset="0"/>
                      </a:rPr>
                      <m:t>    ⇒  </m:t>
                    </m:r>
                    <m:r>
                      <a:rPr lang="en-GB" sz="1800" b="0" i="1" smtClean="0">
                        <a:latin typeface="Cambria Math" panose="02040503050406030204" pitchFamily="18" charset="0"/>
                        <a:ea typeface="Cambria Math" panose="02040503050406030204" pitchFamily="18" charset="0"/>
                      </a:rPr>
                      <m:t>𝑘</m:t>
                    </m:r>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2</m:t>
                            </m:r>
                            <m:r>
                              <a:rPr lang="en-GB" sz="1800" b="0" i="1" smtClean="0">
                                <a:latin typeface="Cambria Math" panose="02040503050406030204" pitchFamily="18" charset="0"/>
                                <a:ea typeface="Cambria Math" panose="02040503050406030204" pitchFamily="18" charset="0"/>
                              </a:rPr>
                              <m:t>𝑚𝐸</m:t>
                            </m:r>
                          </m:num>
                          <m:den>
                            <m:sSup>
                              <m:sSupPr>
                                <m:ctrlPr>
                                  <a:rPr lang="en-GB" sz="1800" i="1">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ℏ</m:t>
                                </m:r>
                              </m:e>
                              <m:sup>
                                <m:r>
                                  <a:rPr lang="en-GB" sz="1800" i="1">
                                    <a:latin typeface="Cambria Math" panose="02040503050406030204" pitchFamily="18" charset="0"/>
                                    <a:ea typeface="Cambria Math" panose="02040503050406030204" pitchFamily="18" charset="0"/>
                                  </a:rPr>
                                  <m:t>2</m:t>
                                </m:r>
                              </m:sup>
                            </m:sSup>
                          </m:den>
                        </m:f>
                      </m:e>
                    </m:rad>
                  </m:oMath>
                </a14:m>
                <a:endParaRPr lang="en-US" sz="1800" dirty="0">
                  <a:latin typeface="Arial" charset="0"/>
                </a:endParaRPr>
              </a:p>
              <a:p>
                <a:pPr>
                  <a:spcBef>
                    <a:spcPct val="20000"/>
                  </a:spcBef>
                </a:pPr>
                <a:endParaRPr lang="en-US" sz="1800" dirty="0">
                  <a:latin typeface="Arial" charset="0"/>
                </a:endParaRPr>
              </a:p>
              <a:p>
                <a:pPr>
                  <a:spcBef>
                    <a:spcPct val="20000"/>
                  </a:spcBef>
                </a:pPr>
                <a:r>
                  <a:rPr lang="en-US" sz="1400" dirty="0">
                    <a:latin typeface="Arial" charset="0"/>
                  </a:rPr>
                  <a:t>Similarly, outside the well: </a:t>
                </a:r>
                <a14:m>
                  <m:oMath xmlns:m="http://schemas.openxmlformats.org/officeDocument/2006/math">
                    <m:sSup>
                      <m:sSupPr>
                        <m:ctrlPr>
                          <a:rPr lang="en-GB" sz="1800" i="1">
                            <a:latin typeface="Cambria Math" panose="02040503050406030204" pitchFamily="18" charset="0"/>
                            <a:ea typeface="Cambria Math" panose="02040503050406030204" pitchFamily="18" charset="0"/>
                          </a:rPr>
                        </m:ctrlPr>
                      </m:sSupPr>
                      <m:e>
                        <m:r>
                          <a:rPr lang="el-GR" sz="1800" i="1">
                            <a:latin typeface="Cambria Math" panose="02040503050406030204" pitchFamily="18" charset="0"/>
                            <a:ea typeface="Cambria Math" panose="02040503050406030204" pitchFamily="18" charset="0"/>
                          </a:rPr>
                          <m:t>𝜓</m:t>
                        </m:r>
                      </m:e>
                      <m:sup>
                        <m:r>
                          <a:rPr lang="en-GB" sz="1800" i="1">
                            <a:latin typeface="Cambria Math" panose="02040503050406030204" pitchFamily="18" charset="0"/>
                            <a:ea typeface="Cambria Math" panose="02040503050406030204" pitchFamily="18" charset="0"/>
                          </a:rPr>
                          <m:t>′′</m:t>
                        </m:r>
                      </m:sup>
                    </m:sSup>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𝑥</m:t>
                        </m:r>
                      </m:e>
                    </m:d>
                    <m:r>
                      <a:rPr lang="en-GB" sz="1800" i="1">
                        <a:latin typeface="Cambria Math" panose="02040503050406030204" pitchFamily="18" charset="0"/>
                        <a:ea typeface="Cambria Math" panose="02040503050406030204" pitchFamily="18" charset="0"/>
                      </a:rPr>
                      <m:t>=</m:t>
                    </m:r>
                    <m:sSup>
                      <m:sSupPr>
                        <m:ctrlPr>
                          <a:rPr lang="en-GB" sz="1800" i="1">
                            <a:latin typeface="Cambria Math" panose="02040503050406030204" pitchFamily="18" charset="0"/>
                            <a:ea typeface="Cambria Math" panose="02040503050406030204" pitchFamily="18" charset="0"/>
                          </a:rPr>
                        </m:ctrlPr>
                      </m:sSupPr>
                      <m:e>
                        <m:r>
                          <a:rPr lang="en-GB" sz="1800" i="1" smtClean="0">
                            <a:latin typeface="Cambria Math" panose="02040503050406030204" pitchFamily="18" charset="0"/>
                            <a:ea typeface="Cambria Math" panose="02040503050406030204" pitchFamily="18" charset="0"/>
                          </a:rPr>
                          <m:t>𝛼</m:t>
                        </m:r>
                      </m:e>
                      <m:sup>
                        <m:r>
                          <a:rPr lang="en-GB" sz="1800" i="1">
                            <a:latin typeface="Cambria Math" panose="02040503050406030204" pitchFamily="18" charset="0"/>
                            <a:ea typeface="Cambria Math" panose="02040503050406030204" pitchFamily="18" charset="0"/>
                          </a:rPr>
                          <m:t>2</m:t>
                        </m:r>
                      </m:sup>
                    </m:sSup>
                    <m:r>
                      <a:rPr lang="en-GB" sz="1800" b="0" i="1" smtClean="0">
                        <a:latin typeface="Cambria Math" panose="02040503050406030204" pitchFamily="18" charset="0"/>
                        <a:ea typeface="Cambria Math" panose="02040503050406030204" pitchFamily="18" charset="0"/>
                      </a:rPr>
                      <m:t>𝐵</m:t>
                    </m:r>
                    <m:r>
                      <a:rPr lang="en-GB" sz="1800" b="0" i="0" smtClean="0">
                        <a:latin typeface="Cambria Math" panose="02040503050406030204" pitchFamily="18" charset="0"/>
                        <a:ea typeface="Cambria Math" panose="02040503050406030204" pitchFamily="18" charset="0"/>
                      </a:rPr>
                      <m:t> </m:t>
                    </m:r>
                    <m:r>
                      <m:rPr>
                        <m:sty m:val="p"/>
                      </m:rPr>
                      <a:rPr lang="en-GB" sz="1800" b="0" i="0" smtClean="0">
                        <a:latin typeface="Cambria Math" panose="02040503050406030204" pitchFamily="18" charset="0"/>
                        <a:ea typeface="Cambria Math" panose="02040503050406030204" pitchFamily="18" charset="0"/>
                      </a:rPr>
                      <m:t>exp</m:t>
                    </m:r>
                    <m:d>
                      <m:dPr>
                        <m:ctrlPr>
                          <a:rPr lang="en-GB" sz="1800" b="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𝛼</m:t>
                        </m:r>
                        <m:r>
                          <a:rPr lang="en-GB" sz="1800" b="0" i="1" smtClean="0">
                            <a:latin typeface="Cambria Math" panose="02040503050406030204" pitchFamily="18" charset="0"/>
                            <a:ea typeface="Cambria Math" panose="02040503050406030204" pitchFamily="18" charset="0"/>
                          </a:rPr>
                          <m:t>𝑥</m:t>
                        </m:r>
                      </m:e>
                    </m:d>
                  </m:oMath>
                </a14:m>
                <a:endParaRPr lang="en-GB" sz="1800" b="0" dirty="0">
                  <a:latin typeface="Arial" charset="0"/>
                  <a:ea typeface="Cambria Math" panose="02040503050406030204" pitchFamily="18" charset="0"/>
                </a:endParaRPr>
              </a:p>
              <a:p>
                <a:pPr>
                  <a:spcBef>
                    <a:spcPct val="20000"/>
                  </a:spcBef>
                </a:pPr>
                <a:endParaRPr lang="en-US" sz="1800" dirty="0">
                  <a:latin typeface="Arial" charset="0"/>
                </a:endParaRPr>
              </a:p>
              <a:p>
                <a:pPr>
                  <a:spcBef>
                    <a:spcPct val="20000"/>
                  </a:spcBef>
                </a:pPr>
                <a:r>
                  <a:rPr lang="en-US" sz="1400" dirty="0">
                    <a:latin typeface="Arial" charset="0"/>
                  </a:rPr>
                  <a:t>Hence:  </a:t>
                </a:r>
                <a14:m>
                  <m:oMath xmlns:m="http://schemas.openxmlformats.org/officeDocument/2006/math">
                    <m:r>
                      <a:rPr lang="en-GB" sz="1800" i="1">
                        <a:latin typeface="Cambria Math" panose="02040503050406030204" pitchFamily="18" charset="0"/>
                        <a:ea typeface="Cambria Math" panose="02040503050406030204" pitchFamily="18" charset="0"/>
                      </a:rPr>
                      <m:t>𝐸</m:t>
                    </m:r>
                    <m:r>
                      <a:rPr lang="en-GB" sz="1800" b="0" i="1" smtClean="0">
                        <a:latin typeface="Cambria Math" panose="02040503050406030204" pitchFamily="18" charset="0"/>
                        <a:ea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𝑉</m:t>
                        </m:r>
                      </m:e>
                      <m:sub>
                        <m:r>
                          <a:rPr lang="en-GB" sz="1800" b="0" i="1" smtClean="0">
                            <a:latin typeface="Cambria Math" panose="02040503050406030204" pitchFamily="18" charset="0"/>
                            <a:ea typeface="Cambria Math" panose="02040503050406030204" pitchFamily="18" charset="0"/>
                          </a:rPr>
                          <m:t>0</m:t>
                        </m:r>
                      </m:sub>
                    </m:sSub>
                    <m:r>
                      <a:rPr lang="en-GB" sz="1800" i="1">
                        <a:latin typeface="Cambria Math" panose="02040503050406030204" pitchFamily="18" charset="0"/>
                        <a:ea typeface="Cambria Math" panose="02040503050406030204" pitchFamily="18" charset="0"/>
                      </a:rPr>
                      <m:t>=</m:t>
                    </m:r>
                    <m:sSup>
                      <m:sSupPr>
                        <m:ctrlPr>
                          <a:rPr lang="en-GB" sz="1800" i="1">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𝛼</m:t>
                        </m:r>
                      </m:e>
                      <m:sup>
                        <m:r>
                          <a:rPr lang="en-GB" sz="1800" i="1">
                            <a:latin typeface="Cambria Math" panose="02040503050406030204" pitchFamily="18" charset="0"/>
                            <a:ea typeface="Cambria Math" panose="02040503050406030204" pitchFamily="18" charset="0"/>
                          </a:rPr>
                          <m:t>2</m:t>
                        </m:r>
                      </m:sup>
                    </m:sSup>
                    <m:f>
                      <m:fPr>
                        <m:ctrlPr>
                          <a:rPr lang="en-GB" sz="1800" i="1">
                            <a:latin typeface="Cambria Math" panose="02040503050406030204" pitchFamily="18" charset="0"/>
                            <a:ea typeface="Cambria Math" panose="02040503050406030204" pitchFamily="18" charset="0"/>
                          </a:rPr>
                        </m:ctrlPr>
                      </m:fPr>
                      <m:num>
                        <m:sSup>
                          <m:sSupPr>
                            <m:ctrlPr>
                              <a:rPr lang="en-GB" sz="1800" i="1">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ℏ</m:t>
                            </m:r>
                          </m:e>
                          <m:sup>
                            <m:r>
                              <a:rPr lang="en-GB" sz="1800" i="1">
                                <a:latin typeface="Cambria Math" panose="02040503050406030204" pitchFamily="18" charset="0"/>
                                <a:ea typeface="Cambria Math" panose="02040503050406030204" pitchFamily="18" charset="0"/>
                              </a:rPr>
                              <m:t>2</m:t>
                            </m:r>
                          </m:sup>
                        </m:sSup>
                      </m:num>
                      <m:den>
                        <m:r>
                          <a:rPr lang="en-GB" sz="1800" i="1">
                            <a:latin typeface="Cambria Math" panose="02040503050406030204" pitchFamily="18" charset="0"/>
                            <a:ea typeface="Cambria Math" panose="02040503050406030204" pitchFamily="18" charset="0"/>
                          </a:rPr>
                          <m:t>2</m:t>
                        </m:r>
                        <m:r>
                          <a:rPr lang="en-GB" sz="1800" i="1">
                            <a:latin typeface="Cambria Math" panose="02040503050406030204" pitchFamily="18" charset="0"/>
                            <a:ea typeface="Cambria Math" panose="02040503050406030204" pitchFamily="18" charset="0"/>
                          </a:rPr>
                          <m:t>𝑚</m:t>
                        </m:r>
                      </m:den>
                    </m:f>
                    <m:r>
                      <a:rPr lang="en-GB" sz="1800" b="0" i="1" smtClean="0">
                        <a:latin typeface="Cambria Math" panose="02040503050406030204" pitchFamily="18" charset="0"/>
                        <a:ea typeface="Cambria Math" panose="02040503050406030204" pitchFamily="18" charset="0"/>
                      </a:rPr>
                      <m:t>  </m:t>
                    </m:r>
                    <m:r>
                      <a:rPr lang="en-GB" sz="1800" i="1">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𝛼</m:t>
                    </m:r>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2</m:t>
                            </m:r>
                            <m:r>
                              <a:rPr lang="en-GB" sz="1800" b="0" i="1" smtClean="0">
                                <a:latin typeface="Cambria Math" panose="02040503050406030204" pitchFamily="18" charset="0"/>
                                <a:ea typeface="Cambria Math" panose="02040503050406030204" pitchFamily="18" charset="0"/>
                              </a:rPr>
                              <m:t>𝑚</m:t>
                            </m:r>
                            <m:r>
                              <a:rPr lang="en-GB" sz="1800" b="0" i="1" smtClean="0">
                                <a:latin typeface="Cambria Math" panose="02040503050406030204" pitchFamily="18" charset="0"/>
                                <a:ea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𝑉</m:t>
                                </m:r>
                              </m:e>
                              <m:sub>
                                <m:r>
                                  <a:rPr lang="en-GB" sz="1800" b="0" i="1" smtClean="0">
                                    <a:latin typeface="Cambria Math" panose="02040503050406030204" pitchFamily="18" charset="0"/>
                                    <a:ea typeface="Cambria Math" panose="02040503050406030204" pitchFamily="18" charset="0"/>
                                  </a:rPr>
                                  <m:t>0</m:t>
                                </m:r>
                              </m:sub>
                            </m:sSub>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𝐸</m:t>
                            </m:r>
                            <m:r>
                              <a:rPr lang="en-GB" sz="1800" b="0" i="1" smtClean="0">
                                <a:latin typeface="Cambria Math" panose="02040503050406030204" pitchFamily="18" charset="0"/>
                                <a:ea typeface="Cambria Math" panose="02040503050406030204" pitchFamily="18" charset="0"/>
                              </a:rPr>
                              <m:t>)</m:t>
                            </m:r>
                          </m:num>
                          <m:den>
                            <m:sSup>
                              <m:sSupPr>
                                <m:ctrlPr>
                                  <a:rPr lang="en-GB" sz="1800" i="1">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ℏ</m:t>
                                </m:r>
                              </m:e>
                              <m:sup>
                                <m:r>
                                  <a:rPr lang="en-GB" sz="1800" i="1">
                                    <a:latin typeface="Cambria Math" panose="02040503050406030204" pitchFamily="18" charset="0"/>
                                    <a:ea typeface="Cambria Math" panose="02040503050406030204" pitchFamily="18" charset="0"/>
                                  </a:rPr>
                                  <m:t>2</m:t>
                                </m:r>
                              </m:sup>
                            </m:sSup>
                          </m:den>
                        </m:f>
                      </m:e>
                    </m:rad>
                  </m:oMath>
                </a14:m>
                <a:endParaRPr lang="en-US" sz="1800" dirty="0">
                  <a:latin typeface="Arial" charset="0"/>
                </a:endParaRPr>
              </a:p>
            </p:txBody>
          </p:sp>
        </mc:Choice>
        <mc:Fallback xmlns="">
          <p:sp>
            <p:nvSpPr>
              <p:cNvPr id="17" name="Rectangle 6">
                <a:extLst>
                  <a:ext uri="{FF2B5EF4-FFF2-40B4-BE49-F238E27FC236}">
                    <a16:creationId xmlns:a16="http://schemas.microsoft.com/office/drawing/2014/main" id="{36F5C797-2967-4A4F-A870-98ED51BC4449}"/>
                  </a:ext>
                </a:extLst>
              </p:cNvPr>
              <p:cNvSpPr>
                <a:spLocks noRot="1" noChangeAspect="1" noMove="1" noResize="1" noEditPoints="1" noAdjustHandles="1" noChangeArrowheads="1" noChangeShapeType="1" noTextEdit="1"/>
              </p:cNvSpPr>
              <p:nvPr/>
            </p:nvSpPr>
            <p:spPr bwMode="auto">
              <a:xfrm>
                <a:off x="685800" y="1447800"/>
                <a:ext cx="7772400" cy="3205336"/>
              </a:xfrm>
              <a:prstGeom prst="rect">
                <a:avLst/>
              </a:prstGeom>
              <a:blipFill>
                <a:blip r:embed="rId3"/>
                <a:stretch>
                  <a:fillRect l="-32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a:extLst>
                  <a:ext uri="{FF2B5EF4-FFF2-40B4-BE49-F238E27FC236}">
                    <a16:creationId xmlns:a16="http://schemas.microsoft.com/office/drawing/2014/main" id="{AF819A45-4E20-E74D-A28D-F2DE28151BC9}"/>
                  </a:ext>
                </a:extLst>
              </p:cNvPr>
              <p:cNvSpPr>
                <a:spLocks noChangeArrowheads="1"/>
              </p:cNvSpPr>
              <p:nvPr/>
            </p:nvSpPr>
            <p:spPr bwMode="auto">
              <a:xfrm>
                <a:off x="685800" y="4904184"/>
                <a:ext cx="7772400" cy="1405136"/>
              </a:xfrm>
              <a:prstGeom prst="rect">
                <a:avLst/>
              </a:prstGeom>
              <a:noFill/>
              <a:ln w="9525">
                <a:noFill/>
                <a:miter lim="800000"/>
                <a:headEnd/>
                <a:tailEnd/>
              </a:ln>
            </p:spPr>
            <p:txBody>
              <a:bodyPr>
                <a:prstTxWarp prst="textNoShape">
                  <a:avLst/>
                </a:prstTxWarp>
              </a:bodyPr>
              <a:lstStyle/>
              <a:p>
                <a:pPr>
                  <a:spcBef>
                    <a:spcPct val="20000"/>
                  </a:spcBef>
                </a:pPr>
                <a:r>
                  <a:rPr lang="en-GB" sz="1400" b="0" dirty="0">
                    <a:latin typeface="Arial" charset="0"/>
                    <a:ea typeface="Cambria Math" panose="02040503050406030204" pitchFamily="18" charset="0"/>
                  </a:rPr>
                  <a:t>Finally, we make use of the simultaneous equations from the previous slide (divide second by first), to get the required relationship:</a:t>
                </a:r>
              </a:p>
              <a:p>
                <a:pPr algn="ctr">
                  <a:spcBef>
                    <a:spcPct val="20000"/>
                  </a:spcBef>
                </a:pPr>
                <a:r>
                  <a:rPr lang="en-US" sz="1400" dirty="0">
                    <a:latin typeface="Arial" charset="0"/>
                  </a:rPr>
                  <a:t> </a:t>
                </a:r>
                <a14:m>
                  <m:oMath xmlns:m="http://schemas.openxmlformats.org/officeDocument/2006/math">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𝑘</m:t>
                        </m:r>
                      </m:num>
                      <m:den>
                        <m:func>
                          <m:funcPr>
                            <m:ctrlPr>
                              <a:rPr lang="en-GB" sz="1800" i="1">
                                <a:latin typeface="Cambria Math" panose="02040503050406030204" pitchFamily="18" charset="0"/>
                                <a:ea typeface="Cambria Math" panose="02040503050406030204" pitchFamily="18" charset="0"/>
                              </a:rPr>
                            </m:ctrlPr>
                          </m:funcPr>
                          <m:fName>
                            <m:r>
                              <m:rPr>
                                <m:sty m:val="p"/>
                              </m:rPr>
                              <a:rPr lang="en-GB" sz="1800">
                                <a:latin typeface="Cambria Math" panose="02040503050406030204" pitchFamily="18" charset="0"/>
                                <a:ea typeface="Cambria Math" panose="02040503050406030204" pitchFamily="18" charset="0"/>
                              </a:rPr>
                              <m:t>tan</m:t>
                            </m:r>
                          </m:fName>
                          <m:e>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𝑘𝐿</m:t>
                            </m:r>
                            <m:r>
                              <a:rPr lang="en-GB" sz="1800" i="1">
                                <a:latin typeface="Cambria Math" panose="02040503050406030204" pitchFamily="18" charset="0"/>
                                <a:ea typeface="Cambria Math" panose="02040503050406030204" pitchFamily="18" charset="0"/>
                              </a:rPr>
                              <m:t>)</m:t>
                            </m:r>
                          </m:e>
                        </m:func>
                      </m:den>
                    </m:f>
                    <m:r>
                      <a:rPr lang="en-GB" sz="1800" i="1">
                        <a:latin typeface="Cambria Math" panose="02040503050406030204" pitchFamily="18" charset="0"/>
                        <a:ea typeface="Cambria Math" panose="02040503050406030204" pitchFamily="18" charset="0"/>
                      </a:rPr>
                      <m:t>=</m:t>
                    </m:r>
                    <m:sSup>
                      <m:sSupPr>
                        <m:ctrlPr>
                          <a:rPr lang="en-GB" sz="180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𝛼</m:t>
                        </m:r>
                        <m:r>
                          <a:rPr lang="en-GB" sz="1800" b="0" i="1" smtClean="0">
                            <a:latin typeface="Cambria Math" panose="02040503050406030204" pitchFamily="18" charset="0"/>
                            <a:ea typeface="Cambria Math" panose="02040503050406030204" pitchFamily="18" charset="0"/>
                          </a:rPr>
                          <m:t> </m:t>
                        </m:r>
                      </m:e>
                      <m:sup/>
                    </m:sSup>
                  </m:oMath>
                </a14:m>
                <a:endParaRPr lang="en-US" sz="1800" dirty="0">
                  <a:latin typeface="Arial" charset="0"/>
                </a:endParaRPr>
              </a:p>
            </p:txBody>
          </p:sp>
        </mc:Choice>
        <mc:Fallback xmlns="">
          <p:sp>
            <p:nvSpPr>
              <p:cNvPr id="13" name="Rectangle 6">
                <a:extLst>
                  <a:ext uri="{FF2B5EF4-FFF2-40B4-BE49-F238E27FC236}">
                    <a16:creationId xmlns:a16="http://schemas.microsoft.com/office/drawing/2014/main" id="{AF819A45-4E20-E74D-A28D-F2DE28151BC9}"/>
                  </a:ext>
                </a:extLst>
              </p:cNvPr>
              <p:cNvSpPr>
                <a:spLocks noRot="1" noChangeAspect="1" noMove="1" noResize="1" noEditPoints="1" noAdjustHandles="1" noChangeArrowheads="1" noChangeShapeType="1" noTextEdit="1"/>
              </p:cNvSpPr>
              <p:nvPr/>
            </p:nvSpPr>
            <p:spPr bwMode="auto">
              <a:xfrm>
                <a:off x="685800" y="4904184"/>
                <a:ext cx="7772400" cy="1405136"/>
              </a:xfrm>
              <a:prstGeom prst="rect">
                <a:avLst/>
              </a:prstGeom>
              <a:blipFill>
                <a:blip r:embed="rId4"/>
                <a:stretch>
                  <a:fillRect l="-32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091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304800"/>
            <a:ext cx="7772400" cy="1143000"/>
          </a:xfrm>
        </p:spPr>
        <p:txBody>
          <a:bodyPr/>
          <a:lstStyle/>
          <a:p>
            <a:r>
              <a:rPr lang="en-US" sz="3200" dirty="0">
                <a:latin typeface="Arial" charset="0"/>
              </a:rPr>
              <a:t>Operator formalism</a:t>
            </a:r>
            <a:endParaRPr lang="en-US" dirty="0"/>
          </a:p>
        </p:txBody>
      </p:sp>
      <p:sp>
        <p:nvSpPr>
          <p:cNvPr id="22532" name="Rectangle 3"/>
          <p:cNvSpPr>
            <a:spLocks noChangeArrowheads="1"/>
          </p:cNvSpPr>
          <p:nvPr/>
        </p:nvSpPr>
        <p:spPr bwMode="auto">
          <a:xfrm>
            <a:off x="685800" y="1524000"/>
            <a:ext cx="7772400" cy="2913112"/>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mc:AlternateContent xmlns:mc="http://schemas.openxmlformats.org/markup-compatibility/2006" xmlns:a14="http://schemas.microsoft.com/office/drawing/2010/main">
        <mc:Choice Requires="a14">
          <p:sp>
            <p:nvSpPr>
              <p:cNvPr id="22533" name="Rectangle 4"/>
              <p:cNvSpPr>
                <a:spLocks noGrp="1" noChangeArrowheads="1"/>
              </p:cNvSpPr>
              <p:nvPr>
                <p:ph type="body" idx="1"/>
              </p:nvPr>
            </p:nvSpPr>
            <p:spPr>
              <a:xfrm>
                <a:off x="685800" y="1443608"/>
                <a:ext cx="7772400" cy="1625352"/>
              </a:xfrm>
            </p:spPr>
            <p:txBody>
              <a:bodyPr/>
              <a:lstStyle/>
              <a:p>
                <a:pPr marL="0" indent="0">
                  <a:lnSpc>
                    <a:spcPct val="110000"/>
                  </a:lnSpc>
                  <a:buFontTx/>
                  <a:buNone/>
                </a:pPr>
                <a:r>
                  <a:rPr lang="en-GB" sz="1400" dirty="0">
                    <a:latin typeface="Arial" charset="0"/>
                  </a:rPr>
                  <a:t>The  left hand side of the SE now represents the </a:t>
                </a:r>
                <a:r>
                  <a:rPr lang="en-GB" sz="1400" b="1" dirty="0">
                    <a:latin typeface="Arial" charset="0"/>
                  </a:rPr>
                  <a:t>energy operator,</a:t>
                </a:r>
                <a:r>
                  <a:rPr lang="en-GB" sz="1400" dirty="0">
                    <a:latin typeface="Arial" charset="0"/>
                  </a:rPr>
                  <a:t> applied to the wave-function to tell us the energy of the state.  </a:t>
                </a:r>
              </a:p>
              <a:p>
                <a:pPr marL="0" indent="0">
                  <a:lnSpc>
                    <a:spcPct val="110000"/>
                  </a:lnSpc>
                  <a:buFontTx/>
                  <a:buNone/>
                </a:pPr>
                <a:endParaRPr lang="en-GB" sz="1400" dirty="0">
                  <a:latin typeface="Arial" charset="0"/>
                </a:endParaRPr>
              </a:p>
              <a:p>
                <a:pPr marL="0" indent="0">
                  <a:lnSpc>
                    <a:spcPct val="110000"/>
                  </a:lnSpc>
                  <a:buFontTx/>
                  <a:buNone/>
                </a:pPr>
                <a14:m>
                  <m:oMathPara xmlns:m="http://schemas.openxmlformats.org/officeDocument/2006/math">
                    <m:oMathParaPr>
                      <m:jc m:val="centerGroup"/>
                    </m:oMathParaPr>
                    <m:oMath xmlns:m="http://schemas.openxmlformats.org/officeDocument/2006/math">
                      <m:acc>
                        <m:accPr>
                          <m:chr m:val="̂"/>
                          <m:ctrlPr>
                            <a:rPr lang="en-GB" sz="2000" i="1" smtClean="0">
                              <a:latin typeface="Cambria Math" panose="02040503050406030204" pitchFamily="18" charset="0"/>
                            </a:rPr>
                          </m:ctrlPr>
                        </m:accPr>
                        <m:e>
                          <m:r>
                            <a:rPr lang="en-GB" sz="2000" b="0" i="1" smtClean="0">
                              <a:latin typeface="Cambria Math" charset="0"/>
                            </a:rPr>
                            <m:t>𝐸</m:t>
                          </m:r>
                        </m:e>
                      </m:acc>
                      <m:r>
                        <a:rPr lang="en-GB" sz="2000" i="1">
                          <a:latin typeface="Cambria Math" charset="0"/>
                        </a:rPr>
                        <m:t>=</m:t>
                      </m:r>
                      <m:r>
                        <a:rPr lang="en-GB" sz="2000" i="1">
                          <a:latin typeface="Cambria Math" charset="0"/>
                        </a:rPr>
                        <m:t>𝑖</m:t>
                      </m:r>
                      <m:r>
                        <a:rPr lang="en-GB" sz="2000" i="1">
                          <a:latin typeface="Cambria Math" charset="0"/>
                          <a:ea typeface="Cambria Math" charset="0"/>
                          <a:cs typeface="Cambria Math" charset="0"/>
                        </a:rPr>
                        <m:t>ℏ</m:t>
                      </m:r>
                      <m:f>
                        <m:fPr>
                          <m:ctrlPr>
                            <a:rPr lang="en-GB" sz="2000" i="1">
                              <a:latin typeface="Cambria Math" panose="02040503050406030204" pitchFamily="18" charset="0"/>
                              <a:ea typeface="Cambria Math" charset="0"/>
                              <a:cs typeface="Cambria Math" charset="0"/>
                            </a:rPr>
                          </m:ctrlPr>
                        </m:fPr>
                        <m:num>
                          <m:r>
                            <a:rPr lang="en-GB" sz="2000" i="1">
                              <a:latin typeface="Cambria Math" charset="0"/>
                              <a:ea typeface="Cambria Math" charset="0"/>
                              <a:cs typeface="Cambria Math" charset="0"/>
                            </a:rPr>
                            <m:t>𝜕</m:t>
                          </m:r>
                        </m:num>
                        <m:den>
                          <m:r>
                            <a:rPr lang="en-GB" sz="2000" i="1">
                              <a:latin typeface="Cambria Math" charset="0"/>
                              <a:ea typeface="Cambria Math" charset="0"/>
                              <a:cs typeface="Cambria Math" charset="0"/>
                            </a:rPr>
                            <m:t>𝜕</m:t>
                          </m:r>
                          <m:r>
                            <a:rPr lang="en-GB" sz="2000" i="1">
                              <a:latin typeface="Cambria Math" charset="0"/>
                              <a:ea typeface="Cambria Math" charset="0"/>
                              <a:cs typeface="Cambria Math" charset="0"/>
                            </a:rPr>
                            <m:t>𝑡</m:t>
                          </m:r>
                        </m:den>
                      </m:f>
                    </m:oMath>
                  </m:oMathPara>
                </a14:m>
                <a:endParaRPr lang="en-GB" sz="2000" dirty="0"/>
              </a:p>
              <a:p>
                <a:pPr marL="0" indent="0">
                  <a:lnSpc>
                    <a:spcPct val="110000"/>
                  </a:lnSpc>
                  <a:buFontTx/>
                  <a:buNone/>
                </a:pPr>
                <a:endParaRPr lang="en-US" sz="1400" dirty="0">
                  <a:latin typeface="Arial" charset="0"/>
                </a:endParaRPr>
              </a:p>
              <a:p>
                <a:pPr marL="0" indent="0">
                  <a:lnSpc>
                    <a:spcPct val="90000"/>
                  </a:lnSpc>
                  <a:buFontTx/>
                  <a:buNone/>
                </a:pPr>
                <a:r>
                  <a:rPr lang="en-GB" sz="1400" dirty="0">
                    <a:latin typeface="Arial" charset="0"/>
                  </a:rPr>
                  <a:t>To find the expectation for energy we actually evaluate over all of space:</a:t>
                </a:r>
                <a:endParaRPr lang="en-US" sz="1400" dirty="0">
                  <a:latin typeface="Arial" charset="0"/>
                </a:endParaRPr>
              </a:p>
            </p:txBody>
          </p:sp>
        </mc:Choice>
        <mc:Fallback xmlns="">
          <p:sp>
            <p:nvSpPr>
              <p:cNvPr id="22533" name="Rectangle 4"/>
              <p:cNvSpPr>
                <a:spLocks noGrp="1" noRot="1" noChangeAspect="1" noMove="1" noResize="1" noEditPoints="1" noAdjustHandles="1" noChangeArrowheads="1" noChangeShapeType="1" noTextEdit="1"/>
              </p:cNvSpPr>
              <p:nvPr>
                <p:ph type="body" idx="1"/>
              </p:nvPr>
            </p:nvSpPr>
            <p:spPr>
              <a:xfrm>
                <a:off x="685800" y="1443608"/>
                <a:ext cx="7772400" cy="1625352"/>
              </a:xfrm>
              <a:blipFill rotWithShape="1">
                <a:blip r:embed="rId4"/>
                <a:stretch>
                  <a:fillRect b="-19776"/>
                </a:stretch>
              </a:blipFill>
            </p:spPr>
            <p:txBody>
              <a:bodyPr/>
              <a:lstStyle/>
              <a:p>
                <a:r>
                  <a:rPr lang="en-US">
                    <a:noFill/>
                  </a:rPr>
                  <a:t> </a:t>
                </a:r>
              </a:p>
            </p:txBody>
          </p:sp>
        </mc:Fallback>
      </mc:AlternateContent>
      <p:graphicFrame>
        <p:nvGraphicFramePr>
          <p:cNvPr id="5" name="Object 2"/>
          <p:cNvGraphicFramePr>
            <a:graphicFrameLocks noChangeAspect="1"/>
          </p:cNvGraphicFramePr>
          <p:nvPr>
            <p:extLst>
              <p:ext uri="{D42A27DB-BD31-4B8C-83A1-F6EECF244321}">
                <p14:modId xmlns:p14="http://schemas.microsoft.com/office/powerpoint/2010/main" val="1642110836"/>
              </p:ext>
            </p:extLst>
          </p:nvPr>
        </p:nvGraphicFramePr>
        <p:xfrm>
          <a:off x="3346251" y="3605262"/>
          <a:ext cx="2379663" cy="831850"/>
        </p:xfrm>
        <a:graphic>
          <a:graphicData uri="http://schemas.openxmlformats.org/presentationml/2006/ole">
            <mc:AlternateContent xmlns:mc="http://schemas.openxmlformats.org/markup-compatibility/2006">
              <mc:Choice xmlns:v="urn:schemas-microsoft-com:vml" Requires="v">
                <p:oleObj spid="_x0000_s35984" name="Equation" r:id="rId5" imgW="1308100" imgH="457200" progId="Equation.3">
                  <p:embed/>
                </p:oleObj>
              </mc:Choice>
              <mc:Fallback>
                <p:oleObj name="Equation" r:id="rId5" imgW="1308100" imgH="457200" progId="Equation.3">
                  <p:embed/>
                  <p:pic>
                    <p:nvPicPr>
                      <p:cNvPr id="0" name=""/>
                      <p:cNvPicPr>
                        <a:picLocks noChangeAspect="1" noChangeArrowheads="1"/>
                      </p:cNvPicPr>
                      <p:nvPr/>
                    </p:nvPicPr>
                    <p:blipFill>
                      <a:blip r:embed="rId6"/>
                      <a:srcRect/>
                      <a:stretch>
                        <a:fillRect/>
                      </a:stretch>
                    </p:blipFill>
                    <p:spPr bwMode="auto">
                      <a:xfrm>
                        <a:off x="3346251" y="3605262"/>
                        <a:ext cx="2379663" cy="831850"/>
                      </a:xfrm>
                      <a:prstGeom prst="rect">
                        <a:avLst/>
                      </a:prstGeom>
                      <a:noFill/>
                      <a:ln w="9525">
                        <a:noFill/>
                        <a:miter lim="800000"/>
                        <a:headEnd/>
                        <a:tailEnd/>
                      </a:ln>
                      <a:effectLst/>
                    </p:spPr>
                  </p:pic>
                </p:oleObj>
              </mc:Fallback>
            </mc:AlternateContent>
          </a:graphicData>
        </a:graphic>
      </p:graphicFrame>
      <p:sp>
        <p:nvSpPr>
          <p:cNvPr id="6" name="Rectangle 4"/>
          <p:cNvSpPr txBox="1">
            <a:spLocks noChangeArrowheads="1"/>
          </p:cNvSpPr>
          <p:nvPr/>
        </p:nvSpPr>
        <p:spPr bwMode="auto">
          <a:xfrm>
            <a:off x="683568" y="4760093"/>
            <a:ext cx="7772400" cy="761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lnSpc>
                <a:spcPct val="90000"/>
              </a:lnSpc>
              <a:buNone/>
            </a:pPr>
            <a:r>
              <a:rPr lang="en-GB" sz="1400" dirty="0">
                <a:latin typeface="Arial" charset="0"/>
              </a:rPr>
              <a:t>Other properties can be determined by applying other </a:t>
            </a:r>
            <a:r>
              <a:rPr lang="en-GB" sz="1400" b="1" dirty="0">
                <a:latin typeface="Arial" charset="0"/>
              </a:rPr>
              <a:t>differential operators</a:t>
            </a:r>
            <a:r>
              <a:rPr lang="en-GB" sz="1400" dirty="0">
                <a:latin typeface="Arial" charset="0"/>
              </a:rPr>
              <a:t>, e.g. momentum operator is:</a:t>
            </a:r>
            <a:endParaRPr lang="en-US" sz="1400" dirty="0">
              <a:latin typeface="Arial"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271097255"/>
              </p:ext>
            </p:extLst>
          </p:nvPr>
        </p:nvGraphicFramePr>
        <p:xfrm>
          <a:off x="3924102" y="5593357"/>
          <a:ext cx="1223962" cy="715963"/>
        </p:xfrm>
        <a:graphic>
          <a:graphicData uri="http://schemas.openxmlformats.org/presentationml/2006/ole">
            <mc:AlternateContent xmlns:mc="http://schemas.openxmlformats.org/markup-compatibility/2006">
              <mc:Choice xmlns:v="urn:schemas-microsoft-com:vml" Requires="v">
                <p:oleObj spid="_x0000_s35985" name="Equation" r:id="rId7" imgW="673100" imgH="393700" progId="Equation.3">
                  <p:embed/>
                </p:oleObj>
              </mc:Choice>
              <mc:Fallback>
                <p:oleObj name="Equation" r:id="rId7" imgW="673100" imgH="393700" progId="Equation.3">
                  <p:embed/>
                  <p:pic>
                    <p:nvPicPr>
                      <p:cNvPr id="0" name=""/>
                      <p:cNvPicPr>
                        <a:picLocks noChangeAspect="1" noChangeArrowheads="1"/>
                      </p:cNvPicPr>
                      <p:nvPr/>
                    </p:nvPicPr>
                    <p:blipFill>
                      <a:blip r:embed="rId8"/>
                      <a:srcRect/>
                      <a:stretch>
                        <a:fillRect/>
                      </a:stretch>
                    </p:blipFill>
                    <p:spPr bwMode="auto">
                      <a:xfrm>
                        <a:off x="3924102" y="5593357"/>
                        <a:ext cx="1223962" cy="715963"/>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883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304800"/>
            <a:ext cx="7772400" cy="1143000"/>
          </a:xfrm>
        </p:spPr>
        <p:txBody>
          <a:bodyPr/>
          <a:lstStyle/>
          <a:p>
            <a:r>
              <a:rPr lang="en-US" sz="3200" dirty="0">
                <a:latin typeface="Arial" charset="0"/>
              </a:rPr>
              <a:t>The Schrodinger equation</a:t>
            </a:r>
            <a:endParaRPr lang="en-US" dirty="0"/>
          </a:p>
        </p:txBody>
      </p:sp>
      <p:sp>
        <p:nvSpPr>
          <p:cNvPr id="22532" name="Rectangle 3"/>
          <p:cNvSpPr>
            <a:spLocks noChangeArrowheads="1"/>
          </p:cNvSpPr>
          <p:nvPr/>
        </p:nvSpPr>
        <p:spPr bwMode="auto">
          <a:xfrm>
            <a:off x="685800" y="1668016"/>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22533" name="Rectangle 4"/>
          <p:cNvSpPr>
            <a:spLocks noGrp="1" noChangeArrowheads="1"/>
          </p:cNvSpPr>
          <p:nvPr>
            <p:ph type="body" idx="1"/>
          </p:nvPr>
        </p:nvSpPr>
        <p:spPr>
          <a:xfrm>
            <a:off x="685800" y="1439416"/>
            <a:ext cx="7772400" cy="2057400"/>
          </a:xfrm>
        </p:spPr>
        <p:txBody>
          <a:bodyPr/>
          <a:lstStyle/>
          <a:p>
            <a:pPr marL="0" indent="0">
              <a:lnSpc>
                <a:spcPct val="110000"/>
              </a:lnSpc>
              <a:buFontTx/>
              <a:buNone/>
            </a:pPr>
            <a:r>
              <a:rPr lang="en-GB" sz="1400" dirty="0">
                <a:latin typeface="Arial" charset="0"/>
              </a:rPr>
              <a:t>The Schrodinger equation, discovered in 1926, is a wave equation that determines wave-functions and their time evolution.</a:t>
            </a:r>
          </a:p>
          <a:p>
            <a:pPr marL="0" indent="0">
              <a:lnSpc>
                <a:spcPct val="110000"/>
              </a:lnSpc>
              <a:buFontTx/>
              <a:buNone/>
            </a:pPr>
            <a:endParaRPr lang="en-GB" sz="1400" dirty="0">
              <a:latin typeface="Arial" charset="0"/>
            </a:endParaRPr>
          </a:p>
          <a:p>
            <a:pPr marL="0" indent="0">
              <a:lnSpc>
                <a:spcPct val="110000"/>
              </a:lnSpc>
              <a:buFontTx/>
              <a:buNone/>
            </a:pPr>
            <a:r>
              <a:rPr lang="en-GB" sz="1400" dirty="0">
                <a:latin typeface="Arial" charset="0"/>
              </a:rPr>
              <a:t>It replaces Newton’s classical laws of motion (of course, Newton’s laws are a consequence of quantum mechanical rules when applied to large systems). </a:t>
            </a:r>
            <a:endParaRPr lang="en-US" sz="1400" dirty="0">
              <a:latin typeface="Arial" charset="0"/>
            </a:endParaRPr>
          </a:p>
        </p:txBody>
      </p:sp>
      <p:graphicFrame>
        <p:nvGraphicFramePr>
          <p:cNvPr id="22530" name="Object 2"/>
          <p:cNvGraphicFramePr>
            <a:graphicFrameLocks noChangeAspect="1"/>
          </p:cNvGraphicFramePr>
          <p:nvPr>
            <p:extLst>
              <p:ext uri="{D42A27DB-BD31-4B8C-83A1-F6EECF244321}">
                <p14:modId xmlns:p14="http://schemas.microsoft.com/office/powerpoint/2010/main" val="1252707190"/>
              </p:ext>
            </p:extLst>
          </p:nvPr>
        </p:nvGraphicFramePr>
        <p:xfrm>
          <a:off x="2195736" y="3649141"/>
          <a:ext cx="3744913" cy="715963"/>
        </p:xfrm>
        <a:graphic>
          <a:graphicData uri="http://schemas.openxmlformats.org/presentationml/2006/ole">
            <mc:AlternateContent xmlns:mc="http://schemas.openxmlformats.org/markup-compatibility/2006">
              <mc:Choice xmlns:v="urn:schemas-microsoft-com:vml" Requires="v">
                <p:oleObj spid="_x0000_s1127" name="Equation" r:id="rId4" imgW="2057400" imgH="393700" progId="Equation.3">
                  <p:embed/>
                </p:oleObj>
              </mc:Choice>
              <mc:Fallback>
                <p:oleObj name="Equation" r:id="rId4" imgW="20574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649141"/>
                        <a:ext cx="3744913" cy="7159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 name="Picture 7"/>
          <p:cNvPicPr>
            <a:picLocks noChangeAspect="1"/>
          </p:cNvPicPr>
          <p:nvPr/>
        </p:nvPicPr>
        <p:blipFill>
          <a:blip r:embed="rId6"/>
          <a:stretch>
            <a:fillRect/>
          </a:stretch>
        </p:blipFill>
        <p:spPr>
          <a:xfrm>
            <a:off x="6660232" y="3084337"/>
            <a:ext cx="1272869" cy="1800200"/>
          </a:xfrm>
          <a:prstGeom prst="rect">
            <a:avLst/>
          </a:prstGeom>
        </p:spPr>
      </p:pic>
      <p:sp>
        <p:nvSpPr>
          <p:cNvPr id="9" name="Rectangle 4"/>
          <p:cNvSpPr txBox="1">
            <a:spLocks noChangeArrowheads="1"/>
          </p:cNvSpPr>
          <p:nvPr/>
        </p:nvSpPr>
        <p:spPr bwMode="auto">
          <a:xfrm>
            <a:off x="683568" y="5188024"/>
            <a:ext cx="5617121" cy="97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lnSpc>
                <a:spcPct val="110000"/>
              </a:lnSpc>
              <a:buFontTx/>
              <a:buNone/>
            </a:pPr>
            <a:r>
              <a:rPr lang="en-GB" sz="1400" kern="0" dirty="0">
                <a:latin typeface="Arial" charset="0"/>
              </a:rPr>
              <a:t>Here </a:t>
            </a:r>
            <a:r>
              <a:rPr lang="en-GB" sz="1800" i="1" kern="0" dirty="0"/>
              <a:t>V</a:t>
            </a:r>
            <a:r>
              <a:rPr lang="en-GB" sz="1400" i="1" kern="0" dirty="0"/>
              <a:t> </a:t>
            </a:r>
            <a:r>
              <a:rPr lang="en-GB" sz="1400" kern="0" dirty="0">
                <a:latin typeface="Arial" charset="0"/>
                <a:ea typeface="Arial" charset="0"/>
                <a:cs typeface="Arial" charset="0"/>
              </a:rPr>
              <a:t>is the potential in which the particle moves.</a:t>
            </a:r>
            <a:endParaRPr lang="en-US" sz="1400" kern="0" dirty="0">
              <a:latin typeface="Arial" charset="0"/>
            </a:endParaRPr>
          </a:p>
        </p:txBody>
      </p:sp>
    </p:spTree>
    <p:extLst>
      <p:ext uri="{BB962C8B-B14F-4D97-AF65-F5344CB8AC3E}">
        <p14:creationId xmlns:p14="http://schemas.microsoft.com/office/powerpoint/2010/main" val="322343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8" name="Rectangle 6"/>
          <p:cNvSpPr>
            <a:spLocks noChangeArrowheads="1"/>
          </p:cNvSpPr>
          <p:nvPr/>
        </p:nvSpPr>
        <p:spPr bwMode="auto">
          <a:xfrm>
            <a:off x="695424" y="2482788"/>
            <a:ext cx="7772400" cy="1368152"/>
          </a:xfrm>
          <a:prstGeom prst="rect">
            <a:avLst/>
          </a:prstGeom>
          <a:noFill/>
          <a:ln w="9525">
            <a:noFill/>
            <a:miter lim="800000"/>
            <a:headEnd/>
            <a:tailEnd/>
          </a:ln>
          <a:effectLst/>
        </p:spPr>
        <p:txBody>
          <a:bodyPr>
            <a:prstTxWarp prst="textNoShape">
              <a:avLst/>
            </a:prstTxWarp>
          </a:bodyPr>
          <a:lstStyle/>
          <a:p>
            <a:pPr>
              <a:spcBef>
                <a:spcPct val="20000"/>
              </a:spcBef>
            </a:pPr>
            <a:endParaRPr lang="en-GB" sz="1400" dirty="0">
              <a:latin typeface="Arial" charset="0"/>
            </a:endParaRPr>
          </a:p>
          <a:p>
            <a:pPr>
              <a:spcBef>
                <a:spcPct val="20000"/>
              </a:spcBef>
            </a:pPr>
            <a:r>
              <a:rPr lang="en-GB" sz="1400" dirty="0">
                <a:latin typeface="Arial" charset="0"/>
              </a:rPr>
              <a:t>As with problems in classical physics, we can usually only exactly solve quantum mechanical problems in special or simplified cases. It can be onerous, though, to produce even approximate solutions to complicated situations.</a:t>
            </a:r>
          </a:p>
          <a:p>
            <a:pPr>
              <a:spcBef>
                <a:spcPct val="20000"/>
              </a:spcBef>
            </a:pPr>
            <a:endParaRPr lang="en-GB" sz="1400" dirty="0">
              <a:latin typeface="Arial" charset="0"/>
            </a:endParaRPr>
          </a:p>
          <a:p>
            <a:pPr>
              <a:spcBef>
                <a:spcPct val="20000"/>
              </a:spcBef>
            </a:pPr>
            <a:r>
              <a:rPr lang="en-GB" sz="1400" dirty="0">
                <a:latin typeface="Arial" charset="0"/>
              </a:rPr>
              <a:t>The simplest systems we can analyse are those involving single particles evolving in a simple potential (the electron orbiting in the Hydrogen atom is an obvious example!).</a:t>
            </a:r>
            <a:endParaRPr lang="en-US" sz="1400" dirty="0">
              <a:latin typeface="Arial" charset="0"/>
            </a:endParaRPr>
          </a:p>
        </p:txBody>
      </p:sp>
      <p:pic>
        <p:nvPicPr>
          <p:cNvPr id="2" name="Picture 1"/>
          <p:cNvPicPr>
            <a:picLocks noChangeAspect="1"/>
          </p:cNvPicPr>
          <p:nvPr/>
        </p:nvPicPr>
        <p:blipFill>
          <a:blip r:embed="rId3"/>
          <a:stretch>
            <a:fillRect/>
          </a:stretch>
        </p:blipFill>
        <p:spPr>
          <a:xfrm>
            <a:off x="6948264" y="4581128"/>
            <a:ext cx="1272869" cy="1800200"/>
          </a:xfrm>
          <a:prstGeom prst="rect">
            <a:avLst/>
          </a:prstGeom>
        </p:spPr>
      </p:pic>
      <p:sp>
        <p:nvSpPr>
          <p:cNvPr id="3" name="Title 2"/>
          <p:cNvSpPr>
            <a:spLocks noGrp="1"/>
          </p:cNvSpPr>
          <p:nvPr>
            <p:ph type="title"/>
          </p:nvPr>
        </p:nvSpPr>
        <p:spPr/>
        <p:txBody>
          <a:bodyPr/>
          <a:lstStyle/>
          <a:p>
            <a:r>
              <a:rPr lang="en-US" dirty="0"/>
              <a:t>Schrodinger equation</a:t>
            </a:r>
          </a:p>
        </p:txBody>
      </p:sp>
    </p:spTree>
    <p:extLst>
      <p:ext uri="{BB962C8B-B14F-4D97-AF65-F5344CB8AC3E}">
        <p14:creationId xmlns:p14="http://schemas.microsoft.com/office/powerpoint/2010/main" val="33805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sz="3200" dirty="0">
                <a:latin typeface="Arial" charset="0"/>
              </a:rPr>
              <a:t>Travelling waves hitting a step</a:t>
            </a:r>
            <a:endParaRPr lang="en-US" dirty="0"/>
          </a:p>
        </p:txBody>
      </p:sp>
      <p:sp>
        <p:nvSpPr>
          <p:cNvPr id="8" name="Rectangle 4"/>
          <p:cNvSpPr txBox="1">
            <a:spLocks noChangeArrowheads="1"/>
          </p:cNvSpPr>
          <p:nvPr/>
        </p:nvSpPr>
        <p:spPr bwMode="auto">
          <a:xfrm>
            <a:off x="611560" y="1268760"/>
            <a:ext cx="784887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For</a:t>
            </a:r>
            <a:r>
              <a:rPr kumimoji="0" lang="en-GB" sz="1400" i="0" u="none" strike="noStrike" kern="0" cap="none" spc="0" normalizeH="0" noProof="0" dirty="0">
                <a:ln>
                  <a:noFill/>
                </a:ln>
                <a:solidFill>
                  <a:schemeClr val="tx1"/>
                </a:solidFill>
                <a:effectLst/>
                <a:uLnTx/>
                <a:uFillTx/>
                <a:latin typeface="Arial" charset="0"/>
                <a:ea typeface="ＭＳ Ｐゴシック" charset="-128"/>
                <a:cs typeface="ＭＳ Ｐゴシック" charset="-128"/>
              </a:rPr>
              <a:t> example, </a:t>
            </a:r>
            <a:r>
              <a:rPr kumimoji="0" lang="en-GB"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consider such a wave hitting a potential step where </a:t>
            </a:r>
            <a:r>
              <a:rPr kumimoji="0" lang="en-GB" sz="1800" b="0" i="1" u="none" strike="noStrike" kern="0" cap="none" spc="0" normalizeH="0" baseline="0" noProof="0" dirty="0">
                <a:ln>
                  <a:noFill/>
                </a:ln>
                <a:solidFill>
                  <a:schemeClr val="tx1"/>
                </a:solidFill>
                <a:effectLst/>
                <a:uLnTx/>
                <a:uFillTx/>
                <a:latin typeface="Times"/>
                <a:ea typeface="ＭＳ Ｐゴシック" charset="-128"/>
                <a:cs typeface="Times"/>
              </a:rPr>
              <a:t>E &gt; U</a:t>
            </a:r>
            <a:r>
              <a:rPr kumimoji="0" lang="en-GB" sz="1800" b="0" u="none" strike="noStrike" kern="0" cap="none" spc="0" normalizeH="0" baseline="-25000" noProof="0" dirty="0">
                <a:ln>
                  <a:noFill/>
                </a:ln>
                <a:solidFill>
                  <a:schemeClr val="tx1"/>
                </a:solidFill>
                <a:effectLst/>
                <a:uLnTx/>
                <a:uFillTx/>
                <a:latin typeface="Times"/>
                <a:ea typeface="ＭＳ Ｐゴシック" charset="-128"/>
                <a:cs typeface="Times"/>
              </a:rPr>
              <a:t>0</a:t>
            </a:r>
            <a:r>
              <a:rPr kumimoji="0" lang="en-GB"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a:t>
            </a:r>
            <a:r>
              <a:rPr kumimoji="0" lang="en-GB" sz="1400" b="0" i="0" u="none" strike="noStrike" kern="0" cap="none" spc="0" normalizeH="0" noProof="0" dirty="0">
                <a:ln>
                  <a:noFill/>
                </a:ln>
                <a:solidFill>
                  <a:schemeClr val="tx1"/>
                </a:solidFill>
                <a:effectLst/>
                <a:uLnTx/>
                <a:uFillTx/>
                <a:latin typeface="Arial" charset="0"/>
                <a:ea typeface="ＭＳ Ｐゴシック" charset="-128"/>
                <a:cs typeface="ＭＳ Ｐゴシック" charset="-128"/>
              </a:rPr>
              <a:t> We are interested in</a:t>
            </a:r>
            <a:r>
              <a:rPr lang="en-GB" sz="1400" dirty="0">
                <a:latin typeface="Arial" charset="0"/>
              </a:rPr>
              <a:t> the properties of the reflected and transmitted waves</a:t>
            </a:r>
            <a:r>
              <a:rPr kumimoji="0" lang="en-GB"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endParaRPr kumimoji="0" lang="en-US"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pic>
        <p:nvPicPr>
          <p:cNvPr id="11" name="Picture 10" descr="step.pdf"/>
          <p:cNvPicPr>
            <a:picLocks noChangeAspect="1"/>
          </p:cNvPicPr>
          <p:nvPr/>
        </p:nvPicPr>
        <p:blipFill>
          <a:blip r:embed="rId3"/>
          <a:stretch>
            <a:fillRect/>
          </a:stretch>
        </p:blipFill>
        <p:spPr>
          <a:xfrm>
            <a:off x="1965920" y="2141839"/>
            <a:ext cx="5486400" cy="4239489"/>
          </a:xfrm>
          <a:prstGeom prst="rect">
            <a:avLst/>
          </a:prstGeom>
        </p:spPr>
      </p:pic>
      <p:cxnSp>
        <p:nvCxnSpPr>
          <p:cNvPr id="3" name="Straight Arrow Connector 2"/>
          <p:cNvCxnSpPr/>
          <p:nvPr/>
        </p:nvCxnSpPr>
        <p:spPr bwMode="auto">
          <a:xfrm>
            <a:off x="4957936" y="3087960"/>
            <a:ext cx="0" cy="576064"/>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 name="TextBox 4"/>
          <p:cNvSpPr txBox="1"/>
          <p:nvPr/>
        </p:nvSpPr>
        <p:spPr>
          <a:xfrm>
            <a:off x="4957936" y="3159968"/>
            <a:ext cx="576064" cy="369332"/>
          </a:xfrm>
          <a:prstGeom prst="rect">
            <a:avLst/>
          </a:prstGeom>
          <a:noFill/>
        </p:spPr>
        <p:txBody>
          <a:bodyPr wrap="square" rtlCol="0">
            <a:spAutoFit/>
          </a:bodyPr>
          <a:lstStyle/>
          <a:p>
            <a:r>
              <a:rPr lang="en-US" sz="1800" i="1" dirty="0"/>
              <a:t>U</a:t>
            </a:r>
            <a:r>
              <a:rPr lang="en-US" sz="1800" baseline="-25000" dirty="0"/>
              <a:t>0</a:t>
            </a:r>
          </a:p>
        </p:txBody>
      </p:sp>
      <p:cxnSp>
        <p:nvCxnSpPr>
          <p:cNvPr id="15" name="Straight Arrow Connector 14"/>
          <p:cNvCxnSpPr/>
          <p:nvPr/>
        </p:nvCxnSpPr>
        <p:spPr bwMode="auto">
          <a:xfrm>
            <a:off x="2365648" y="3015952"/>
            <a:ext cx="0" cy="648072"/>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3" name="Rectangle 4"/>
          <p:cNvSpPr txBox="1">
            <a:spLocks noChangeArrowheads="1"/>
          </p:cNvSpPr>
          <p:nvPr/>
        </p:nvSpPr>
        <p:spPr bwMode="auto">
          <a:xfrm>
            <a:off x="3157736" y="4401616"/>
            <a:ext cx="1152128" cy="41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r>
              <a:rPr kumimoji="0" lang="en-GB" sz="1800" i="1" u="none" strike="noStrike" kern="0" cap="none" spc="0" normalizeH="0" baseline="0" noProof="0" dirty="0">
                <a:ln>
                  <a:noFill/>
                </a:ln>
                <a:solidFill>
                  <a:schemeClr val="tx1"/>
                </a:solidFill>
                <a:effectLst/>
                <a:uLnTx/>
                <a:uFillTx/>
                <a:latin typeface="Times"/>
                <a:ea typeface="ＭＳ Ｐゴシック" charset="-128"/>
                <a:cs typeface="Times"/>
              </a:rPr>
              <a:t>k</a:t>
            </a:r>
            <a:r>
              <a:rPr kumimoji="0" lang="en-GB" sz="1800" i="0" u="none" strike="noStrike" kern="0" cap="none" spc="0" normalizeH="0" baseline="-25000" noProof="0" dirty="0">
                <a:ln>
                  <a:noFill/>
                </a:ln>
                <a:solidFill>
                  <a:schemeClr val="tx1"/>
                </a:solidFill>
                <a:effectLst/>
                <a:uLnTx/>
                <a:uFillTx/>
                <a:latin typeface="Times"/>
                <a:ea typeface="ＭＳ Ｐゴシック" charset="-128"/>
                <a:cs typeface="Times"/>
              </a:rPr>
              <a:t>1</a:t>
            </a: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endParaRPr kumimoji="0" lang="en-US"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sp>
        <p:nvSpPr>
          <p:cNvPr id="14" name="Rectangle 4"/>
          <p:cNvSpPr txBox="1">
            <a:spLocks noChangeArrowheads="1"/>
          </p:cNvSpPr>
          <p:nvPr/>
        </p:nvSpPr>
        <p:spPr bwMode="auto">
          <a:xfrm>
            <a:off x="5678016" y="4456112"/>
            <a:ext cx="1152128" cy="41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r>
              <a:rPr kumimoji="0" lang="en-GB" sz="1800" i="1" u="none" strike="noStrike" kern="0" cap="none" spc="0" normalizeH="0" baseline="0" noProof="0" dirty="0">
                <a:ln>
                  <a:noFill/>
                </a:ln>
                <a:solidFill>
                  <a:schemeClr val="tx1"/>
                </a:solidFill>
                <a:effectLst/>
                <a:uLnTx/>
                <a:uFillTx/>
                <a:latin typeface="Times"/>
                <a:ea typeface="ＭＳ Ｐゴシック" charset="-128"/>
                <a:cs typeface="Times"/>
              </a:rPr>
              <a:t>k</a:t>
            </a:r>
            <a:r>
              <a:rPr lang="en-GB" sz="1800" kern="0" baseline="-25000" dirty="0">
                <a:latin typeface="Times"/>
                <a:ea typeface="ＭＳ Ｐゴシック" charset="-128"/>
                <a:cs typeface="Times"/>
              </a:rPr>
              <a:t>2</a:t>
            </a: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endParaRPr kumimoji="0" lang="en-US"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sp>
        <p:nvSpPr>
          <p:cNvPr id="16" name="TextBox 15"/>
          <p:cNvSpPr txBox="1"/>
          <p:nvPr/>
        </p:nvSpPr>
        <p:spPr>
          <a:xfrm>
            <a:off x="2411760" y="3150676"/>
            <a:ext cx="576064" cy="369332"/>
          </a:xfrm>
          <a:prstGeom prst="rect">
            <a:avLst/>
          </a:prstGeom>
          <a:noFill/>
        </p:spPr>
        <p:txBody>
          <a:bodyPr wrap="square" rtlCol="0">
            <a:spAutoFit/>
          </a:bodyPr>
          <a:lstStyle/>
          <a:p>
            <a:r>
              <a:rPr lang="en-US" sz="1800" i="1" dirty="0"/>
              <a:t>E</a:t>
            </a:r>
            <a:endParaRPr lang="en-US" sz="1800" baseline="-25000" dirty="0"/>
          </a:p>
        </p:txBody>
      </p:sp>
      <p:sp>
        <p:nvSpPr>
          <p:cNvPr id="4" name="Rounded Rectangle 3"/>
          <p:cNvSpPr/>
          <p:nvPr/>
        </p:nvSpPr>
        <p:spPr bwMode="auto">
          <a:xfrm>
            <a:off x="2123728" y="2357863"/>
            <a:ext cx="4968552" cy="3538409"/>
          </a:xfrm>
          <a:prstGeom prst="roundRect">
            <a:avLst>
              <a:gd name="adj" fmla="val 4014"/>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8" name="Rectangle 4"/>
          <p:cNvSpPr txBox="1">
            <a:spLocks noChangeArrowheads="1"/>
          </p:cNvSpPr>
          <p:nvPr/>
        </p:nvSpPr>
        <p:spPr bwMode="auto">
          <a:xfrm>
            <a:off x="3635896" y="2447383"/>
            <a:ext cx="1080120" cy="41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r>
              <a:rPr kumimoji="0" lang="en-GB" sz="1800" i="1" u="none" strike="noStrike" kern="0" cap="none" spc="0" normalizeH="0" baseline="0" noProof="0" dirty="0">
                <a:ln>
                  <a:noFill/>
                </a:ln>
                <a:solidFill>
                  <a:schemeClr val="tx1"/>
                </a:solidFill>
                <a:effectLst/>
                <a:uLnTx/>
                <a:uFillTx/>
                <a:latin typeface="Times"/>
                <a:ea typeface="ＭＳ Ｐゴシック" charset="-128"/>
                <a:cs typeface="Times"/>
              </a:rPr>
              <a:t>k</a:t>
            </a: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endParaRPr kumimoji="0" lang="en-US" sz="1400" b="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sp>
        <p:nvSpPr>
          <p:cNvPr id="19" name="Rectangle 4"/>
          <p:cNvSpPr txBox="1">
            <a:spLocks noChangeArrowheads="1"/>
          </p:cNvSpPr>
          <p:nvPr/>
        </p:nvSpPr>
        <p:spPr bwMode="auto">
          <a:xfrm>
            <a:off x="5004048" y="5094167"/>
            <a:ext cx="1800200" cy="41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GB" sz="1400" i="0"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r>
              <a:rPr lang="en-GB" sz="1400" i="1" kern="0" dirty="0">
                <a:latin typeface="Times"/>
                <a:ea typeface="ＭＳ Ｐゴシック" charset="-128"/>
                <a:cs typeface="Times"/>
              </a:rPr>
              <a:t>Reduced momentum</a:t>
            </a:r>
            <a:r>
              <a:rPr kumimoji="0" lang="en-GB" sz="1400" i="1"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rPr>
              <a:t> </a:t>
            </a:r>
            <a:endParaRPr kumimoji="0" lang="en-US" sz="1400" b="0" i="1" u="none" strike="noStrike" kern="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0001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304800"/>
            <a:ext cx="7772400" cy="1143000"/>
          </a:xfrm>
        </p:spPr>
        <p:txBody>
          <a:bodyPr/>
          <a:lstStyle/>
          <a:p>
            <a:r>
              <a:rPr lang="en-US" sz="3200" dirty="0">
                <a:latin typeface="Arial" charset="0"/>
              </a:rPr>
              <a:t>The Schrodinger equation</a:t>
            </a:r>
            <a:endParaRPr lang="en-US" dirty="0"/>
          </a:p>
        </p:txBody>
      </p:sp>
      <p:sp>
        <p:nvSpPr>
          <p:cNvPr id="22532"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22533" name="Rectangle 4"/>
          <p:cNvSpPr>
            <a:spLocks noGrp="1" noChangeArrowheads="1"/>
          </p:cNvSpPr>
          <p:nvPr>
            <p:ph type="body" idx="1"/>
          </p:nvPr>
        </p:nvSpPr>
        <p:spPr>
          <a:xfrm>
            <a:off x="685800" y="1295400"/>
            <a:ext cx="7772400" cy="2057400"/>
          </a:xfrm>
        </p:spPr>
        <p:txBody>
          <a:bodyPr/>
          <a:lstStyle/>
          <a:p>
            <a:pPr marL="0" indent="0">
              <a:lnSpc>
                <a:spcPct val="110000"/>
              </a:lnSpc>
              <a:buFontTx/>
              <a:buNone/>
            </a:pPr>
            <a:r>
              <a:rPr lang="en-GB" sz="1400" dirty="0">
                <a:latin typeface="Arial" charset="0"/>
              </a:rPr>
              <a:t>The Schrodinger equation, discovered in 1926, is a wave equation that determines wave-functions and their time evolution.</a:t>
            </a:r>
          </a:p>
          <a:p>
            <a:pPr marL="0" indent="0">
              <a:lnSpc>
                <a:spcPct val="110000"/>
              </a:lnSpc>
              <a:buFontTx/>
              <a:buNone/>
            </a:pPr>
            <a:endParaRPr lang="en-GB" sz="1400" dirty="0">
              <a:latin typeface="Arial" charset="0"/>
            </a:endParaRPr>
          </a:p>
          <a:p>
            <a:pPr marL="0" indent="0">
              <a:lnSpc>
                <a:spcPct val="110000"/>
              </a:lnSpc>
              <a:buFontTx/>
              <a:buNone/>
            </a:pPr>
            <a:r>
              <a:rPr lang="en-GB" sz="1400" dirty="0">
                <a:latin typeface="Arial" charset="0"/>
              </a:rPr>
              <a:t>It replaces Newton’s classical laws of motion (of course, Newton’s laws are a consequence of quantum mechanical rules when applied to large systems). </a:t>
            </a:r>
            <a:endParaRPr lang="en-US" sz="1400" dirty="0">
              <a:latin typeface="Arial" charset="0"/>
            </a:endParaRPr>
          </a:p>
        </p:txBody>
      </p:sp>
      <p:graphicFrame>
        <p:nvGraphicFramePr>
          <p:cNvPr id="22530" name="Object 2"/>
          <p:cNvGraphicFramePr>
            <a:graphicFrameLocks noChangeAspect="1"/>
          </p:cNvGraphicFramePr>
          <p:nvPr/>
        </p:nvGraphicFramePr>
        <p:xfrm>
          <a:off x="2555776" y="3068960"/>
          <a:ext cx="3744913" cy="715963"/>
        </p:xfrm>
        <a:graphic>
          <a:graphicData uri="http://schemas.openxmlformats.org/presentationml/2006/ole">
            <mc:AlternateContent xmlns:mc="http://schemas.openxmlformats.org/markup-compatibility/2006">
              <mc:Choice xmlns:v="urn:schemas-microsoft-com:vml" Requires="v">
                <p:oleObj spid="_x0000_s36897" name="Equation" r:id="rId4" imgW="2057400" imgH="393700" progId="Equation.3">
                  <p:embed/>
                </p:oleObj>
              </mc:Choice>
              <mc:Fallback>
                <p:oleObj name="Equation" r:id="rId4" imgW="20574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068960"/>
                        <a:ext cx="3744913" cy="7159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64" name="Picture 40" descr="ttp://cdn.quotesgram.com/small/55/78/2092298792-dirac_8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709951"/>
            <a:ext cx="1238465" cy="18576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6778778" y="2821868"/>
            <a:ext cx="1272869" cy="1800200"/>
          </a:xfrm>
          <a:prstGeom prst="rect">
            <a:avLst/>
          </a:prstGeom>
        </p:spPr>
      </p:pic>
      <p:sp>
        <p:nvSpPr>
          <p:cNvPr id="9" name="Rectangle 4"/>
          <p:cNvSpPr txBox="1">
            <a:spLocks noChangeArrowheads="1"/>
          </p:cNvSpPr>
          <p:nvPr/>
        </p:nvSpPr>
        <p:spPr bwMode="auto">
          <a:xfrm>
            <a:off x="683568" y="4035896"/>
            <a:ext cx="77724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lnSpc>
                <a:spcPct val="110000"/>
              </a:lnSpc>
              <a:buFontTx/>
              <a:buNone/>
            </a:pPr>
            <a:r>
              <a:rPr lang="en-GB" sz="1400" kern="0" dirty="0">
                <a:latin typeface="Arial" charset="0"/>
              </a:rPr>
              <a:t>Here </a:t>
            </a:r>
            <a:r>
              <a:rPr lang="en-GB" sz="1800" i="1" kern="0" dirty="0"/>
              <a:t>V</a:t>
            </a:r>
            <a:r>
              <a:rPr lang="en-GB" sz="1400" i="1" kern="0" dirty="0"/>
              <a:t> </a:t>
            </a:r>
            <a:r>
              <a:rPr lang="en-GB" sz="1400" kern="0" dirty="0">
                <a:latin typeface="Arial" charset="0"/>
                <a:ea typeface="Arial" charset="0"/>
                <a:cs typeface="Arial" charset="0"/>
              </a:rPr>
              <a:t>is the potential in which the particle moves.</a:t>
            </a:r>
            <a:endParaRPr lang="en-US" sz="1400" kern="0" dirty="0">
              <a:latin typeface="Arial" charset="0"/>
            </a:endParaRPr>
          </a:p>
        </p:txBody>
      </p:sp>
      <p:sp>
        <p:nvSpPr>
          <p:cNvPr id="22534" name="Rectangle 6"/>
          <p:cNvSpPr>
            <a:spLocks noChangeArrowheads="1"/>
          </p:cNvSpPr>
          <p:nvPr/>
        </p:nvSpPr>
        <p:spPr bwMode="auto">
          <a:xfrm>
            <a:off x="2335288" y="4797152"/>
            <a:ext cx="6262464" cy="2209800"/>
          </a:xfrm>
          <a:prstGeom prst="rect">
            <a:avLst/>
          </a:prstGeom>
          <a:noFill/>
          <a:ln w="9525">
            <a:noFill/>
            <a:miter lim="800000"/>
            <a:headEnd/>
            <a:tailEnd/>
          </a:ln>
        </p:spPr>
        <p:txBody>
          <a:bodyPr>
            <a:prstTxWarp prst="textNoShape">
              <a:avLst/>
            </a:prstTxWarp>
          </a:bodyPr>
          <a:lstStyle/>
          <a:p>
            <a:pPr>
              <a:spcBef>
                <a:spcPct val="20000"/>
              </a:spcBef>
            </a:pPr>
            <a:endParaRPr lang="en-GB" sz="1400" dirty="0">
              <a:latin typeface="Arial" charset="0"/>
            </a:endParaRPr>
          </a:p>
          <a:p>
            <a:pPr>
              <a:lnSpc>
                <a:spcPct val="110000"/>
              </a:lnSpc>
              <a:spcBef>
                <a:spcPct val="20000"/>
              </a:spcBef>
            </a:pPr>
            <a:r>
              <a:rPr lang="en-GB" sz="1400" dirty="0">
                <a:latin typeface="Arial" charset="0"/>
              </a:rPr>
              <a:t>Note: historically, the equivalent (but often less practical) method of </a:t>
            </a:r>
            <a:r>
              <a:rPr lang="en-GB" sz="1400" b="1" dirty="0">
                <a:latin typeface="Arial" charset="0"/>
              </a:rPr>
              <a:t>matrix mechanics</a:t>
            </a:r>
            <a:r>
              <a:rPr lang="en-GB" sz="1400" dirty="0">
                <a:latin typeface="Arial" charset="0"/>
              </a:rPr>
              <a:t> was developed by Heisenberg in 1925 (and both were subsumed into an even more general mathematical scheme by Dirac in 1927, who also went on to develop the relativistic version of quantum theory, and predicted the existence of anti-matter).</a:t>
            </a:r>
            <a:endParaRPr lang="en-US" sz="1400" dirty="0">
              <a:latin typeface="Arial" charset="0"/>
            </a:endParaRPr>
          </a:p>
        </p:txBody>
      </p:sp>
    </p:spTree>
    <p:extLst>
      <p:ext uri="{BB962C8B-B14F-4D97-AF65-F5344CB8AC3E}">
        <p14:creationId xmlns:p14="http://schemas.microsoft.com/office/powerpoint/2010/main" val="21031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dissolve">
                                      <p:cBhvr>
                                        <p:cTn id="7" dur="500"/>
                                        <p:tgtEl>
                                          <p:spTgt spid="10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dissolve">
                                      <p:cBhvr>
                                        <p:cTn id="10"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304800"/>
            <a:ext cx="7772400" cy="1143000"/>
          </a:xfrm>
        </p:spPr>
        <p:txBody>
          <a:bodyPr/>
          <a:lstStyle/>
          <a:p>
            <a:r>
              <a:rPr lang="en-US" sz="3200" dirty="0">
                <a:latin typeface="Arial" charset="0"/>
              </a:rPr>
              <a:t>The Schrodinger equation</a:t>
            </a:r>
            <a:endParaRPr lang="en-US" dirty="0"/>
          </a:p>
        </p:txBody>
      </p:sp>
      <p:sp>
        <p:nvSpPr>
          <p:cNvPr id="22532"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22533" name="Rectangle 4"/>
          <p:cNvSpPr>
            <a:spLocks noGrp="1" noChangeArrowheads="1"/>
          </p:cNvSpPr>
          <p:nvPr>
            <p:ph type="body" idx="1"/>
          </p:nvPr>
        </p:nvSpPr>
        <p:spPr>
          <a:xfrm>
            <a:off x="685800" y="1295400"/>
            <a:ext cx="7772400" cy="2057400"/>
          </a:xfrm>
        </p:spPr>
        <p:txBody>
          <a:bodyPr/>
          <a:lstStyle/>
          <a:p>
            <a:pPr marL="0" indent="0">
              <a:lnSpc>
                <a:spcPct val="110000"/>
              </a:lnSpc>
              <a:buFontTx/>
              <a:buNone/>
            </a:pPr>
            <a:r>
              <a:rPr lang="en-GB" sz="1400" dirty="0">
                <a:latin typeface="Arial" charset="0"/>
              </a:rPr>
              <a:t>If the potential does not change in time, then the Schrodinger equation simplifies to its "time-independent” form for the energy of a particle state:</a:t>
            </a:r>
            <a:endParaRPr lang="en-US" sz="1400" dirty="0">
              <a:latin typeface="Arial" charset="0"/>
            </a:endParaRPr>
          </a:p>
        </p:txBody>
      </p:sp>
      <mc:AlternateContent xmlns:mc="http://schemas.openxmlformats.org/markup-compatibility/2006" xmlns:a14="http://schemas.microsoft.com/office/drawing/2010/main">
        <mc:Choice Requires="a14">
          <p:sp>
            <p:nvSpPr>
              <p:cNvPr id="22534" name="Rectangle 6"/>
              <p:cNvSpPr>
                <a:spLocks noChangeArrowheads="1"/>
              </p:cNvSpPr>
              <p:nvPr/>
            </p:nvSpPr>
            <p:spPr bwMode="auto">
              <a:xfrm>
                <a:off x="678780" y="3352800"/>
                <a:ext cx="7969324" cy="2209800"/>
              </a:xfrm>
              <a:prstGeom prst="rect">
                <a:avLst/>
              </a:prstGeom>
              <a:noFill/>
              <a:ln w="9525">
                <a:noFill/>
                <a:miter lim="800000"/>
                <a:headEnd/>
                <a:tailEnd/>
              </a:ln>
            </p:spPr>
            <p:txBody>
              <a:bodyPr>
                <a:prstTxWarp prst="textNoShape">
                  <a:avLst/>
                </a:prstTxWarp>
              </a:bodyPr>
              <a:lstStyle/>
              <a:p>
                <a:pPr>
                  <a:spcBef>
                    <a:spcPct val="20000"/>
                  </a:spcBef>
                </a:pPr>
                <a:endParaRPr lang="en-GB" sz="1400" dirty="0">
                  <a:latin typeface="Arial" charset="0"/>
                </a:endParaRPr>
              </a:p>
              <a:p>
                <a:pPr>
                  <a:lnSpc>
                    <a:spcPct val="110000"/>
                  </a:lnSpc>
                  <a:spcBef>
                    <a:spcPct val="20000"/>
                  </a:spcBef>
                </a:pPr>
                <a:r>
                  <a:rPr lang="en-GB" sz="1400" dirty="0">
                    <a:latin typeface="Arial" charset="0"/>
                  </a:rPr>
                  <a:t>This justifies our treatment of the particle in an infinite potential well: in the well </a:t>
                </a:r>
                <a14:m>
                  <m:oMath xmlns:m="http://schemas.openxmlformats.org/officeDocument/2006/math">
                    <m:r>
                      <a:rPr lang="en-GB" sz="1600" b="0" i="1" smtClean="0">
                        <a:latin typeface="Cambria Math" panose="02040503050406030204" pitchFamily="18" charset="0"/>
                      </a:rPr>
                      <m:t>𝑉</m:t>
                    </m:r>
                    <m:r>
                      <a:rPr lang="en-GB" sz="1600" b="0" i="1" smtClean="0">
                        <a:latin typeface="Cambria Math" panose="02040503050406030204" pitchFamily="18" charset="0"/>
                      </a:rPr>
                      <m:t>=0</m:t>
                    </m:r>
                  </m:oMath>
                </a14:m>
                <a:r>
                  <a:rPr lang="en-US" sz="1400" dirty="0">
                    <a:latin typeface="Arial" charset="0"/>
                  </a:rPr>
                  <a:t>, so sine waves provide right form, whereas outside the well we must have </a:t>
                </a:r>
                <a14:m>
                  <m:oMath xmlns:m="http://schemas.openxmlformats.org/officeDocument/2006/math">
                    <m:r>
                      <a:rPr lang="en-US" sz="1600" i="1" smtClean="0">
                        <a:latin typeface="Cambria Math" panose="02040503050406030204" pitchFamily="18" charset="0"/>
                        <a:ea typeface="Cambria Math" panose="02040503050406030204" pitchFamily="18" charset="0"/>
                      </a:rPr>
                      <m:t>𝜓</m:t>
                    </m:r>
                    <m:r>
                      <a:rPr lang="en-GB" sz="1600" b="0" i="1" smtClean="0">
                        <a:latin typeface="Cambria Math" panose="02040503050406030204" pitchFamily="18" charset="0"/>
                        <a:ea typeface="Cambria Math" panose="02040503050406030204" pitchFamily="18" charset="0"/>
                      </a:rPr>
                      <m:t>=0.</m:t>
                    </m:r>
                  </m:oMath>
                </a14:m>
                <a:endParaRPr lang="en-US" sz="1600" dirty="0">
                  <a:latin typeface="Arial" charset="0"/>
                </a:endParaRPr>
              </a:p>
              <a:p>
                <a:pPr>
                  <a:lnSpc>
                    <a:spcPct val="110000"/>
                  </a:lnSpc>
                  <a:spcBef>
                    <a:spcPct val="20000"/>
                  </a:spcBef>
                </a:pPr>
                <a:endParaRPr lang="en-US" sz="1600" dirty="0">
                  <a:latin typeface="Arial" charset="0"/>
                </a:endParaRPr>
              </a:p>
              <a:p>
                <a:pPr>
                  <a:lnSpc>
                    <a:spcPct val="110000"/>
                  </a:lnSpc>
                  <a:spcBef>
                    <a:spcPct val="20000"/>
                  </a:spcBef>
                </a:pPr>
                <a:r>
                  <a:rPr lang="en-US" sz="1400" dirty="0">
                    <a:latin typeface="Arial" charset="0"/>
                  </a:rPr>
                  <a:t>Here, </a:t>
                </a:r>
                <a:r>
                  <a:rPr lang="en-US" sz="1800" i="1" dirty="0">
                    <a:latin typeface="+mn-lt"/>
                  </a:rPr>
                  <a:t>E</a:t>
                </a:r>
                <a:r>
                  <a:rPr lang="en-US" sz="1400" dirty="0">
                    <a:latin typeface="Arial" charset="0"/>
                  </a:rPr>
                  <a:t>, represents the total energy i.e. sum of kinetic and potential.</a:t>
                </a:r>
              </a:p>
            </p:txBody>
          </p:sp>
        </mc:Choice>
        <mc:Fallback xmlns="">
          <p:sp>
            <p:nvSpPr>
              <p:cNvPr id="22534" name="Rectangle 6"/>
              <p:cNvSpPr>
                <a:spLocks noRot="1" noChangeAspect="1" noMove="1" noResize="1" noEditPoints="1" noAdjustHandles="1" noChangeArrowheads="1" noChangeShapeType="1" noTextEdit="1"/>
              </p:cNvSpPr>
              <p:nvPr/>
            </p:nvSpPr>
            <p:spPr bwMode="auto">
              <a:xfrm>
                <a:off x="678780" y="3352800"/>
                <a:ext cx="7969324" cy="2209800"/>
              </a:xfrm>
              <a:prstGeom prst="rect">
                <a:avLst/>
              </a:prstGeom>
              <a:blipFill>
                <a:blip r:embed="rId4"/>
                <a:stretch>
                  <a:fillRect l="-159"/>
                </a:stretch>
              </a:blipFill>
              <a:ln w="9525">
                <a:noFill/>
                <a:miter lim="800000"/>
                <a:headEnd/>
                <a:tailEnd/>
              </a:ln>
            </p:spPr>
            <p:txBody>
              <a:bodyPr/>
              <a:lstStyle/>
              <a:p>
                <a:r>
                  <a:rPr lang="en-US">
                    <a:noFill/>
                  </a:rPr>
                  <a:t> </a:t>
                </a:r>
              </a:p>
            </p:txBody>
          </p:sp>
        </mc:Fallback>
      </mc:AlternateContent>
      <p:graphicFrame>
        <p:nvGraphicFramePr>
          <p:cNvPr id="10" name="Object 5">
            <a:extLst>
              <a:ext uri="{FF2B5EF4-FFF2-40B4-BE49-F238E27FC236}">
                <a16:creationId xmlns:a16="http://schemas.microsoft.com/office/drawing/2014/main" id="{7FC2F35B-D12D-E740-8582-54073FAD872A}"/>
              </a:ext>
            </a:extLst>
          </p:cNvPr>
          <p:cNvGraphicFramePr>
            <a:graphicFrameLocks noChangeAspect="1"/>
          </p:cNvGraphicFramePr>
          <p:nvPr>
            <p:extLst>
              <p:ext uri="{D42A27DB-BD31-4B8C-83A1-F6EECF244321}">
                <p14:modId xmlns:p14="http://schemas.microsoft.com/office/powerpoint/2010/main" val="671144978"/>
              </p:ext>
            </p:extLst>
          </p:nvPr>
        </p:nvGraphicFramePr>
        <p:xfrm>
          <a:off x="2699792" y="2324100"/>
          <a:ext cx="3467100" cy="715962"/>
        </p:xfrm>
        <a:graphic>
          <a:graphicData uri="http://schemas.openxmlformats.org/presentationml/2006/ole">
            <mc:AlternateContent xmlns:mc="http://schemas.openxmlformats.org/markup-compatibility/2006">
              <mc:Choice xmlns:v="urn:schemas-microsoft-com:vml" Requires="v">
                <p:oleObj spid="_x0000_s38930" name="Equation" r:id="rId5" imgW="1905000" imgH="393700" progId="Equation.3">
                  <p:embed/>
                </p:oleObj>
              </mc:Choice>
              <mc:Fallback>
                <p:oleObj name="Equation" r:id="rId5" imgW="1905000" imgH="393700" progId="Equation.3">
                  <p:embed/>
                  <p:pic>
                    <p:nvPicPr>
                      <p:cNvPr id="9011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2324100"/>
                        <a:ext cx="3467100" cy="7159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3190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ssolve">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sz="3200">
                <a:latin typeface="Arial" charset="0"/>
              </a:rPr>
              <a:t>Travelling waves hitting a barrier</a:t>
            </a:r>
            <a:endParaRPr lang="en-US"/>
          </a:p>
        </p:txBody>
      </p:sp>
      <p:sp>
        <p:nvSpPr>
          <p:cNvPr id="24579"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24580" name="Rectangle 4"/>
          <p:cNvSpPr>
            <a:spLocks noGrp="1" noChangeArrowheads="1"/>
          </p:cNvSpPr>
          <p:nvPr>
            <p:ph type="body" idx="1"/>
          </p:nvPr>
        </p:nvSpPr>
        <p:spPr>
          <a:xfrm>
            <a:off x="676796" y="2590800"/>
            <a:ext cx="2959100" cy="990600"/>
          </a:xfrm>
        </p:spPr>
        <p:txBody>
          <a:bodyPr/>
          <a:lstStyle/>
          <a:p>
            <a:pPr marL="0" indent="0">
              <a:lnSpc>
                <a:spcPct val="110000"/>
              </a:lnSpc>
              <a:buFontTx/>
              <a:buNone/>
            </a:pPr>
            <a:r>
              <a:rPr lang="en-GB" sz="1400" dirty="0">
                <a:latin typeface="Arial" charset="0"/>
              </a:rPr>
              <a:t>An important case we can analyse is that of quantum plane waves hitting a potential barrier. Of particular interest is when the incoming </a:t>
            </a:r>
            <a:r>
              <a:rPr lang="en-GB" sz="1400" dirty="0" err="1">
                <a:latin typeface="Arial" charset="0"/>
              </a:rPr>
              <a:t>particle(s</a:t>
            </a:r>
            <a:r>
              <a:rPr lang="en-GB" sz="1400" dirty="0">
                <a:latin typeface="Arial" charset="0"/>
              </a:rPr>
              <a:t>) have lower energy than the barrier.</a:t>
            </a:r>
            <a:endParaRPr lang="en-US" sz="1400" dirty="0">
              <a:latin typeface="Arial" charset="0"/>
            </a:endParaRPr>
          </a:p>
        </p:txBody>
      </p:sp>
      <p:pic>
        <p:nvPicPr>
          <p:cNvPr id="24581" name="Picture 6" descr="barr"/>
          <p:cNvPicPr>
            <a:picLocks noChangeAspect="1" noChangeArrowheads="1"/>
          </p:cNvPicPr>
          <p:nvPr/>
        </p:nvPicPr>
        <p:blipFill>
          <a:blip r:embed="rId3"/>
          <a:srcRect/>
          <a:stretch>
            <a:fillRect/>
          </a:stretch>
        </p:blipFill>
        <p:spPr bwMode="auto">
          <a:xfrm>
            <a:off x="4139952" y="2515344"/>
            <a:ext cx="3358118" cy="3433936"/>
          </a:xfrm>
          <a:prstGeom prst="rect">
            <a:avLst/>
          </a:prstGeom>
          <a:noFill/>
          <a:ln w="9525">
            <a:noFill/>
            <a:miter lim="800000"/>
            <a:headEnd/>
            <a:tailEnd/>
          </a:ln>
        </p:spPr>
      </p:pic>
      <p:sp>
        <p:nvSpPr>
          <p:cNvPr id="6" name="Rectangle 4"/>
          <p:cNvSpPr txBox="1">
            <a:spLocks noChangeArrowheads="1"/>
          </p:cNvSpPr>
          <p:nvPr/>
        </p:nvSpPr>
        <p:spPr bwMode="auto">
          <a:xfrm>
            <a:off x="748804" y="1286272"/>
            <a:ext cx="756761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lnSpc>
                <a:spcPct val="110000"/>
              </a:lnSpc>
              <a:buFontTx/>
              <a:buNone/>
            </a:pPr>
            <a:r>
              <a:rPr lang="en-GB" sz="1400" b="1" kern="0" dirty="0">
                <a:latin typeface="Arial" charset="0"/>
              </a:rPr>
              <a:t>Plane waves</a:t>
            </a:r>
            <a:r>
              <a:rPr lang="en-GB" sz="1400" kern="0" dirty="0">
                <a:latin typeface="Arial" charset="0"/>
              </a:rPr>
              <a:t> of fixed momentum are described by </a:t>
            </a:r>
            <a:r>
              <a:rPr lang="en-GB" sz="1400" kern="0" dirty="0" err="1">
                <a:latin typeface="Arial" charset="0"/>
              </a:rPr>
              <a:t>wavefunctions</a:t>
            </a:r>
            <a:r>
              <a:rPr lang="en-GB" sz="1400" kern="0" dirty="0">
                <a:latin typeface="Arial" charset="0"/>
              </a:rPr>
              <a:t> </a:t>
            </a:r>
            <a:r>
              <a:rPr lang="en-GB" sz="1800" i="1" kern="0" dirty="0">
                <a:sym typeface="Symbol" charset="2"/>
              </a:rPr>
              <a:t> </a:t>
            </a:r>
            <a:r>
              <a:rPr lang="en-GB" sz="1800" kern="0" dirty="0">
                <a:sym typeface="Symbol" charset="2"/>
              </a:rPr>
              <a:t>(</a:t>
            </a:r>
            <a:r>
              <a:rPr lang="en-GB" sz="1800" i="1" kern="0" dirty="0" err="1">
                <a:sym typeface="Symbol" charset="2"/>
              </a:rPr>
              <a:t>x,t</a:t>
            </a:r>
            <a:r>
              <a:rPr lang="en-GB" sz="1800" kern="0" dirty="0">
                <a:sym typeface="Symbol" charset="2"/>
              </a:rPr>
              <a:t>) =</a:t>
            </a:r>
            <a:r>
              <a:rPr lang="en-GB" sz="1400" i="1" kern="0" dirty="0">
                <a:latin typeface="Arial" charset="0"/>
              </a:rPr>
              <a:t> </a:t>
            </a:r>
            <a:r>
              <a:rPr lang="en-GB" sz="1800" i="1" kern="0" dirty="0" err="1">
                <a:sym typeface="Symbol" charset="2"/>
              </a:rPr>
              <a:t>Ae</a:t>
            </a:r>
            <a:r>
              <a:rPr lang="en-GB" sz="1800" i="1" kern="0" baseline="30000" dirty="0" err="1">
                <a:sym typeface="Symbol" charset="2"/>
              </a:rPr>
              <a:t>i</a:t>
            </a:r>
            <a:r>
              <a:rPr lang="en-GB" sz="1800" kern="0" baseline="30000" dirty="0">
                <a:sym typeface="Symbol" charset="2"/>
              </a:rPr>
              <a:t>(</a:t>
            </a:r>
            <a:r>
              <a:rPr lang="en-GB" sz="1800" i="1" kern="0" baseline="30000" dirty="0" err="1">
                <a:sym typeface="Symbol" charset="2"/>
              </a:rPr>
              <a:t>kx</a:t>
            </a:r>
            <a:r>
              <a:rPr lang="en-GB" sz="1800" i="1" kern="0" baseline="30000" dirty="0">
                <a:sym typeface="Symbol" charset="2"/>
              </a:rPr>
              <a:t> -t</a:t>
            </a:r>
            <a:r>
              <a:rPr lang="en-GB" sz="1800" kern="0" baseline="30000" dirty="0">
                <a:sym typeface="Symbol" charset="2"/>
              </a:rPr>
              <a:t>)</a:t>
            </a:r>
            <a:r>
              <a:rPr lang="en-GB" sz="1400" i="1" kern="0" dirty="0">
                <a:latin typeface="Arial" charset="0"/>
              </a:rPr>
              <a:t>  </a:t>
            </a:r>
            <a:r>
              <a:rPr lang="en-GB" sz="1400" kern="0" dirty="0">
                <a:latin typeface="Arial" charset="0"/>
              </a:rPr>
              <a:t>where </a:t>
            </a:r>
            <a:r>
              <a:rPr lang="en-GB" sz="1800" i="1" kern="0" dirty="0">
                <a:sym typeface="Symbol" charset="2"/>
              </a:rPr>
              <a:t>k = </a:t>
            </a:r>
            <a:r>
              <a:rPr lang="en-GB" sz="1800" kern="0" dirty="0">
                <a:sym typeface="Symbol" charset="2"/>
              </a:rPr>
              <a:t>2</a:t>
            </a:r>
            <a:r>
              <a:rPr lang="en-GB" sz="1800" i="1" kern="0" dirty="0">
                <a:sym typeface="Symbol" charset="2"/>
              </a:rPr>
              <a:t> </a:t>
            </a:r>
            <a:r>
              <a:rPr lang="en-GB" sz="1800" kern="0" dirty="0">
                <a:sym typeface="Symbol" charset="2"/>
              </a:rPr>
              <a:t>/</a:t>
            </a:r>
            <a:r>
              <a:rPr lang="en-GB" sz="1800" i="1" kern="0" dirty="0">
                <a:sym typeface="Symbol" charset="2"/>
              </a:rPr>
              <a:t></a:t>
            </a:r>
            <a:r>
              <a:rPr lang="en-GB" sz="1400" kern="0" dirty="0">
                <a:latin typeface="Arial" charset="0"/>
              </a:rPr>
              <a:t> is the </a:t>
            </a:r>
            <a:r>
              <a:rPr lang="en-GB" sz="1400" b="1" kern="0" dirty="0">
                <a:latin typeface="Arial" charset="0"/>
              </a:rPr>
              <a:t>wavenumber</a:t>
            </a:r>
            <a:r>
              <a:rPr lang="en-GB" sz="1400" kern="0" dirty="0">
                <a:latin typeface="Arial" charset="0"/>
              </a:rPr>
              <a:t> and </a:t>
            </a:r>
            <a:r>
              <a:rPr lang="en-GB" sz="1800" i="1" kern="0" dirty="0">
                <a:sym typeface="Symbol" charset="2"/>
              </a:rPr>
              <a:t> = </a:t>
            </a:r>
            <a:r>
              <a:rPr lang="en-GB" sz="1800" kern="0" dirty="0">
                <a:sym typeface="Symbol" charset="2"/>
              </a:rPr>
              <a:t>2</a:t>
            </a:r>
            <a:r>
              <a:rPr lang="en-GB" sz="1800" i="1" kern="0" dirty="0">
                <a:sym typeface="Symbol" charset="2"/>
              </a:rPr>
              <a:t> f </a:t>
            </a:r>
            <a:r>
              <a:rPr lang="en-GB" sz="1800" kern="0" dirty="0">
                <a:latin typeface="Arial" charset="0"/>
              </a:rPr>
              <a:t> </a:t>
            </a:r>
            <a:r>
              <a:rPr lang="en-GB" sz="1400" kern="0" dirty="0">
                <a:latin typeface="Arial" charset="0"/>
              </a:rPr>
              <a:t>is</a:t>
            </a:r>
            <a:r>
              <a:rPr lang="en-GB" sz="1800" kern="0" dirty="0">
                <a:latin typeface="Arial" charset="0"/>
              </a:rPr>
              <a:t> </a:t>
            </a:r>
            <a:r>
              <a:rPr lang="en-GB" sz="1400" kern="0" dirty="0">
                <a:latin typeface="Arial" charset="0"/>
              </a:rPr>
              <a:t>the </a:t>
            </a:r>
            <a:r>
              <a:rPr lang="en-GB" sz="1400" b="1" kern="0" dirty="0">
                <a:latin typeface="Arial" charset="0"/>
              </a:rPr>
              <a:t>angular frequency</a:t>
            </a:r>
            <a:r>
              <a:rPr lang="en-GB" sz="1400" kern="0" dirty="0">
                <a:latin typeface="Arial" charset="0"/>
              </a:rPr>
              <a:t>.</a:t>
            </a:r>
            <a:endParaRPr lang="en-US" sz="1400" kern="0" dirty="0">
              <a:latin typeface="Arial" charset="0"/>
            </a:endParaRPr>
          </a:p>
        </p:txBody>
      </p:sp>
    </p:spTree>
    <p:extLst>
      <p:ext uri="{BB962C8B-B14F-4D97-AF65-F5344CB8AC3E}">
        <p14:creationId xmlns:p14="http://schemas.microsoft.com/office/powerpoint/2010/main" val="385379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sz="3200">
                <a:latin typeface="Arial" charset="0"/>
              </a:rPr>
              <a:t>Travelling waves hitting a barrier</a:t>
            </a:r>
            <a:endParaRPr lang="en-US"/>
          </a:p>
        </p:txBody>
      </p:sp>
      <p:sp>
        <p:nvSpPr>
          <p:cNvPr id="24579"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24580" name="Rectangle 4"/>
          <p:cNvSpPr>
            <a:spLocks noGrp="1" noChangeArrowheads="1"/>
          </p:cNvSpPr>
          <p:nvPr>
            <p:ph type="body" idx="1"/>
          </p:nvPr>
        </p:nvSpPr>
        <p:spPr>
          <a:xfrm>
            <a:off x="685800" y="1371600"/>
            <a:ext cx="7772400" cy="990600"/>
          </a:xfrm>
        </p:spPr>
        <p:txBody>
          <a:bodyPr/>
          <a:lstStyle/>
          <a:p>
            <a:pPr marL="0" indent="0">
              <a:buFontTx/>
              <a:buNone/>
            </a:pPr>
            <a:r>
              <a:rPr lang="en-GB" sz="1400" dirty="0">
                <a:latin typeface="Arial" charset="0"/>
              </a:rPr>
              <a:t>If barrier has height </a:t>
            </a:r>
            <a:r>
              <a:rPr lang="en-GB" sz="1600" i="1" dirty="0">
                <a:latin typeface="+mj-lt"/>
              </a:rPr>
              <a:t>U</a:t>
            </a:r>
            <a:r>
              <a:rPr lang="en-GB" sz="1600" baseline="-25000" dirty="0">
                <a:latin typeface="+mj-lt"/>
              </a:rPr>
              <a:t>0</a:t>
            </a:r>
            <a:r>
              <a:rPr lang="en-GB" sz="1400" dirty="0">
                <a:latin typeface="Arial" charset="0"/>
              </a:rPr>
              <a:t>, then, from Schrodinger equation, within the barrier solution is:</a:t>
            </a:r>
            <a:endParaRPr lang="en-US" sz="1400" dirty="0">
              <a:latin typeface="Arial" charset="0"/>
            </a:endParaRPr>
          </a:p>
        </p:txBody>
      </p:sp>
      <p:sp>
        <p:nvSpPr>
          <p:cNvPr id="24582" name="Rectangle 8"/>
          <p:cNvSpPr>
            <a:spLocks noChangeArrowheads="1"/>
          </p:cNvSpPr>
          <p:nvPr/>
        </p:nvSpPr>
        <p:spPr bwMode="auto">
          <a:xfrm>
            <a:off x="685800" y="4005064"/>
            <a:ext cx="7772400" cy="990600"/>
          </a:xfrm>
          <a:prstGeom prst="rect">
            <a:avLst/>
          </a:prstGeom>
          <a:noFill/>
          <a:ln w="9525">
            <a:noFill/>
            <a:miter lim="800000"/>
            <a:headEnd/>
            <a:tailEnd/>
          </a:ln>
        </p:spPr>
        <p:txBody>
          <a:bodyPr>
            <a:prstTxWarp prst="textNoShape">
              <a:avLst/>
            </a:prstTxWarp>
          </a:bodyPr>
          <a:lstStyle/>
          <a:p>
            <a:pPr>
              <a:spcBef>
                <a:spcPct val="20000"/>
              </a:spcBef>
            </a:pPr>
            <a:r>
              <a:rPr lang="en-GB" sz="1400" dirty="0">
                <a:latin typeface="Arial" charset="0"/>
              </a:rPr>
              <a:t>Unlike classical particles, even when a quantum wave impinges on a barrier which is higher than the energy of the particle, there is some small probability that the particle “</a:t>
            </a:r>
            <a:r>
              <a:rPr lang="en-GB" sz="1400" b="1" dirty="0">
                <a:latin typeface="Arial" charset="0"/>
              </a:rPr>
              <a:t>tunnels</a:t>
            </a:r>
            <a:r>
              <a:rPr lang="en-GB" sz="1400" dirty="0">
                <a:latin typeface="Arial" charset="0"/>
              </a:rPr>
              <a:t>” through and is found at the other side:</a:t>
            </a:r>
            <a:endParaRPr lang="en-US" sz="1400" dirty="0">
              <a:latin typeface="Arial"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227479956"/>
              </p:ext>
            </p:extLst>
          </p:nvPr>
        </p:nvGraphicFramePr>
        <p:xfrm>
          <a:off x="2571750" y="1809750"/>
          <a:ext cx="4164013" cy="785813"/>
        </p:xfrm>
        <a:graphic>
          <a:graphicData uri="http://schemas.openxmlformats.org/presentationml/2006/ole">
            <mc:AlternateContent xmlns:mc="http://schemas.openxmlformats.org/markup-compatibility/2006">
              <mc:Choice xmlns:v="urn:schemas-microsoft-com:vml" Requires="v">
                <p:oleObj spid="_x0000_s33086" name="Equation" r:id="rId4" imgW="2286000" imgH="431800" progId="Equation.3">
                  <p:embed/>
                </p:oleObj>
              </mc:Choice>
              <mc:Fallback>
                <p:oleObj name="Equation" r:id="rId4" imgW="2286000" imgH="431800" progId="Equation.3">
                  <p:embed/>
                  <p:pic>
                    <p:nvPicPr>
                      <p:cNvPr id="0" name=""/>
                      <p:cNvPicPr>
                        <a:picLocks noChangeAspect="1" noChangeArrowheads="1"/>
                      </p:cNvPicPr>
                      <p:nvPr/>
                    </p:nvPicPr>
                    <p:blipFill>
                      <a:blip r:embed="rId5"/>
                      <a:srcRect/>
                      <a:stretch>
                        <a:fillRect/>
                      </a:stretch>
                    </p:blipFill>
                    <p:spPr bwMode="auto">
                      <a:xfrm>
                        <a:off x="2571750" y="1809750"/>
                        <a:ext cx="4164013" cy="785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4"/>
          <p:cNvSpPr txBox="1">
            <a:spLocks noChangeArrowheads="1"/>
          </p:cNvSpPr>
          <p:nvPr/>
        </p:nvSpPr>
        <p:spPr bwMode="auto">
          <a:xfrm>
            <a:off x="683568" y="2780928"/>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GB" sz="1400" dirty="0">
                <a:latin typeface="Arial" charset="0"/>
              </a:rPr>
              <a:t>Hence for barrier of width </a:t>
            </a:r>
            <a:r>
              <a:rPr lang="en-GB" sz="1600" i="1" dirty="0">
                <a:latin typeface="+mj-lt"/>
              </a:rPr>
              <a:t>L</a:t>
            </a:r>
            <a:r>
              <a:rPr lang="en-GB" sz="1400" i="1" dirty="0">
                <a:latin typeface="Arial" charset="0"/>
              </a:rPr>
              <a:t> </a:t>
            </a:r>
            <a:r>
              <a:rPr lang="en-GB" sz="1400" dirty="0">
                <a:latin typeface="Arial" charset="0"/>
              </a:rPr>
              <a:t>the amplitude of the </a:t>
            </a:r>
            <a:r>
              <a:rPr lang="en-GB" sz="1400" dirty="0" err="1">
                <a:latin typeface="Arial" charset="0"/>
              </a:rPr>
              <a:t>wavefunction</a:t>
            </a:r>
            <a:r>
              <a:rPr lang="en-GB" sz="1400" dirty="0">
                <a:latin typeface="Arial" charset="0"/>
              </a:rPr>
              <a:t> after the barrier is given by:</a:t>
            </a:r>
            <a:endParaRPr lang="en-US" sz="1400" dirty="0">
              <a:latin typeface="Arial" charset="0"/>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3237970549"/>
              </p:ext>
            </p:extLst>
          </p:nvPr>
        </p:nvGraphicFramePr>
        <p:xfrm>
          <a:off x="3498850" y="3429000"/>
          <a:ext cx="1895475" cy="369888"/>
        </p:xfrm>
        <a:graphic>
          <a:graphicData uri="http://schemas.openxmlformats.org/presentationml/2006/ole">
            <mc:AlternateContent xmlns:mc="http://schemas.openxmlformats.org/markup-compatibility/2006">
              <mc:Choice xmlns:v="urn:schemas-microsoft-com:vml" Requires="v">
                <p:oleObj spid="_x0000_s33087" name="Equation" r:id="rId6" imgW="1041400" imgH="203200" progId="Equation.3">
                  <p:embed/>
                </p:oleObj>
              </mc:Choice>
              <mc:Fallback>
                <p:oleObj name="Equation" r:id="rId6" imgW="1041400" imgH="203200" progId="Equation.3">
                  <p:embed/>
                  <p:pic>
                    <p:nvPicPr>
                      <p:cNvPr id="0" name=""/>
                      <p:cNvPicPr>
                        <a:picLocks noChangeAspect="1" noChangeArrowheads="1"/>
                      </p:cNvPicPr>
                      <p:nvPr/>
                    </p:nvPicPr>
                    <p:blipFill>
                      <a:blip r:embed="rId7"/>
                      <a:srcRect/>
                      <a:stretch>
                        <a:fillRect/>
                      </a:stretch>
                    </p:blipFill>
                    <p:spPr bwMode="auto">
                      <a:xfrm>
                        <a:off x="3498850" y="3429000"/>
                        <a:ext cx="189547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811094715"/>
              </p:ext>
            </p:extLst>
          </p:nvPr>
        </p:nvGraphicFramePr>
        <p:xfrm>
          <a:off x="3181350" y="4797152"/>
          <a:ext cx="2519363" cy="739775"/>
        </p:xfrm>
        <a:graphic>
          <a:graphicData uri="http://schemas.openxmlformats.org/presentationml/2006/ole">
            <mc:AlternateContent xmlns:mc="http://schemas.openxmlformats.org/markup-compatibility/2006">
              <mc:Choice xmlns:v="urn:schemas-microsoft-com:vml" Requires="v">
                <p:oleObj spid="_x0000_s33088" name="Equation" r:id="rId8" imgW="1384300" imgH="406400" progId="Equation.3">
                  <p:embed/>
                </p:oleObj>
              </mc:Choice>
              <mc:Fallback>
                <p:oleObj name="Equation" r:id="rId8" imgW="1384300" imgH="406400" progId="Equation.3">
                  <p:embed/>
                  <p:pic>
                    <p:nvPicPr>
                      <p:cNvPr id="0" name=""/>
                      <p:cNvPicPr>
                        <a:picLocks noChangeAspect="1" noChangeArrowheads="1"/>
                      </p:cNvPicPr>
                      <p:nvPr/>
                    </p:nvPicPr>
                    <p:blipFill>
                      <a:blip r:embed="rId9"/>
                      <a:srcRect/>
                      <a:stretch>
                        <a:fillRect/>
                      </a:stretch>
                    </p:blipFill>
                    <p:spPr bwMode="auto">
                      <a:xfrm>
                        <a:off x="3181350" y="4797152"/>
                        <a:ext cx="2519363" cy="739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8"/>
          <p:cNvSpPr>
            <a:spLocks noChangeArrowheads="1"/>
          </p:cNvSpPr>
          <p:nvPr/>
        </p:nvSpPr>
        <p:spPr bwMode="auto">
          <a:xfrm>
            <a:off x="683568" y="5966792"/>
            <a:ext cx="7772400" cy="990600"/>
          </a:xfrm>
          <a:prstGeom prst="rect">
            <a:avLst/>
          </a:prstGeom>
          <a:noFill/>
          <a:ln w="9525">
            <a:noFill/>
            <a:miter lim="800000"/>
            <a:headEnd/>
            <a:tailEnd/>
          </a:ln>
        </p:spPr>
        <p:txBody>
          <a:bodyPr>
            <a:prstTxWarp prst="textNoShape">
              <a:avLst/>
            </a:prstTxWarp>
          </a:bodyPr>
          <a:lstStyle/>
          <a:p>
            <a:pPr>
              <a:spcBef>
                <a:spcPct val="20000"/>
              </a:spcBef>
            </a:pPr>
            <a:r>
              <a:rPr lang="en-GB" sz="1400" dirty="0">
                <a:latin typeface="Arial" charset="0"/>
              </a:rPr>
              <a:t>Logically, the probability of reflection:</a:t>
            </a:r>
            <a:endParaRPr lang="en-US" sz="1400" dirty="0">
              <a:latin typeface="Arial" charset="0"/>
            </a:endParaRPr>
          </a:p>
        </p:txBody>
      </p:sp>
      <p:graphicFrame>
        <p:nvGraphicFramePr>
          <p:cNvPr id="12" name="Object 4"/>
          <p:cNvGraphicFramePr>
            <a:graphicFrameLocks noChangeAspect="1"/>
          </p:cNvGraphicFramePr>
          <p:nvPr>
            <p:extLst>
              <p:ext uri="{D42A27DB-BD31-4B8C-83A1-F6EECF244321}">
                <p14:modId xmlns:p14="http://schemas.microsoft.com/office/powerpoint/2010/main" val="2284394088"/>
              </p:ext>
            </p:extLst>
          </p:nvPr>
        </p:nvGraphicFramePr>
        <p:xfrm>
          <a:off x="3923928" y="5939433"/>
          <a:ext cx="1179512" cy="369887"/>
        </p:xfrm>
        <a:graphic>
          <a:graphicData uri="http://schemas.openxmlformats.org/presentationml/2006/ole">
            <mc:AlternateContent xmlns:mc="http://schemas.openxmlformats.org/markup-compatibility/2006">
              <mc:Choice xmlns:v="urn:schemas-microsoft-com:vml" Requires="v">
                <p:oleObj spid="_x0000_s33089" name="Equation" r:id="rId10" imgW="647700" imgH="203200" progId="Equation.3">
                  <p:embed/>
                </p:oleObj>
              </mc:Choice>
              <mc:Fallback>
                <p:oleObj name="Equation" r:id="rId10" imgW="647700" imgH="203200" progId="Equation.3">
                  <p:embed/>
                  <p:pic>
                    <p:nvPicPr>
                      <p:cNvPr id="0" name=""/>
                      <p:cNvPicPr>
                        <a:picLocks noChangeAspect="1" noChangeArrowheads="1"/>
                      </p:cNvPicPr>
                      <p:nvPr/>
                    </p:nvPicPr>
                    <p:blipFill>
                      <a:blip r:embed="rId11"/>
                      <a:srcRect/>
                      <a:stretch>
                        <a:fillRect/>
                      </a:stretch>
                    </p:blipFill>
                    <p:spPr bwMode="auto">
                      <a:xfrm>
                        <a:off x="3923928" y="5939433"/>
                        <a:ext cx="11795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6319169" y="5368905"/>
            <a:ext cx="2115616" cy="954107"/>
          </a:xfrm>
          <a:prstGeom prst="rect">
            <a:avLst/>
          </a:prstGeom>
          <a:noFill/>
          <a:ln w="15875">
            <a:solidFill>
              <a:schemeClr val="tx1"/>
            </a:solidFill>
          </a:ln>
        </p:spPr>
        <p:txBody>
          <a:bodyPr wrap="square" rtlCol="0">
            <a:spAutoFit/>
          </a:bodyPr>
          <a:lstStyle/>
          <a:p>
            <a:r>
              <a:rPr lang="en-US" sz="1400" i="1" dirty="0">
                <a:latin typeface="Arial" charset="0"/>
                <a:ea typeface="Arial" charset="0"/>
                <a:cs typeface="Arial" charset="0"/>
              </a:rPr>
              <a:t>This approximate analysis ignores the reflected wave from the second surface etc.</a:t>
            </a:r>
          </a:p>
        </p:txBody>
      </p:sp>
    </p:spTree>
    <p:extLst>
      <p:ext uri="{BB962C8B-B14F-4D97-AF65-F5344CB8AC3E}">
        <p14:creationId xmlns:p14="http://schemas.microsoft.com/office/powerpoint/2010/main" val="5280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r>
              <a:rPr lang="en-US" sz="3200">
                <a:latin typeface="Arial" charset="0"/>
              </a:rPr>
              <a:t>Tunnelling </a:t>
            </a:r>
            <a:endParaRPr lang="en-US"/>
          </a:p>
        </p:txBody>
      </p:sp>
      <p:sp>
        <p:nvSpPr>
          <p:cNvPr id="26627"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26628" name="Rectangle 4"/>
          <p:cNvSpPr>
            <a:spLocks noGrp="1" noChangeArrowheads="1"/>
          </p:cNvSpPr>
          <p:nvPr>
            <p:ph type="body" idx="1"/>
          </p:nvPr>
        </p:nvSpPr>
        <p:spPr>
          <a:xfrm>
            <a:off x="381000" y="1371600"/>
            <a:ext cx="8382000" cy="4114800"/>
          </a:xfrm>
        </p:spPr>
        <p:txBody>
          <a:bodyPr/>
          <a:lstStyle/>
          <a:p>
            <a:pPr marL="0" indent="0">
              <a:lnSpc>
                <a:spcPct val="110000"/>
              </a:lnSpc>
              <a:buFontTx/>
              <a:buNone/>
            </a:pPr>
            <a:r>
              <a:rPr lang="en-GB" sz="1400" dirty="0">
                <a:latin typeface="Arial" charset="0"/>
              </a:rPr>
              <a:t>Tunnelling of this sort can also allow particles to escape from a potential well when the seemingly have insufficient energy.  The best known example is that of </a:t>
            </a:r>
            <a:r>
              <a:rPr lang="en-GB" sz="1400" b="1" dirty="0">
                <a:latin typeface="Arial" charset="0"/>
              </a:rPr>
              <a:t>alpha decay</a:t>
            </a:r>
            <a:r>
              <a:rPr lang="en-GB" sz="1400" dirty="0">
                <a:latin typeface="Arial" charset="0"/>
              </a:rPr>
              <a:t>, in which a He nucleus is ejected from a heavier nucleus, despite the strong nuclear forces acting on it.  </a:t>
            </a:r>
            <a:endParaRPr lang="en-US" sz="1400" dirty="0">
              <a:latin typeface="Comic Sans MS" charset="0"/>
            </a:endParaRPr>
          </a:p>
        </p:txBody>
      </p:sp>
      <p:pic>
        <p:nvPicPr>
          <p:cNvPr id="26629" name="Picture 6" descr="alpha_potential_E"/>
          <p:cNvPicPr>
            <a:picLocks noChangeAspect="1" noChangeArrowheads="1"/>
          </p:cNvPicPr>
          <p:nvPr/>
        </p:nvPicPr>
        <p:blipFill>
          <a:blip r:embed="rId3"/>
          <a:srcRect/>
          <a:stretch>
            <a:fillRect/>
          </a:stretch>
        </p:blipFill>
        <p:spPr bwMode="auto">
          <a:xfrm>
            <a:off x="1066800" y="2654300"/>
            <a:ext cx="3835400" cy="3213100"/>
          </a:xfrm>
          <a:prstGeom prst="rect">
            <a:avLst/>
          </a:prstGeom>
          <a:noFill/>
          <a:ln w="9525">
            <a:noFill/>
            <a:miter lim="800000"/>
            <a:headEnd/>
            <a:tailEnd/>
          </a:ln>
        </p:spPr>
      </p:pic>
      <p:pic>
        <p:nvPicPr>
          <p:cNvPr id="26630" name="Picture 7" descr="alpha-decay"/>
          <p:cNvPicPr>
            <a:picLocks noChangeAspect="1" noChangeArrowheads="1"/>
          </p:cNvPicPr>
          <p:nvPr/>
        </p:nvPicPr>
        <p:blipFill>
          <a:blip r:embed="rId4"/>
          <a:srcRect/>
          <a:stretch>
            <a:fillRect/>
          </a:stretch>
        </p:blipFill>
        <p:spPr bwMode="auto">
          <a:xfrm>
            <a:off x="5715000" y="3830638"/>
            <a:ext cx="2546350" cy="1731962"/>
          </a:xfrm>
          <a:prstGeom prst="rect">
            <a:avLst/>
          </a:prstGeom>
          <a:noFill/>
          <a:ln w="9525">
            <a:noFill/>
            <a:miter lim="800000"/>
            <a:headEnd/>
            <a:tailEnd/>
          </a:ln>
        </p:spPr>
      </p:pic>
    </p:spTree>
    <p:extLst>
      <p:ext uri="{BB962C8B-B14F-4D97-AF65-F5344CB8AC3E}">
        <p14:creationId xmlns:p14="http://schemas.microsoft.com/office/powerpoint/2010/main" val="255556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r>
              <a:rPr lang="en-US" sz="3200">
                <a:latin typeface="Arial" charset="0"/>
              </a:rPr>
              <a:t>Tunnelling </a:t>
            </a:r>
            <a:endParaRPr lang="en-US"/>
          </a:p>
        </p:txBody>
      </p:sp>
      <p:sp>
        <p:nvSpPr>
          <p:cNvPr id="26627"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pic>
        <p:nvPicPr>
          <p:cNvPr id="2" name="Picture 1"/>
          <p:cNvPicPr>
            <a:picLocks noChangeAspect="1"/>
          </p:cNvPicPr>
          <p:nvPr/>
        </p:nvPicPr>
        <p:blipFill>
          <a:blip r:embed="rId3"/>
          <a:stretch>
            <a:fillRect/>
          </a:stretch>
        </p:blipFill>
        <p:spPr>
          <a:xfrm>
            <a:off x="1689100" y="1844824"/>
            <a:ext cx="5854866" cy="3120876"/>
          </a:xfrm>
          <a:prstGeom prst="rect">
            <a:avLst/>
          </a:prstGeom>
        </p:spPr>
      </p:pic>
    </p:spTree>
    <p:extLst>
      <p:ext uri="{BB962C8B-B14F-4D97-AF65-F5344CB8AC3E}">
        <p14:creationId xmlns:p14="http://schemas.microsoft.com/office/powerpoint/2010/main" val="330004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r>
              <a:rPr lang="en-US" sz="3200" dirty="0">
                <a:latin typeface="Arial" charset="0"/>
              </a:rPr>
              <a:t>Example problem</a:t>
            </a:r>
            <a:endParaRPr lang="en-US" dirty="0"/>
          </a:p>
        </p:txBody>
      </p:sp>
      <p:sp>
        <p:nvSpPr>
          <p:cNvPr id="26627" name="Rectangle 3"/>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pic>
        <p:nvPicPr>
          <p:cNvPr id="6" name="Picture 5">
            <a:extLst>
              <a:ext uri="{FF2B5EF4-FFF2-40B4-BE49-F238E27FC236}">
                <a16:creationId xmlns:a16="http://schemas.microsoft.com/office/drawing/2014/main" id="{752765F1-6520-E247-A117-C049C08155A1}"/>
              </a:ext>
            </a:extLst>
          </p:cNvPr>
          <p:cNvPicPr>
            <a:picLocks noChangeAspect="1"/>
          </p:cNvPicPr>
          <p:nvPr/>
        </p:nvPicPr>
        <p:blipFill>
          <a:blip r:embed="rId3"/>
          <a:stretch>
            <a:fillRect/>
          </a:stretch>
        </p:blipFill>
        <p:spPr>
          <a:xfrm>
            <a:off x="611560" y="1340768"/>
            <a:ext cx="7560840" cy="2539970"/>
          </a:xfrm>
          <a:prstGeom prst="rect">
            <a:avLst/>
          </a:prstGeom>
        </p:spPr>
      </p:pic>
      <p:pic>
        <p:nvPicPr>
          <p:cNvPr id="7" name="Picture 6">
            <a:extLst>
              <a:ext uri="{FF2B5EF4-FFF2-40B4-BE49-F238E27FC236}">
                <a16:creationId xmlns:a16="http://schemas.microsoft.com/office/drawing/2014/main" id="{5EA918D3-9A85-D04F-B236-6791A335FE30}"/>
              </a:ext>
            </a:extLst>
          </p:cNvPr>
          <p:cNvPicPr>
            <a:picLocks noChangeAspect="1"/>
          </p:cNvPicPr>
          <p:nvPr/>
        </p:nvPicPr>
        <p:blipFill>
          <a:blip r:embed="rId4"/>
          <a:stretch>
            <a:fillRect/>
          </a:stretch>
        </p:blipFill>
        <p:spPr>
          <a:xfrm>
            <a:off x="491108" y="3861048"/>
            <a:ext cx="7462006" cy="2520280"/>
          </a:xfrm>
          <a:prstGeom prst="rect">
            <a:avLst/>
          </a:prstGeom>
        </p:spPr>
      </p:pic>
    </p:spTree>
    <p:extLst>
      <p:ext uri="{BB962C8B-B14F-4D97-AF65-F5344CB8AC3E}">
        <p14:creationId xmlns:p14="http://schemas.microsoft.com/office/powerpoint/2010/main" val="33951145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2004:Templates:Presentations:Designs:Beach</Template>
  <TotalTime>47053</TotalTime>
  <Words>1392</Words>
  <Application>Microsoft Macintosh PowerPoint</Application>
  <PresentationFormat>On-screen Show (4:3)</PresentationFormat>
  <Paragraphs>116</Paragraphs>
  <Slides>14</Slides>
  <Notes>14</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Cambria Math</vt:lpstr>
      <vt:lpstr>Comic Sans MS</vt:lpstr>
      <vt:lpstr>Times</vt:lpstr>
      <vt:lpstr>Times New Roman</vt:lpstr>
      <vt:lpstr>Default Design</vt:lpstr>
      <vt:lpstr>Equation</vt:lpstr>
      <vt:lpstr>Lecture 4: more quantum strangeness</vt:lpstr>
      <vt:lpstr>Travelling waves hitting a step</vt:lpstr>
      <vt:lpstr>The Schrodinger equation</vt:lpstr>
      <vt:lpstr>The Schrodinger equation</vt:lpstr>
      <vt:lpstr>Travelling waves hitting a barrier</vt:lpstr>
      <vt:lpstr>Travelling waves hitting a barrier</vt:lpstr>
      <vt:lpstr>Tunnelling </vt:lpstr>
      <vt:lpstr>Tunnelling </vt:lpstr>
      <vt:lpstr>Example problem</vt:lpstr>
      <vt:lpstr>Example problem</vt:lpstr>
      <vt:lpstr>Example problem</vt:lpstr>
      <vt:lpstr>Operator formalism</vt:lpstr>
      <vt:lpstr>The Schrodinger equation</vt:lpstr>
      <vt:lpstr>Schrodinger equation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Alan McCall</dc:creator>
  <cp:lastModifiedBy>Tanvir, Nial (Prof.)</cp:lastModifiedBy>
  <cp:revision>271</cp:revision>
  <cp:lastPrinted>2020-03-06T08:41:45Z</cp:lastPrinted>
  <dcterms:created xsi:type="dcterms:W3CDTF">2014-03-06T08:04:08Z</dcterms:created>
  <dcterms:modified xsi:type="dcterms:W3CDTF">2022-01-28T08:37:35Z</dcterms:modified>
</cp:coreProperties>
</file>