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70" r:id="rId2"/>
    <p:sldId id="303" r:id="rId3"/>
    <p:sldId id="340" r:id="rId4"/>
    <p:sldId id="297" r:id="rId5"/>
    <p:sldId id="339" r:id="rId6"/>
    <p:sldId id="319" r:id="rId7"/>
    <p:sldId id="354" r:id="rId8"/>
    <p:sldId id="341" r:id="rId9"/>
    <p:sldId id="342" r:id="rId10"/>
    <p:sldId id="356" r:id="rId11"/>
    <p:sldId id="343" r:id="rId12"/>
    <p:sldId id="357" r:id="rId13"/>
    <p:sldId id="344" r:id="rId14"/>
    <p:sldId id="345" r:id="rId15"/>
    <p:sldId id="346" r:id="rId16"/>
    <p:sldId id="347" r:id="rId17"/>
    <p:sldId id="348" r:id="rId18"/>
    <p:sldId id="350" r:id="rId19"/>
    <p:sldId id="349" r:id="rId20"/>
    <p:sldId id="353" r:id="rId21"/>
    <p:sldId id="351" r:id="rId22"/>
    <p:sldId id="355" r:id="rId23"/>
    <p:sldId id="352" r:id="rId24"/>
    <p:sldId id="358" r:id="rId25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432FF"/>
    <a:srgbClr val="FF9300"/>
    <a:srgbClr val="5E5E5E"/>
    <a:srgbClr val="0000CC"/>
    <a:srgbClr val="0033CC"/>
    <a:srgbClr val="000086"/>
    <a:srgbClr val="00008A"/>
    <a:srgbClr val="000099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5"/>
    <p:restoredTop sz="95233"/>
  </p:normalViewPr>
  <p:slideViewPr>
    <p:cSldViewPr snapToGrid="0" snapToObjects="1">
      <p:cViewPr varScale="1">
        <p:scale>
          <a:sx n="139" d="100"/>
          <a:sy n="139" d="100"/>
        </p:scale>
        <p:origin x="186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defTabSz="925513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09113"/>
            <a:ext cx="2943225" cy="4953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565" tIns="46282" rIns="92565" bIns="46282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fld id="{F6C021BB-654D-2743-9A79-AA9A04BB8F88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DFC97-679C-1D45-91FF-7B85B8F50C9D}" type="datetimeFigureOut">
              <a:rPr lang="en-US" smtClean="0"/>
              <a:t>1/31/22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3"/>
            <a:ext cx="543560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0FF92-FC26-CA48-9ED1-AC0384CC4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1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61346-313F-F343-AD4D-F06C3A19F93D}" type="slidenum">
              <a:rPr lang="en-US"/>
              <a:pPr/>
              <a:t>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3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45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13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EE33-FB67-EE49-B07A-361346AB8BE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90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DEE33-FB67-EE49-B07A-361346AB8BEE}" type="slidenum">
              <a:rPr lang="en-US"/>
              <a:pPr/>
              <a:t>4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275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Atomic number: Z = number of protons that equals number of electrons</a:t>
            </a:r>
          </a:p>
          <a:p>
            <a:r>
              <a:rPr lang="en-US" dirty="0"/>
              <a:t>Nucleus: made of protons and neutrons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7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Hydrogen-like here means either a single electron, or (more approximate) single electron in outer shell.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9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= mv2/r (centripetal force)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3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52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Angular momentum, L = </a:t>
            </a:r>
            <a:r>
              <a:rPr lang="en-US" dirty="0" err="1"/>
              <a:t>mvr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8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60FF92-FC26-CA48-9ED1-AC0384CC4C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7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15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4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439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0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7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A16902-58BC-9840-AA6B-C9363A26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292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16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4999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1028" name="Picture 9" descr="smlogoblugra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172200"/>
            <a:ext cx="2133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685800" y="0"/>
            <a:ext cx="3244850" cy="314325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8061" tIns="48170" rIns="98061" bIns="48170"/>
          <a:lstStyle/>
          <a:p>
            <a:pPr algn="ctr" defTabSz="990600">
              <a:defRPr/>
            </a:pPr>
            <a:r>
              <a:rPr lang="en-GB" sz="1400">
                <a:latin typeface="Comic Sans MS" charset="0"/>
                <a:ea typeface="ＭＳ Ｐゴシック" charset="0"/>
              </a:rPr>
              <a:t>PA 1140 Waves and Quanta </a:t>
            </a:r>
            <a:r>
              <a:rPr lang="en-GB" sz="1400" i="1">
                <a:latin typeface="Comic Sans MS" charset="0"/>
                <a:ea typeface="ＭＳ Ｐゴシック" charset="0"/>
              </a:rPr>
              <a:t>Unit 4: Atoms and Nuclei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3E273-B4A0-5F4E-A52F-C8152BDF2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E0375-D63B-7C41-97F1-0420F5AC963A}" type="slidenum">
              <a:rPr lang="en-US" smtClean="0"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93700" indent="-3937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5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869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2890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7081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1272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844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304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988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9560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6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5.png"/><Relationship Id="rId4" Type="http://schemas.openxmlformats.org/officeDocument/2006/relationships/image" Target="../media/image230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0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42900" y="260648"/>
            <a:ext cx="8458200" cy="1905000"/>
          </a:xfrm>
        </p:spPr>
        <p:txBody>
          <a:bodyPr/>
          <a:lstStyle/>
          <a:p>
            <a:pPr algn="ctr"/>
            <a:r>
              <a:rPr lang="en-US" sz="4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PA1140: WAVES AND QUANTA</a:t>
            </a:r>
            <a:br>
              <a:rPr lang="en-US" sz="4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4: Atoms and nuclei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53136"/>
            <a:ext cx="6400800" cy="1997968"/>
          </a:xfr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Lecturer: Prof Nial Tanvir (G20)</a:t>
            </a:r>
          </a:p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nrt3@le.ac.uk</a:t>
            </a:r>
          </a:p>
          <a:p>
            <a:endParaRPr lang="en-US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BFE42-90DD-9949-8D19-09CE8DE24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19" y="1832964"/>
            <a:ext cx="2804162" cy="31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99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FE4EF84F-61D2-D345-9443-E251DD191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6" y="1106323"/>
            <a:ext cx="8434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Centripetal force acting on the orbiting electron is the electrostatic force of attraction (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Coulomb force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CF96C1-FDC7-9B4F-828C-EB64BA17F6DF}"/>
                  </a:ext>
                </a:extLst>
              </p:cNvPr>
              <p:cNvSpPr txBox="1"/>
              <p:nvPr/>
            </p:nvSpPr>
            <p:spPr>
              <a:xfrm>
                <a:off x="2977464" y="4664589"/>
                <a:ext cx="1509772" cy="652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GB" sz="2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CF96C1-FDC7-9B4F-828C-EB64BA17F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7464" y="4664589"/>
                <a:ext cx="1509772" cy="652358"/>
              </a:xfrm>
              <a:prstGeom prst="rect">
                <a:avLst/>
              </a:prstGeom>
              <a:blipFill>
                <a:blip r:embed="rId2"/>
                <a:stretch>
                  <a:fillRect l="-4167" t="-1923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7E71A-5016-8A4D-88EC-2E17B45D01A6}"/>
                  </a:ext>
                </a:extLst>
              </p:cNvPr>
              <p:cNvSpPr txBox="1"/>
              <p:nvPr/>
            </p:nvSpPr>
            <p:spPr>
              <a:xfrm>
                <a:off x="2931483" y="5687636"/>
                <a:ext cx="2127314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17E71A-5016-8A4D-88EC-2E17B45D0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1483" y="5687636"/>
                <a:ext cx="2127314" cy="677108"/>
              </a:xfrm>
              <a:prstGeom prst="rect">
                <a:avLst/>
              </a:prstGeom>
              <a:blipFill>
                <a:blip r:embed="rId3"/>
                <a:stretch>
                  <a:fillRect l="-2367" r="-592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14765F68-174E-A14F-8B5E-11C7D8536C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7683" y="4673282"/>
                <a:ext cx="3277741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8.99 x 10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 m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b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(Coulomb’s constant)</a:t>
                </a:r>
              </a:p>
            </p:txBody>
          </p:sp>
        </mc:Choice>
        <mc:Fallback xmlns="">
          <p:sp>
            <p:nvSpPr>
              <p:cNvPr id="6" name="TextBox 2">
                <a:extLst>
                  <a:ext uri="{FF2B5EF4-FFF2-40B4-BE49-F238E27FC236}">
                    <a16:creationId xmlns:a16="http://schemas.microsoft.com/office/drawing/2014/main" id="{14765F68-174E-A14F-8B5E-11C7D8536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7683" y="4673282"/>
                <a:ext cx="3277741" cy="615553"/>
              </a:xfrm>
              <a:prstGeom prst="rect">
                <a:avLst/>
              </a:prstGeom>
              <a:blipFill>
                <a:blip r:embed="rId4"/>
                <a:stretch>
                  <a:fillRect l="-772" t="-6122" b="-122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653EAEB-C95B-4849-B0BF-AD4E5649C355}"/>
              </a:ext>
            </a:extLst>
          </p:cNvPr>
          <p:cNvSpPr/>
          <p:nvPr/>
        </p:nvSpPr>
        <p:spPr bwMode="auto">
          <a:xfrm>
            <a:off x="2877449" y="4604008"/>
            <a:ext cx="1823726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FA052D-9865-D749-B692-89FA694F10E7}"/>
              </a:ext>
            </a:extLst>
          </p:cNvPr>
          <p:cNvSpPr/>
          <p:nvPr/>
        </p:nvSpPr>
        <p:spPr bwMode="auto">
          <a:xfrm>
            <a:off x="2736701" y="5633583"/>
            <a:ext cx="2586788" cy="802982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13" name="Picture 14" descr="F37-03">
            <a:extLst>
              <a:ext uri="{FF2B5EF4-FFF2-40B4-BE49-F238E27FC236}">
                <a16:creationId xmlns:a16="http://schemas.microsoft.com/office/drawing/2014/main" id="{798B17EE-CE4E-E744-957D-4454D21885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1"/>
          <a:stretch/>
        </p:blipFill>
        <p:spPr bwMode="auto">
          <a:xfrm>
            <a:off x="3191703" y="1728403"/>
            <a:ext cx="2703769" cy="237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454C4BE-F9F2-7F40-938D-5D30077144D0}"/>
              </a:ext>
            </a:extLst>
          </p:cNvPr>
          <p:cNvSpPr txBox="1"/>
          <p:nvPr/>
        </p:nvSpPr>
        <p:spPr>
          <a:xfrm>
            <a:off x="5619647" y="5783019"/>
            <a:ext cx="433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Keeps the electron in its orbit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0614F5-3F62-734D-BE43-436DCFB8F929}"/>
              </a:ext>
            </a:extLst>
          </p:cNvPr>
          <p:cNvSpPr txBox="1"/>
          <p:nvPr/>
        </p:nvSpPr>
        <p:spPr>
          <a:xfrm>
            <a:off x="426533" y="4187853"/>
            <a:ext cx="836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Attractive electrical force: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BFFE90-C69C-994C-BC21-8C3DE8FC1554}"/>
              </a:ext>
            </a:extLst>
          </p:cNvPr>
          <p:cNvSpPr txBox="1"/>
          <p:nvPr/>
        </p:nvSpPr>
        <p:spPr>
          <a:xfrm>
            <a:off x="0" y="432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Bohr Model</a:t>
            </a:r>
          </a:p>
        </p:txBody>
      </p:sp>
    </p:spTree>
    <p:extLst>
      <p:ext uri="{BB962C8B-B14F-4D97-AF65-F5344CB8AC3E}">
        <p14:creationId xmlns:p14="http://schemas.microsoft.com/office/powerpoint/2010/main" val="245093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D848F-3DED-8B4E-972C-E99B6C62D2B1}"/>
              </a:ext>
            </a:extLst>
          </p:cNvPr>
          <p:cNvSpPr txBox="1"/>
          <p:nvPr/>
        </p:nvSpPr>
        <p:spPr>
          <a:xfrm>
            <a:off x="0" y="3494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for a Circular Orbit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DAC3710F-CE2E-DF42-9786-6E90F9EC42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492" y="1132206"/>
                <a:ext cx="88966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energy (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𝑈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of electron of charge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–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distance 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from nucleus of positive charge 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𝑍𝑒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DAC3710F-CE2E-DF42-9786-6E90F9EC4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92" y="1132206"/>
                <a:ext cx="8896631" cy="369332"/>
              </a:xfrm>
              <a:prstGeom prst="rect">
                <a:avLst/>
              </a:prstGeom>
              <a:blipFill>
                <a:blip r:embed="rId2"/>
                <a:stretch>
                  <a:fillRect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D205ED-C973-024D-BD07-A3ED5D26C669}"/>
                  </a:ext>
                </a:extLst>
              </p:cNvPr>
              <p:cNvSpPr txBox="1"/>
              <p:nvPr/>
            </p:nvSpPr>
            <p:spPr>
              <a:xfrm>
                <a:off x="2599702" y="1850626"/>
                <a:ext cx="4252703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𝑍𝑒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d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7D205ED-C973-024D-BD07-A3ED5D26C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702" y="1850626"/>
                <a:ext cx="4252703" cy="677108"/>
              </a:xfrm>
              <a:prstGeom prst="rect">
                <a:avLst/>
              </a:prstGeom>
              <a:blipFill>
                <a:blip r:embed="rId3"/>
                <a:stretch>
                  <a:fillRect l="-893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4554BE7-529A-DA41-A5D4-398A5F7521D9}"/>
              </a:ext>
            </a:extLst>
          </p:cNvPr>
          <p:cNvSpPr/>
          <p:nvPr/>
        </p:nvSpPr>
        <p:spPr bwMode="auto">
          <a:xfrm>
            <a:off x="3166160" y="5337726"/>
            <a:ext cx="2676856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560E9E-2ADE-D641-B93C-A3823DFB2A1F}"/>
              </a:ext>
            </a:extLst>
          </p:cNvPr>
          <p:cNvSpPr/>
          <p:nvPr/>
        </p:nvSpPr>
        <p:spPr bwMode="auto">
          <a:xfrm>
            <a:off x="2471745" y="1772014"/>
            <a:ext cx="4471988" cy="802982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47CC82BC-6805-C241-994F-C0B4C89F48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676" y="2973295"/>
                <a:ext cx="8641448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 find kinetic energy (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set Coulomb attractive force equal to centripetal force:</a:t>
                </a:r>
              </a:p>
            </p:txBody>
          </p:sp>
        </mc:Choice>
        <mc:Fallback xmlns="">
          <p:sp>
            <p:nvSpPr>
              <p:cNvPr id="16" name="TextBox 1">
                <a:extLst>
                  <a:ext uri="{FF2B5EF4-FFF2-40B4-BE49-F238E27FC236}">
                    <a16:creationId xmlns:a16="http://schemas.microsoft.com/office/drawing/2014/main" id="{47CC82BC-6805-C241-994F-C0B4C89F4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676" y="2973295"/>
                <a:ext cx="8641448" cy="362984"/>
              </a:xfrm>
              <a:prstGeom prst="rect">
                <a:avLst/>
              </a:prstGeom>
              <a:blipFill>
                <a:blip r:embed="rId4"/>
                <a:stretch>
                  <a:fillRect l="-441" t="-3448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1AF627-929C-C941-B4DE-CA14DFF616C4}"/>
                  </a:ext>
                </a:extLst>
              </p:cNvPr>
              <p:cNvSpPr txBox="1"/>
              <p:nvPr/>
            </p:nvSpPr>
            <p:spPr>
              <a:xfrm>
                <a:off x="3275212" y="5365526"/>
                <a:ext cx="2356671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1AF627-929C-C941-B4DE-CA14DFF61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212" y="5365526"/>
                <a:ext cx="2356671" cy="677108"/>
              </a:xfrm>
              <a:prstGeom prst="rect">
                <a:avLst/>
              </a:prstGeom>
              <a:blipFill>
                <a:blip r:embed="rId5"/>
                <a:stretch>
                  <a:fillRect l="-2139" r="-535" b="-1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49E34D-5EDB-1144-BFA2-21970E2A2CDB}"/>
                  </a:ext>
                </a:extLst>
              </p:cNvPr>
              <p:cNvSpPr txBox="1"/>
              <p:nvPr/>
            </p:nvSpPr>
            <p:spPr>
              <a:xfrm>
                <a:off x="3679542" y="3755405"/>
                <a:ext cx="1628779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49E34D-5EDB-1144-BFA2-21970E2A2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9542" y="3755405"/>
                <a:ext cx="1628779" cy="677108"/>
              </a:xfrm>
              <a:prstGeom prst="rect">
                <a:avLst/>
              </a:prstGeom>
              <a:blipFill>
                <a:blip r:embed="rId6"/>
                <a:stretch>
                  <a:fillRect l="-3846" r="-769" b="-9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4C163147-02B3-C64A-B8EC-25DA128CB622}"/>
              </a:ext>
            </a:extLst>
          </p:cNvPr>
          <p:cNvSpPr/>
          <p:nvPr/>
        </p:nvSpPr>
        <p:spPr bwMode="auto">
          <a:xfrm>
            <a:off x="3474427" y="3687997"/>
            <a:ext cx="1999941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8A506739-BED2-C845-8144-FC2E88282E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9676" y="4880338"/>
                <a:ext cx="843438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Multiply both sides by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x-non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num>
                      <m:den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3" name="TextBox 1">
                <a:extLst>
                  <a:ext uri="{FF2B5EF4-FFF2-40B4-BE49-F238E27FC236}">
                    <a16:creationId xmlns:a16="http://schemas.microsoft.com/office/drawing/2014/main" id="{8A506739-BED2-C845-8144-FC2E8828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9676" y="4880338"/>
                <a:ext cx="8434388" cy="338554"/>
              </a:xfrm>
              <a:prstGeom prst="rect">
                <a:avLst/>
              </a:prstGeom>
              <a:blipFill>
                <a:blip r:embed="rId8"/>
                <a:stretch>
                  <a:fillRect t="-107407" b="-18518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29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1" grpId="0"/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">
                <a:extLst>
                  <a:ext uri="{FF2B5EF4-FFF2-40B4-BE49-F238E27FC236}">
                    <a16:creationId xmlns:a16="http://schemas.microsoft.com/office/drawing/2014/main" id="{924E4EFF-5DB5-D448-A470-D09871C461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899" y="2499016"/>
                <a:ext cx="843438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This is a general result for orbiting particles with 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∝ 1/</m:t>
                    </m:r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  <m:r>
                      <a:rPr lang="en-US" altLang="x-none" sz="1800" i="1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altLang="x-none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1">
                <a:extLst>
                  <a:ext uri="{FF2B5EF4-FFF2-40B4-BE49-F238E27FC236}">
                    <a16:creationId xmlns:a16="http://schemas.microsoft.com/office/drawing/2014/main" id="{924E4EFF-5DB5-D448-A470-D09871C46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899" y="2499016"/>
                <a:ext cx="8434388" cy="369332"/>
              </a:xfrm>
              <a:prstGeom prst="rect">
                <a:avLst/>
              </a:prstGeom>
              <a:blipFill>
                <a:blip r:embed="rId2"/>
                <a:stretch>
                  <a:fillRect l="-451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6548F3-F9F1-0A4C-8552-65D5F2BB74DA}"/>
                  </a:ext>
                </a:extLst>
              </p:cNvPr>
              <p:cNvSpPr txBox="1"/>
              <p:nvPr/>
            </p:nvSpPr>
            <p:spPr>
              <a:xfrm>
                <a:off x="3160386" y="3930750"/>
                <a:ext cx="2805447" cy="6771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B6548F3-F9F1-0A4C-8552-65D5F2BB7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386" y="3930750"/>
                <a:ext cx="2805447" cy="677108"/>
              </a:xfrm>
              <a:prstGeom prst="rect">
                <a:avLst/>
              </a:prstGeom>
              <a:blipFill>
                <a:blip r:embed="rId3"/>
                <a:stretch>
                  <a:fillRect l="-1802" r="-450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94112CA-83B3-1747-9281-C32030671508}"/>
              </a:ext>
            </a:extLst>
          </p:cNvPr>
          <p:cNvSpPr/>
          <p:nvPr/>
        </p:nvSpPr>
        <p:spPr bwMode="auto">
          <a:xfrm>
            <a:off x="3121099" y="3903768"/>
            <a:ext cx="2899328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C4B337-AEDA-3140-8A84-807CC6306D3D}"/>
                  </a:ext>
                </a:extLst>
              </p:cNvPr>
              <p:cNvSpPr/>
              <p:nvPr/>
            </p:nvSpPr>
            <p:spPr>
              <a:xfrm>
                <a:off x="3983524" y="1673941"/>
                <a:ext cx="131330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x-none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𝑈</m:t>
                    </m:r>
                    <m:r>
                      <a:rPr lang="en-US" altLang="x-none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= –2</m:t>
                    </m:r>
                    <m:r>
                      <a:rPr lang="en-US" altLang="x-none" sz="20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altLang="x-none" sz="2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FC4B337-AEDA-3140-8A84-807CC6306D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524" y="1673941"/>
                <a:ext cx="1313308" cy="400110"/>
              </a:xfrm>
              <a:prstGeom prst="rect">
                <a:avLst/>
              </a:prstGeom>
              <a:blipFill>
                <a:blip r:embed="rId8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4680A5C1-3963-9E4E-81EA-4FA702D026C9}"/>
              </a:ext>
            </a:extLst>
          </p:cNvPr>
          <p:cNvSpPr/>
          <p:nvPr/>
        </p:nvSpPr>
        <p:spPr bwMode="auto">
          <a:xfrm>
            <a:off x="3847168" y="1646932"/>
            <a:ext cx="1449664" cy="475990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6B630E9D-9D6C-EB47-9A4D-8FB7319B7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9" y="3307852"/>
            <a:ext cx="83138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Therefore, total energy in a circular orbit is: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571D6DA-E781-4345-B7E7-4E4D20117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9" y="687622"/>
            <a:ext cx="8434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We see that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and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vary inversely with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altLang="x-none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altLang="x-none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U</a:t>
            </a:r>
            <a:r>
              <a:rPr lang="en-US" altLang="x-none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is twice </a:t>
            </a:r>
            <a:r>
              <a:rPr lang="en-US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altLang="x-none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:</a:t>
            </a:r>
            <a:endParaRPr lang="en-US" altLang="x-none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97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57821C-D8D3-DB4B-A607-1B9B55ADE9D5}"/>
              </a:ext>
            </a:extLst>
          </p:cNvPr>
          <p:cNvSpPr txBox="1"/>
          <p:nvPr/>
        </p:nvSpPr>
        <p:spPr>
          <a:xfrm>
            <a:off x="0" y="38500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Bohr Model should fail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5E5552-CF8C-AB4E-B1C7-6467458F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63" y="1122213"/>
            <a:ext cx="8218380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Mechanically stable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Coulomb attractive force provides centripetal force to keep electron in orbit.</a:t>
            </a:r>
          </a:p>
          <a:p>
            <a:pPr>
              <a:spcAft>
                <a:spcPts val="1500"/>
              </a:spcAft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Electronically unstable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Electron must accelerate (change direction and velocity) when moving in a circle and so should 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emits electromagnetic radiation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frequency equal to its orbital motion.  Hence should 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lose energy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rapidly 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spiral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into the nucleus.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4EBF09C-976A-BC46-80CA-668CC2FA6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66" y="6101321"/>
            <a:ext cx="88010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So, the atom could not exist using this model.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DF78A-0AD7-A84B-8268-105804674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274"/>
          <a:stretch/>
        </p:blipFill>
        <p:spPr>
          <a:xfrm>
            <a:off x="2775373" y="2871311"/>
            <a:ext cx="3393135" cy="29553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B36065-AC63-3A47-8539-2650F1DDDC24}"/>
              </a:ext>
            </a:extLst>
          </p:cNvPr>
          <p:cNvSpPr txBox="1"/>
          <p:nvPr/>
        </p:nvSpPr>
        <p:spPr>
          <a:xfrm>
            <a:off x="6509616" y="4525348"/>
            <a:ext cx="2219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[Source: </a:t>
            </a:r>
            <a:b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Strassler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2013]</a:t>
            </a:r>
          </a:p>
        </p:txBody>
      </p:sp>
    </p:spTree>
    <p:extLst>
      <p:ext uri="{BB962C8B-B14F-4D97-AF65-F5344CB8AC3E}">
        <p14:creationId xmlns:p14="http://schemas.microsoft.com/office/powerpoint/2010/main" val="830675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98CD1D-6ACF-5046-9890-85340435F016}"/>
              </a:ext>
            </a:extLst>
          </p:cNvPr>
          <p:cNvSpPr txBox="1"/>
          <p:nvPr/>
        </p:nvSpPr>
        <p:spPr>
          <a:xfrm>
            <a:off x="0" y="409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Rescuing the Bohr model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9F78CDF3-18C1-B546-B91A-F40ED6FFF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3" y="1588732"/>
            <a:ext cx="8586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x-none" sz="16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Postulate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Electron in hydrogen atom can only move in certain non-radiating, circular orbits called </a:t>
            </a:r>
            <a:r>
              <a:rPr lang="en-US" altLang="x-none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stationary states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5C170F62-37C5-B845-96E2-C3F83B205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515" y="2444317"/>
                <a:ext cx="8320755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x-none" sz="1600" b="1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nd</a:t>
                </a: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Postulate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An electron can make a transition from a stationary state of higher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to a state of lower energy,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leading to emission of a photon of frequency </a:t>
                </a:r>
                <a:r>
                  <a:rPr lang="en-US" altLang="x-none" sz="1600" i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1">
                <a:extLst>
                  <a:ext uri="{FF2B5EF4-FFF2-40B4-BE49-F238E27FC236}">
                    <a16:creationId xmlns:a16="http://schemas.microsoft.com/office/drawing/2014/main" id="{5C170F62-37C5-B845-96E2-C3F83B205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15" y="2444317"/>
                <a:ext cx="8320755" cy="584775"/>
              </a:xfrm>
              <a:prstGeom prst="rect">
                <a:avLst/>
              </a:prstGeom>
              <a:blipFill>
                <a:blip r:embed="rId3"/>
                <a:stretch>
                  <a:fillRect l="-305" t="-2128" b="-1276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8058E449-7E8B-BF46-8E15-AAAFF13E7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392" y="4591194"/>
                <a:ext cx="8303878" cy="668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 can use the total energy expression from earlier to obtain an expression for </a:t>
                </a:r>
                <a14:m>
                  <m:oMath xmlns:m="http://schemas.openxmlformats.org/officeDocument/2006/math">
                    <m:r>
                      <a:rPr lang="en-US" altLang="x-none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 terms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8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GB" altLang="x-none" sz="18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8058E449-7E8B-BF46-8E15-AAAFF13E7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392" y="4591194"/>
                <a:ext cx="8303878" cy="668581"/>
              </a:xfrm>
              <a:prstGeom prst="rect">
                <a:avLst/>
              </a:prstGeom>
              <a:blipFill>
                <a:blip r:embed="rId4"/>
                <a:stretch>
                  <a:fillRect l="-305" t="-3704" r="-611" b="-740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D37315-54F0-924F-AD21-AF19AAD59D6C}"/>
                  </a:ext>
                </a:extLst>
              </p:cNvPr>
              <p:cNvSpPr txBox="1"/>
              <p:nvPr/>
            </p:nvSpPr>
            <p:spPr>
              <a:xfrm>
                <a:off x="2030914" y="3532810"/>
                <a:ext cx="2195729" cy="643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D37315-54F0-924F-AD21-AF19AAD59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0914" y="3532810"/>
                <a:ext cx="2195729" cy="643574"/>
              </a:xfrm>
              <a:prstGeom prst="rect">
                <a:avLst/>
              </a:prstGeom>
              <a:blipFill>
                <a:blip r:embed="rId5"/>
                <a:stretch>
                  <a:fillRect l="-3448" t="-1961" r="-1724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E70812AC-77C8-E541-B5DE-39AF0AE409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21224" y="3501543"/>
                <a:ext cx="4294759" cy="615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6.626 x 10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-34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x-none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kg</a:t>
                </a:r>
                <a:r>
                  <a:rPr lang="en-US" altLang="x-none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altLang="x-none" sz="18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b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(Planck’s constant; equivalent to units of J</a:t>
                </a:r>
                <a:r>
                  <a:rPr lang="en-US" altLang="x-none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s)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E70812AC-77C8-E541-B5DE-39AF0AE40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21224" y="3501543"/>
                <a:ext cx="4294759" cy="615553"/>
              </a:xfrm>
              <a:prstGeom prst="rect">
                <a:avLst/>
              </a:prstGeom>
              <a:blipFill>
                <a:blip r:embed="rId6"/>
                <a:stretch>
                  <a:fillRect l="-590" t="-4082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561678-8D0D-D949-8862-559BCB260A16}"/>
                  </a:ext>
                </a:extLst>
              </p:cNvPr>
              <p:cNvSpPr txBox="1"/>
              <p:nvPr/>
            </p:nvSpPr>
            <p:spPr>
              <a:xfrm>
                <a:off x="2466889" y="5478608"/>
                <a:ext cx="3849708" cy="7746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561678-8D0D-D949-8862-559BCB260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889" y="5478608"/>
                <a:ext cx="3849708" cy="774699"/>
              </a:xfrm>
              <a:prstGeom prst="rect">
                <a:avLst/>
              </a:prstGeom>
              <a:blipFill>
                <a:blip r:embed="rId7"/>
                <a:stretch>
                  <a:fillRect l="-131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A36A77F6-3DB1-4D42-9E20-431414229F90}"/>
              </a:ext>
            </a:extLst>
          </p:cNvPr>
          <p:cNvSpPr/>
          <p:nvPr/>
        </p:nvSpPr>
        <p:spPr bwMode="auto">
          <a:xfrm>
            <a:off x="1945187" y="3458375"/>
            <a:ext cx="2418850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F2251C4-001E-114A-9941-53B3F7AE2DAD}"/>
              </a:ext>
            </a:extLst>
          </p:cNvPr>
          <p:cNvSpPr/>
          <p:nvPr/>
        </p:nvSpPr>
        <p:spPr bwMode="auto">
          <a:xfrm>
            <a:off x="2362505" y="5450033"/>
            <a:ext cx="4024005" cy="860666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2FA24EB-6207-5841-AA7F-5F2246044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92" y="1094682"/>
            <a:ext cx="84822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Bohr made three radical assumptions (postulates) to rescue the model:</a:t>
            </a:r>
          </a:p>
        </p:txBody>
      </p:sp>
    </p:spTree>
    <p:extLst>
      <p:ext uri="{BB962C8B-B14F-4D97-AF65-F5344CB8AC3E}">
        <p14:creationId xmlns:p14="http://schemas.microsoft.com/office/powerpoint/2010/main" val="86078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8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E181C49A-6939-6B4B-9688-E239ECFFF5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606" y="1068291"/>
                <a:ext cx="8586788" cy="609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altLang="x-none" sz="1600" b="1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rd</a:t>
                </a: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Postulate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Only those orbits are allowed for which angular momentum of an electron is an integer multiple of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x-none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(i.e. discrete values or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num>
                      <m:den>
                        <m: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GB" altLang="x-none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>
          <p:sp>
            <p:nvSpPr>
              <p:cNvPr id="7" name="TextBox 1">
                <a:extLst>
                  <a:ext uri="{FF2B5EF4-FFF2-40B4-BE49-F238E27FC236}">
                    <a16:creationId xmlns:a16="http://schemas.microsoft.com/office/drawing/2014/main" id="{E181C49A-6939-6B4B-9688-E239ECFFF5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606" y="1068291"/>
                <a:ext cx="8586788" cy="609206"/>
              </a:xfrm>
              <a:prstGeom prst="rect">
                <a:avLst/>
              </a:prstGeom>
              <a:blipFill>
                <a:blip r:embed="rId3"/>
                <a:stretch>
                  <a:fillRect l="-444" t="-31250" b="-10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96FB43-2B54-9C4B-99D1-13607AA413BD}"/>
                  </a:ext>
                </a:extLst>
              </p:cNvPr>
              <p:cNvSpPr txBox="1"/>
              <p:nvPr/>
            </p:nvSpPr>
            <p:spPr>
              <a:xfrm>
                <a:off x="1852073" y="1977187"/>
                <a:ext cx="5644687" cy="6427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=1.055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Js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=6.582×</m:t>
                      </m:r>
                      <m:sSup>
                        <m:sSupPr>
                          <m:ctrlP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sup>
                      </m:sSup>
                      <m: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  <m: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22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196FB43-2B54-9C4B-99D1-13607AA4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073" y="1977187"/>
                <a:ext cx="5644687" cy="642740"/>
              </a:xfrm>
              <a:prstGeom prst="rect">
                <a:avLst/>
              </a:prstGeom>
              <a:blipFill>
                <a:blip r:embed="rId4"/>
                <a:stretch>
                  <a:fillRect l="-224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">
                <a:extLst>
                  <a:ext uri="{FF2B5EF4-FFF2-40B4-BE49-F238E27FC236}">
                    <a16:creationId xmlns:a16="http://schemas.microsoft.com/office/drawing/2014/main" id="{66B5D0C9-8431-C248-903E-4CF69A2A26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606" y="3472221"/>
                <a:ext cx="6834982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angular momentum of a circular orbit is </a:t>
                </a:r>
                <a14:m>
                  <m:oMath xmlns:m="http://schemas.openxmlformats.org/officeDocument/2006/math"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𝑟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so:</a:t>
                </a:r>
              </a:p>
            </p:txBody>
          </p:sp>
        </mc:Choice>
        <mc:Fallback xmlns="">
          <p:sp>
            <p:nvSpPr>
              <p:cNvPr id="11" name="TextBox 1">
                <a:extLst>
                  <a:ext uri="{FF2B5EF4-FFF2-40B4-BE49-F238E27FC236}">
                    <a16:creationId xmlns:a16="http://schemas.microsoft.com/office/drawing/2014/main" id="{66B5D0C9-8431-C248-903E-4CF69A2A2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606" y="3472221"/>
                <a:ext cx="6834982" cy="362984"/>
              </a:xfrm>
              <a:prstGeom prst="rect">
                <a:avLst/>
              </a:prstGeom>
              <a:blipFill>
                <a:blip r:embed="rId5"/>
                <a:stretch>
                  <a:fillRect l="-557" b="-2069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24388A-7F73-2A40-9EE2-AE6C37CB5C50}"/>
                  </a:ext>
                </a:extLst>
              </p:cNvPr>
              <p:cNvSpPr txBox="1"/>
              <p:nvPr/>
            </p:nvSpPr>
            <p:spPr>
              <a:xfrm>
                <a:off x="2376592" y="4222551"/>
                <a:ext cx="152509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424388A-7F73-2A40-9EE2-AE6C37CB5C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592" y="4222551"/>
                <a:ext cx="1525096" cy="338554"/>
              </a:xfrm>
              <a:prstGeom prst="rect">
                <a:avLst/>
              </a:prstGeom>
              <a:blipFill>
                <a:blip r:embed="rId6"/>
                <a:stretch>
                  <a:fillRect l="-1653" r="-330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2">
                <a:extLst>
                  <a:ext uri="{FF2B5EF4-FFF2-40B4-BE49-F238E27FC236}">
                    <a16:creationId xmlns:a16="http://schemas.microsoft.com/office/drawing/2014/main" id="{F81AA60F-2CB0-0842-BBA9-6BC3F0F33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7729" y="4062084"/>
                <a:ext cx="3876022" cy="63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1, 2, 3,….</a:t>
                </a:r>
                <a:b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(the quantum number of the state)</a:t>
                </a:r>
              </a:p>
            </p:txBody>
          </p:sp>
        </mc:Choice>
        <mc:Fallback xmlns="">
          <p:sp>
            <p:nvSpPr>
              <p:cNvPr id="13" name="TextBox 2">
                <a:extLst>
                  <a:ext uri="{FF2B5EF4-FFF2-40B4-BE49-F238E27FC236}">
                    <a16:creationId xmlns:a16="http://schemas.microsoft.com/office/drawing/2014/main" id="{F81AA60F-2CB0-0842-BBA9-6BC3F0F3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7729" y="4062084"/>
                <a:ext cx="3876022" cy="630942"/>
              </a:xfrm>
              <a:prstGeom prst="rect">
                <a:avLst/>
              </a:prstGeom>
              <a:blipFill>
                <a:blip r:embed="rId7"/>
                <a:stretch>
                  <a:fillRect l="-651" t="-3922" b="-117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830C5452-8C74-F64F-B3CA-01D08389BC51}"/>
              </a:ext>
            </a:extLst>
          </p:cNvPr>
          <p:cNvSpPr/>
          <p:nvPr/>
        </p:nvSpPr>
        <p:spPr bwMode="auto">
          <a:xfrm>
            <a:off x="2222500" y="4150984"/>
            <a:ext cx="1828800" cy="558666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484E0C-66CD-DA48-92A8-42B35848D30B}"/>
              </a:ext>
            </a:extLst>
          </p:cNvPr>
          <p:cNvSpPr/>
          <p:nvPr/>
        </p:nvSpPr>
        <p:spPr bwMode="auto">
          <a:xfrm>
            <a:off x="1780086" y="1900804"/>
            <a:ext cx="5727739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6480EEF6-34B2-F447-9CB4-5FDA0333EF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3001" y="2921880"/>
                <a:ext cx="4370493" cy="3629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ℏ</m:t>
                    </m:r>
                  </m:oMath>
                </a14:m>
                <a:r>
                  <a:rPr lang="en-US" altLang="x-none" sz="16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is the reduced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Planck’s constant</a:t>
                </a:r>
              </a:p>
            </p:txBody>
          </p:sp>
        </mc:Choice>
        <mc:Fallback xmlns="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6480EEF6-34B2-F447-9CB4-5FDA0333EF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3001" y="2921880"/>
                <a:ext cx="4370493" cy="362984"/>
              </a:xfrm>
              <a:prstGeom prst="rect">
                <a:avLst/>
              </a:prstGeom>
              <a:blipFill>
                <a:blip r:embed="rId8"/>
                <a:stretch>
                  <a:fillRect l="-87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C6657FEC-3160-B44F-8878-8D058AD00344}"/>
              </a:ext>
            </a:extLst>
          </p:cNvPr>
          <p:cNvSpPr txBox="1"/>
          <p:nvPr/>
        </p:nvSpPr>
        <p:spPr>
          <a:xfrm>
            <a:off x="0" y="4090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Quantisation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angular momentum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97B65B45-4E62-0648-A549-25587CF29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" y="5054188"/>
            <a:ext cx="483949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Notice, this means the de Broglie wavelengths of the electron have to fit in orbits like standing waves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since</a:t>
            </a:r>
          </a:p>
        </p:txBody>
      </p:sp>
      <p:pic>
        <p:nvPicPr>
          <p:cNvPr id="1030" name="Picture 6" descr="Wave Dynamics - Album on Imgur">
            <a:extLst>
              <a:ext uri="{FF2B5EF4-FFF2-40B4-BE49-F238E27FC236}">
                <a16:creationId xmlns:a16="http://schemas.microsoft.com/office/drawing/2014/main" id="{67CC6458-E23D-244C-B55E-E5A00561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20" y="4955141"/>
            <a:ext cx="2464130" cy="151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1B1870-B98A-EA46-845F-C03791A3F252}"/>
                  </a:ext>
                </a:extLst>
              </p:cNvPr>
              <p:cNvSpPr txBox="1"/>
              <p:nvPr/>
            </p:nvSpPr>
            <p:spPr>
              <a:xfrm>
                <a:off x="1259772" y="5714849"/>
                <a:ext cx="3115019" cy="6362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⟹  </m:t>
                      </m:r>
                      <m:sSub>
                        <m:sSubPr>
                          <m:ctrlP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51B1870-B98A-EA46-845F-C03791A3F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772" y="5714849"/>
                <a:ext cx="3115019" cy="636264"/>
              </a:xfrm>
              <a:prstGeom prst="rect">
                <a:avLst/>
              </a:prstGeom>
              <a:blipFill>
                <a:blip r:embed="rId10"/>
                <a:stretch>
                  <a:fillRect l="-1220" r="-1220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784D-9D4A-3E48-97E8-DCB4BB9F10C2}"/>
              </a:ext>
            </a:extLst>
          </p:cNvPr>
          <p:cNvSpPr txBox="1"/>
          <p:nvPr/>
        </p:nvSpPr>
        <p:spPr>
          <a:xfrm>
            <a:off x="0" y="51927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Radii of Bohr Orbit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2FA634-55F8-A043-9FF0-A89CBBC112E1}"/>
                  </a:ext>
                </a:extLst>
              </p:cNvPr>
              <p:cNvSpPr txBox="1"/>
              <p:nvPr/>
            </p:nvSpPr>
            <p:spPr>
              <a:xfrm>
                <a:off x="1906591" y="3428835"/>
                <a:ext cx="1638334" cy="577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⟹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2FA634-55F8-A043-9FF0-A89CBBC11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591" y="3428835"/>
                <a:ext cx="1638334" cy="577594"/>
              </a:xfrm>
              <a:prstGeom prst="rect">
                <a:avLst/>
              </a:prstGeom>
              <a:blipFill>
                <a:blip r:embed="rId3"/>
                <a:stretch>
                  <a:fillRect l="-2308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F89CAF-2937-EA4F-A0B9-8EC822A26D29}"/>
                  </a:ext>
                </a:extLst>
              </p:cNvPr>
              <p:cNvSpPr txBox="1"/>
              <p:nvPr/>
            </p:nvSpPr>
            <p:spPr>
              <a:xfrm>
                <a:off x="2433908" y="5444102"/>
                <a:ext cx="4139531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𝑚𝑘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ℇ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=0.0529 </m:t>
                      </m:r>
                      <m:r>
                        <m:rPr>
                          <m:nor/>
                        </m:rP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2F89CAF-2937-EA4F-A0B9-8EC822A26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3908" y="5444102"/>
                <a:ext cx="4139531" cy="679353"/>
              </a:xfrm>
              <a:prstGeom prst="rect">
                <a:avLst/>
              </a:prstGeom>
              <a:blipFill>
                <a:blip r:embed="rId4"/>
                <a:stretch>
                  <a:fillRect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9ECB3D29-A5FF-8C4D-9872-222C5B6652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524" y="4331886"/>
                <a:ext cx="8924499" cy="661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>
                  <a:spcAft>
                    <a:spcPts val="15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 the </a:t>
                </a: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Bohr radius </a:t>
                </a:r>
                <a:br>
                  <a:rPr lang="en-US" altLang="x-none" sz="19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(orbital radius of the electron of a hydrogen atom that has </a:t>
                </a:r>
                <a14:m>
                  <m:oMath xmlns:m="http://schemas.openxmlformats.org/officeDocument/2006/math"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=1)</m:t>
                    </m:r>
                  </m:oMath>
                </a14:m>
                <a:endParaRPr lang="en-US" altLang="x-none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9ECB3D29-A5FF-8C4D-9872-222C5B665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524" y="4331886"/>
                <a:ext cx="8924499" cy="661720"/>
              </a:xfrm>
              <a:prstGeom prst="rect">
                <a:avLst/>
              </a:prstGeom>
              <a:blipFill>
                <a:blip r:embed="rId5"/>
                <a:stretch>
                  <a:fillRect b="-943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3BC74C1-5ED9-6845-A355-057AFDC09986}"/>
              </a:ext>
            </a:extLst>
          </p:cNvPr>
          <p:cNvSpPr/>
          <p:nvPr/>
        </p:nvSpPr>
        <p:spPr bwMode="auto">
          <a:xfrm>
            <a:off x="1830251" y="3363687"/>
            <a:ext cx="1864419" cy="733265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272E2E-D7D1-024E-8C8C-BA2A5D855872}"/>
              </a:ext>
            </a:extLst>
          </p:cNvPr>
          <p:cNvSpPr/>
          <p:nvPr/>
        </p:nvSpPr>
        <p:spPr bwMode="auto">
          <a:xfrm>
            <a:off x="2216684" y="5404421"/>
            <a:ext cx="4483101" cy="80951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0DD17408-85EB-7A4A-858A-D9FC491EA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1035" y="3545653"/>
                <a:ext cx="437049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𝑟</m:t>
                        </m:r>
                      </m:e>
                      <m:sub>
                        <m:r>
                          <a:rPr lang="en-GB" altLang="x-non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is the radius of orbit </a:t>
                </a:r>
                <a:r>
                  <a:rPr lang="en-US" altLang="x-none" sz="1800" i="1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</a:t>
                </a:r>
              </a:p>
            </p:txBody>
          </p:sp>
        </mc:Choice>
        <mc:Fallback xmlns="">
          <p:sp>
            <p:nvSpPr>
              <p:cNvPr id="11" name="TextBox 2">
                <a:extLst>
                  <a:ext uri="{FF2B5EF4-FFF2-40B4-BE49-F238E27FC236}">
                    <a16:creationId xmlns:a16="http://schemas.microsoft.com/office/drawing/2014/main" id="{0DD17408-85EB-7A4A-858A-D9FC491EA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01035" y="3545653"/>
                <a:ext cx="4370493" cy="369332"/>
              </a:xfrm>
              <a:prstGeom prst="rect">
                <a:avLst/>
              </a:prstGeom>
              <a:blipFill>
                <a:blip r:embed="rId6"/>
                <a:stretch>
                  <a:fillRect l="-57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">
            <a:extLst>
              <a:ext uri="{FF2B5EF4-FFF2-40B4-BE49-F238E27FC236}">
                <a16:creationId xmlns:a16="http://schemas.microsoft.com/office/drawing/2014/main" id="{3CCF885B-8214-7341-BFE6-35542D9CC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" y="2508989"/>
            <a:ext cx="6834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radius: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AFA2-DBD5-6349-A3B7-2D84CF641C9F}"/>
                  </a:ext>
                </a:extLst>
              </p:cNvPr>
              <p:cNvSpPr txBox="1"/>
              <p:nvPr/>
            </p:nvSpPr>
            <p:spPr>
              <a:xfrm>
                <a:off x="1739712" y="2308747"/>
                <a:ext cx="1388392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𝑘𝑍</m:t>
                          </m:r>
                          <m:sSup>
                            <m:sSupPr>
                              <m:ctrlP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AFA2-DBD5-6349-A3B7-2D84CF641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712" y="2308747"/>
                <a:ext cx="1388392" cy="617605"/>
              </a:xfrm>
              <a:prstGeom prst="rect">
                <a:avLst/>
              </a:prstGeom>
              <a:blipFill>
                <a:blip r:embed="rId7"/>
                <a:stretch>
                  <a:fillRect l="-1802" r="-901" b="-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">
            <a:extLst>
              <a:ext uri="{FF2B5EF4-FFF2-40B4-BE49-F238E27FC236}">
                <a16:creationId xmlns:a16="http://schemas.microsoft.com/office/drawing/2014/main" id="{E0460A08-4D1E-BF47-BB44-77D852379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56" y="1345590"/>
            <a:ext cx="5023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the central force equation we wrote down above, velocity is given by: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946641-4F3D-3C42-9EA9-E2CA5E18F3B7}"/>
                  </a:ext>
                </a:extLst>
              </p:cNvPr>
              <p:cNvSpPr txBox="1"/>
              <p:nvPr/>
            </p:nvSpPr>
            <p:spPr>
              <a:xfrm>
                <a:off x="5327234" y="1247770"/>
                <a:ext cx="1414938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𝑘𝑍</m:t>
                              </m:r>
                              <m:sSup>
                                <m:sSupPr>
                                  <m:ctrlPr>
                                    <a:rPr lang="en-GB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sSub>
                                <m:sSubPr>
                                  <m:ctrlPr>
                                    <a:rPr lang="en-GB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0946641-4F3D-3C42-9EA9-E2CA5E18F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234" y="1247770"/>
                <a:ext cx="1414938" cy="909352"/>
              </a:xfrm>
              <a:prstGeom prst="rect">
                <a:avLst/>
              </a:prstGeom>
              <a:blipFill>
                <a:blip r:embed="rId8"/>
                <a:stretch>
                  <a:fillRect l="-1786" r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6505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784D-9D4A-3E48-97E8-DCB4BB9F10C2}"/>
              </a:ext>
            </a:extLst>
          </p:cNvPr>
          <p:cNvSpPr txBox="1"/>
          <p:nvPr/>
        </p:nvSpPr>
        <p:spPr>
          <a:xfrm>
            <a:off x="0" y="4572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Energy Levels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82AE4B-D516-7946-A25D-4F1F7CC1B9AB}"/>
                  </a:ext>
                </a:extLst>
              </p:cNvPr>
              <p:cNvSpPr txBox="1"/>
              <p:nvPr/>
            </p:nvSpPr>
            <p:spPr>
              <a:xfrm>
                <a:off x="895491" y="2932022"/>
                <a:ext cx="4004699" cy="6999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A82AE4B-D516-7946-A25D-4F1F7CC1B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91" y="2932022"/>
                <a:ext cx="4004699" cy="699935"/>
              </a:xfrm>
              <a:prstGeom prst="rect">
                <a:avLst/>
              </a:prstGeom>
              <a:blipFill>
                <a:blip r:embed="rId2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D7BA4989-278B-B340-B92A-C61975A5C4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199" y="4289752"/>
                <a:ext cx="35526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</a:t>
                </a:r>
                <a14:m>
                  <m:oMath xmlns:m="http://schemas.openxmlformats.org/officeDocument/2006/math">
                    <m:r>
                      <a:rPr lang="en-GB" altLang="x-none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1, 2, 3,….,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</a:p>
            </p:txBody>
          </p:sp>
        </mc:Choice>
        <mc:Fallback xmlns="">
          <p:sp>
            <p:nvSpPr>
              <p:cNvPr id="9" name="TextBox 2">
                <a:extLst>
                  <a:ext uri="{FF2B5EF4-FFF2-40B4-BE49-F238E27FC236}">
                    <a16:creationId xmlns:a16="http://schemas.microsoft.com/office/drawing/2014/main" id="{D7BA4989-278B-B340-B92A-C61975A5C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199" y="4289752"/>
                <a:ext cx="3552694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666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857906-AAF8-2A4E-84A1-5EBEFE191C96}"/>
                  </a:ext>
                </a:extLst>
              </p:cNvPr>
              <p:cNvSpPr txBox="1"/>
              <p:nvPr/>
            </p:nvSpPr>
            <p:spPr>
              <a:xfrm>
                <a:off x="2181498" y="5165201"/>
                <a:ext cx="4004699" cy="7346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=13.6 </m:t>
                      </m:r>
                      <m:r>
                        <m:rPr>
                          <m:sty m:val="p"/>
                        </m:rPr>
                        <a:rPr lang="en-GB" sz="22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857906-AAF8-2A4E-84A1-5EBEFE191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498" y="5165201"/>
                <a:ext cx="4004699" cy="734688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40EE5779-8203-7347-98A0-BE645DA482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149" y="1322312"/>
                <a:ext cx="8032751" cy="6336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mechanical energy of a hydrogen atom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GB" altLang="x-non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is related to the radius of a circular orbit, so we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obtain an expression for the energy of orbit </a:t>
                </a:r>
                <a14:m>
                  <m:oMath xmlns:m="http://schemas.openxmlformats.org/officeDocument/2006/math">
                    <m:r>
                      <a:rPr lang="en-GB" altLang="x-none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hydrogen.</a:t>
                </a: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40EE5779-8203-7347-98A0-BE645DA48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149" y="1322312"/>
                <a:ext cx="8032751" cy="633635"/>
              </a:xfrm>
              <a:prstGeom prst="rect">
                <a:avLst/>
              </a:prstGeom>
              <a:blipFill>
                <a:blip r:embed="rId6"/>
                <a:stretch>
                  <a:fillRect l="-315" t="-1961" b="-980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AA6C81C-039D-064F-9496-60E236384C3A}"/>
              </a:ext>
            </a:extLst>
          </p:cNvPr>
          <p:cNvSpPr/>
          <p:nvPr/>
        </p:nvSpPr>
        <p:spPr bwMode="auto">
          <a:xfrm>
            <a:off x="838199" y="2812307"/>
            <a:ext cx="4061991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AAAFBDF4-6FCA-A040-8D79-792607F1F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139" y="2954849"/>
            <a:ext cx="38622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altLang="x-none" sz="18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Z</a:t>
            </a:r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1, </a:t>
            </a:r>
            <a:r>
              <a:rPr lang="en-GB" altLang="x-none" sz="1800" i="1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E</a:t>
            </a:r>
            <a:r>
              <a:rPr lang="en-GB" altLang="x-none" sz="1800" i="1" baseline="-25000" dirty="0" err="1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GB" altLang="x-none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quantized allowed electron energy levels for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8A6F7F-CDE5-5646-951C-2D6D1495D0B1}"/>
              </a:ext>
            </a:extLst>
          </p:cNvPr>
          <p:cNvSpPr/>
          <p:nvPr/>
        </p:nvSpPr>
        <p:spPr bwMode="auto">
          <a:xfrm>
            <a:off x="2124206" y="5055886"/>
            <a:ext cx="4061991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B5F2E-7E53-8741-BC5F-094F8F1DEFE6}"/>
              </a:ext>
            </a:extLst>
          </p:cNvPr>
          <p:cNvSpPr txBox="1"/>
          <p:nvPr/>
        </p:nvSpPr>
        <p:spPr>
          <a:xfrm>
            <a:off x="10049256" y="4334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09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784D-9D4A-3E48-97E8-DCB4BB9F10C2}"/>
              </a:ext>
            </a:extLst>
          </p:cNvPr>
          <p:cNvSpPr txBox="1"/>
          <p:nvPr/>
        </p:nvSpPr>
        <p:spPr>
          <a:xfrm>
            <a:off x="0" y="3606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transitions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20751A74-9BF7-7E4B-9BF8-EAB75B1CB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155431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Transitions between allowed energies result in emission or absorption of a photon with frequency: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254ECD-F5EC-024D-AC0F-EA5348B9891B}"/>
                  </a:ext>
                </a:extLst>
              </p:cNvPr>
              <p:cNvSpPr txBox="1"/>
              <p:nvPr/>
            </p:nvSpPr>
            <p:spPr>
              <a:xfrm>
                <a:off x="3532765" y="2034756"/>
                <a:ext cx="1473352" cy="6435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254ECD-F5EC-024D-AC0F-EA5348B98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2765" y="2034756"/>
                <a:ext cx="1473352" cy="643574"/>
              </a:xfrm>
              <a:prstGeom prst="rect">
                <a:avLst/>
              </a:prstGeom>
              <a:blipFill>
                <a:blip r:embed="rId3"/>
                <a:stretch>
                  <a:fillRect l="-5983" t="-1961" r="-1709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54ABC929-DB84-764F-841C-F836CD2EFE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8300" y="3284353"/>
                <a:ext cx="7230364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 algn="ctr">
                  <a:spcAft>
                    <a:spcPts val="15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of wavelength, </a:t>
                </a:r>
                <a14:m>
                  <m:oMath xmlns:m="http://schemas.openxmlformats.org/officeDocument/2006/math">
                    <m:r>
                      <a:rPr lang="en-GB" altLang="x-none" sz="1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of: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">
                <a:extLst>
                  <a:ext uri="{FF2B5EF4-FFF2-40B4-BE49-F238E27FC236}">
                    <a16:creationId xmlns:a16="http://schemas.microsoft.com/office/drawing/2014/main" id="{54ABC929-DB84-764F-841C-F836CD2EF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300" y="3284353"/>
                <a:ext cx="7230364" cy="384721"/>
              </a:xfrm>
              <a:prstGeom prst="rect">
                <a:avLst/>
              </a:prstGeom>
              <a:blipFill>
                <a:blip r:embed="rId4"/>
                <a:stretch>
                  <a:fillRect t="-6452" b="-258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1E105-24A5-B841-9686-AD49874929AF}"/>
                  </a:ext>
                </a:extLst>
              </p:cNvPr>
              <p:cNvSpPr txBox="1"/>
              <p:nvPr/>
            </p:nvSpPr>
            <p:spPr>
              <a:xfrm>
                <a:off x="3015379" y="3891566"/>
                <a:ext cx="1990738" cy="7381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1E105-24A5-B841-9686-AD4987492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379" y="3891566"/>
                <a:ext cx="1990738" cy="738151"/>
              </a:xfrm>
              <a:prstGeom prst="rect">
                <a:avLst/>
              </a:prstGeom>
              <a:blipFill>
                <a:blip r:embed="rId5"/>
                <a:stretch>
                  <a:fillRect l="-2532" t="-3390" r="-1266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91BDD9CA-BCC9-3142-8E12-31F1DFE262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00700" y="4075976"/>
                <a:ext cx="31623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h𝑐</m:t>
                    </m:r>
                    <m:r>
                      <a:rPr lang="en-GB" altLang="x-none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=1240 </m:t>
                    </m:r>
                    <m:r>
                      <m:rPr>
                        <m:nor/>
                      </m:rPr>
                      <a:rPr lang="en-GB" altLang="x-none" sz="18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eV</m:t>
                    </m:r>
                    <m:r>
                      <m:rPr>
                        <m:nor/>
                      </m:rPr>
                      <a:rPr lang="en-GB" altLang="x-none" sz="18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altLang="x-none" sz="18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nm</m:t>
                    </m:r>
                  </m:oMath>
                </a14:m>
                <a:r>
                  <a:rPr lang="en-US" altLang="x-none" sz="18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altLang="x-none" sz="1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2">
                <a:extLst>
                  <a:ext uri="{FF2B5EF4-FFF2-40B4-BE49-F238E27FC236}">
                    <a16:creationId xmlns:a16="http://schemas.microsoft.com/office/drawing/2014/main" id="{91BDD9CA-BCC9-3142-8E12-31F1DFE26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00700" y="4075976"/>
                <a:ext cx="3162300" cy="369332"/>
              </a:xfrm>
              <a:prstGeom prst="rect">
                <a:avLst/>
              </a:prstGeom>
              <a:blipFill>
                <a:blip r:embed="rId6"/>
                <a:stretch>
                  <a:fillRect l="-1200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58A4B5E1-16B3-084E-B39C-D635B9040C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0" y="5041696"/>
                <a:ext cx="8305800" cy="609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14:m>
                  <m:oMath xmlns:m="http://schemas.openxmlformats.org/officeDocument/2006/math">
                    <m:r>
                      <a:rPr lang="en-GB" altLang="x-none" sz="18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altLang="x-none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𝜆</m:t>
                    </m:r>
                  </m:oMath>
                </a14:m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of emitted and absorbed radiation are quantized (consistent with the observed line spectrum).</a:t>
                </a: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">
                <a:extLst>
                  <a:ext uri="{FF2B5EF4-FFF2-40B4-BE49-F238E27FC236}">
                    <a16:creationId xmlns:a16="http://schemas.microsoft.com/office/drawing/2014/main" id="{58A4B5E1-16B3-084E-B39C-D635B9040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5041696"/>
                <a:ext cx="8305800" cy="609206"/>
              </a:xfrm>
              <a:prstGeom prst="rect">
                <a:avLst/>
              </a:prstGeom>
              <a:blipFill>
                <a:blip r:embed="rId7"/>
                <a:stretch>
                  <a:fillRect l="-458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986DD00-FDA4-B741-8F42-9D868310EE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7950" y="1717647"/>
            <a:ext cx="1739900" cy="1270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D833459-FEDF-FD41-9DAC-CB94ED5DE1A6}"/>
              </a:ext>
            </a:extLst>
          </p:cNvPr>
          <p:cNvSpPr/>
          <p:nvPr/>
        </p:nvSpPr>
        <p:spPr bwMode="auto">
          <a:xfrm>
            <a:off x="3308684" y="1890115"/>
            <a:ext cx="1940421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386C06-E6B9-6B41-BCE9-6E8B77C98BFA}"/>
              </a:ext>
            </a:extLst>
          </p:cNvPr>
          <p:cNvSpPr/>
          <p:nvPr/>
        </p:nvSpPr>
        <p:spPr bwMode="auto">
          <a:xfrm>
            <a:off x="2863520" y="3777362"/>
            <a:ext cx="2291142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327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784D-9D4A-3E48-97E8-DCB4BB9F10C2}"/>
              </a:ext>
            </a:extLst>
          </p:cNvPr>
          <p:cNvSpPr txBox="1"/>
          <p:nvPr/>
        </p:nvSpPr>
        <p:spPr>
          <a:xfrm>
            <a:off x="0" y="4572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spectral lines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B9A758DD-5A6C-EA4E-A2A7-D8630BE25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55" y="1283669"/>
            <a:ext cx="8321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Plugging in the expression for the allowed energies, we obtain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Rydberg (or Rydberg-Ritz) formula (a big success for Bohr!):</a:t>
            </a:r>
            <a:endParaRPr lang="en-US" altLang="x-none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2FA634-55F8-A043-9FF0-A89CBBC112E1}"/>
                  </a:ext>
                </a:extLst>
              </p:cNvPr>
              <p:cNvSpPr txBox="1"/>
              <p:nvPr/>
            </p:nvSpPr>
            <p:spPr>
              <a:xfrm>
                <a:off x="3018401" y="2352536"/>
                <a:ext cx="3107197" cy="814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D2FA634-55F8-A043-9FF0-A89CBBC11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401" y="2352536"/>
                <a:ext cx="3107197" cy="814518"/>
              </a:xfrm>
              <a:prstGeom prst="rect">
                <a:avLst/>
              </a:prstGeom>
              <a:blipFill>
                <a:blip r:embed="rId3"/>
                <a:stretch>
                  <a:fillRect l="-1224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03BC74C1-5ED9-6845-A355-057AFDC09986}"/>
              </a:ext>
            </a:extLst>
          </p:cNvPr>
          <p:cNvSpPr/>
          <p:nvPr/>
        </p:nvSpPr>
        <p:spPr bwMode="auto">
          <a:xfrm>
            <a:off x="2832099" y="2288037"/>
            <a:ext cx="3467101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A066E116-F593-CE40-ACE6-48AEAE57D8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606" y="3593683"/>
                <a:ext cx="8586788" cy="677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this and the relationship between frequency and wavelength </a:t>
                </a:r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hydrogen we obtain the Rydberg constant</a:t>
                </a:r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m:rPr>
                        <m:sty m:val="p"/>
                      </m:rPr>
                      <a:rPr lang="en-GB" altLang="x-none" sz="1900" b="0" i="0" baseline="-250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terms of other fundamental constants:</a:t>
                </a:r>
                <a:endParaRPr lang="en-US" altLang="x-none" sz="1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">
                <a:extLst>
                  <a:ext uri="{FF2B5EF4-FFF2-40B4-BE49-F238E27FC236}">
                    <a16:creationId xmlns:a16="http://schemas.microsoft.com/office/drawing/2014/main" id="{A066E116-F593-CE40-ACE6-48AEAE57D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8606" y="3593683"/>
                <a:ext cx="8586788" cy="677108"/>
              </a:xfrm>
              <a:prstGeom prst="rect">
                <a:avLst/>
              </a:prstGeom>
              <a:blipFill>
                <a:blip r:embed="rId4"/>
                <a:stretch>
                  <a:fillRect l="-444" t="-64815" r="-1036" b="-592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82C741-D497-944C-BB0B-2D5F271FCAD0}"/>
                  </a:ext>
                </a:extLst>
              </p:cNvPr>
              <p:cNvSpPr txBox="1"/>
              <p:nvPr/>
            </p:nvSpPr>
            <p:spPr>
              <a:xfrm>
                <a:off x="2984598" y="4532156"/>
                <a:ext cx="2835199" cy="7628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sSubSup>
                            <m:sSubSup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GB" sz="2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GB" sz="2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82C741-D497-944C-BB0B-2D5F271FC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598" y="4532156"/>
                <a:ext cx="2835199" cy="762838"/>
              </a:xfrm>
              <a:prstGeom prst="rect">
                <a:avLst/>
              </a:prstGeom>
              <a:blipFill>
                <a:blip r:embed="rId5"/>
                <a:stretch>
                  <a:fillRect l="-2232" r="-44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44998179-3D41-6D44-9A99-A2A12D9E5702}"/>
              </a:ext>
            </a:extLst>
          </p:cNvPr>
          <p:cNvSpPr/>
          <p:nvPr/>
        </p:nvSpPr>
        <p:spPr bwMode="auto">
          <a:xfrm>
            <a:off x="2925296" y="4486110"/>
            <a:ext cx="3007677" cy="925063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AD214CDA-29F2-3C4E-9135-43A1D1D4E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55" y="5665584"/>
            <a:ext cx="76246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value agrees with that obtained from spectroscopy!</a:t>
            </a:r>
            <a:endParaRPr lang="en-US" altLang="x-none" sz="16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1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46176"/>
            <a:ext cx="7772400" cy="1143000"/>
          </a:xfrm>
        </p:spPr>
        <p:txBody>
          <a:bodyPr/>
          <a:lstStyle/>
          <a:p>
            <a:pPr algn="ctr"/>
            <a:r>
              <a:rPr lang="en-US" sz="40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85800" y="1639824"/>
            <a:ext cx="762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Chapter </a:t>
            </a:r>
            <a:r>
              <a:rPr lang="en-GB" i="1" dirty="0">
                <a:solidFill>
                  <a:srgbClr val="000000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36 (36-1 to 36-2) &amp; 40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in Tipler 6</a:t>
            </a:r>
            <a:r>
              <a:rPr lang="en-US" sz="1800" i="1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</a:t>
            </a:r>
            <a:r>
              <a:rPr lang="en-US" sz="18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edition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92" y="2438400"/>
            <a:ext cx="3187700" cy="381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8071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emission_absorption.jpg">
            <a:extLst>
              <a:ext uri="{FF2B5EF4-FFF2-40B4-BE49-F238E27FC236}">
                <a16:creationId xmlns:a16="http://schemas.microsoft.com/office/drawing/2014/main" id="{E008C372-6343-584F-AE93-C39BB11A8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4"/>
          <a:stretch/>
        </p:blipFill>
        <p:spPr bwMode="auto">
          <a:xfrm>
            <a:off x="413051" y="900490"/>
            <a:ext cx="8100000" cy="424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F47EBE-2A15-8549-B09F-A950F9E37E8C}"/>
              </a:ext>
            </a:extLst>
          </p:cNvPr>
          <p:cNvSpPr txBox="1"/>
          <p:nvPr/>
        </p:nvSpPr>
        <p:spPr>
          <a:xfrm>
            <a:off x="14751" y="58981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Quantized Energy Transitions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16C88-D988-EB42-9C81-4458182945D6}"/>
              </a:ext>
            </a:extLst>
          </p:cNvPr>
          <p:cNvSpPr txBox="1"/>
          <p:nvPr/>
        </p:nvSpPr>
        <p:spPr>
          <a:xfrm>
            <a:off x="520700" y="510130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transitions from lower to higher state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(requires energy)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F661F8-ACF0-9344-853A-64F3C1D2165D}"/>
              </a:ext>
            </a:extLst>
          </p:cNvPr>
          <p:cNvSpPr txBox="1"/>
          <p:nvPr/>
        </p:nvSpPr>
        <p:spPr>
          <a:xfrm>
            <a:off x="4751152" y="5101305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transitions from higher to lower state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(releases energy)</a:t>
            </a:r>
          </a:p>
        </p:txBody>
      </p:sp>
    </p:spTree>
    <p:extLst>
      <p:ext uri="{BB962C8B-B14F-4D97-AF65-F5344CB8AC3E}">
        <p14:creationId xmlns:p14="http://schemas.microsoft.com/office/powerpoint/2010/main" val="2763861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9784D-9D4A-3E48-97E8-DCB4BB9F10C2}"/>
              </a:ext>
            </a:extLst>
          </p:cNvPr>
          <p:cNvSpPr txBox="1"/>
          <p:nvPr/>
        </p:nvSpPr>
        <p:spPr>
          <a:xfrm>
            <a:off x="0" y="4572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Transitions of Hydrogen</a:t>
            </a:r>
          </a:p>
        </p:txBody>
      </p:sp>
      <p:pic>
        <p:nvPicPr>
          <p:cNvPr id="6" name="Picture 16" descr="F37-04">
            <a:extLst>
              <a:ext uri="{FF2B5EF4-FFF2-40B4-BE49-F238E27FC236}">
                <a16:creationId xmlns:a16="http://schemas.microsoft.com/office/drawing/2014/main" id="{C2261670-A488-E14A-A1AC-26F9FEB2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9" y="1382018"/>
            <a:ext cx="2525735" cy="482185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4D9BE41-31A4-9748-A756-8DD58AD85E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7894" y="1254659"/>
                <a:ext cx="6159500" cy="63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9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altLang="x-none" sz="19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GB" altLang="x-none" sz="19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=−13.6 </m:t>
                    </m:r>
                    <m:r>
                      <m:rPr>
                        <m:nor/>
                      </m:rPr>
                      <a:rPr lang="en-GB" altLang="x-none" sz="19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eV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(ground state or lowest energy state of hydrogen)</a:t>
                </a:r>
              </a:p>
            </p:txBody>
          </p:sp>
        </mc:Choice>
        <mc:Fallback xmlns="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4D9BE41-31A4-9748-A756-8DD58AD85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7894" y="1254659"/>
                <a:ext cx="6159500" cy="630942"/>
              </a:xfrm>
              <a:prstGeom prst="rect">
                <a:avLst/>
              </a:prstGeom>
              <a:blipFill>
                <a:blip r:embed="rId7"/>
                <a:stretch>
                  <a:fillRect l="-412" b="-117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2AC0149-9474-FA45-879A-4EBB09F5BBA1}"/>
              </a:ext>
            </a:extLst>
          </p:cNvPr>
          <p:cNvSpPr txBox="1"/>
          <p:nvPr/>
        </p:nvSpPr>
        <p:spPr>
          <a:xfrm>
            <a:off x="83730" y="6203875"/>
            <a:ext cx="2669584" cy="50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Arrows would be in opposite direction for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5D15B07E-B43D-744F-98B7-511A47F0B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7894" y="2346041"/>
                <a:ext cx="5956300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15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→∞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n-GB" altLang="x-none" sz="1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altLang="x-non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n-GB" altLang="x-none" sz="19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en-GB" altLang="x-non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GB" altLang="x-none" sz="19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GB" altLang="x-none" sz="1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GB" altLang="x-none" sz="19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GB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x-none" sz="1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1">
                <a:extLst>
                  <a:ext uri="{FF2B5EF4-FFF2-40B4-BE49-F238E27FC236}">
                    <a16:creationId xmlns:a16="http://schemas.microsoft.com/office/drawing/2014/main" id="{5D15B07E-B43D-744F-98B7-511A47F0B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7894" y="2346041"/>
                <a:ext cx="5956300" cy="384721"/>
              </a:xfrm>
              <a:prstGeom prst="rect">
                <a:avLst/>
              </a:prstGeom>
              <a:blipFill>
                <a:blip r:embed="rId8"/>
                <a:stretch>
                  <a:fillRect l="-426" t="-106250" b="-1687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2B56172E-B692-2040-8020-CC0FC05879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7894" y="4048617"/>
                <a:ext cx="5956300" cy="1932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300"/>
                  </a:spcAft>
                </a:pPr>
                <a:r>
                  <a:rPr lang="en-GB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Energy-level diagram shows transitions from higher to lower states (emission lines):</a:t>
                </a:r>
              </a:p>
              <a:p>
                <a:pPr>
                  <a:spcAft>
                    <a:spcPts val="300"/>
                  </a:spcAft>
                </a:pPr>
                <a:endParaRPr lang="en-US" altLang="x-none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 altLang="x-none" sz="19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Lyman lines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=1; </m:t>
                    </m:r>
                    <m:sSub>
                      <m:sSubPr>
                        <m:ctrlP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=2, 3, 4,…</m:t>
                    </m:r>
                  </m:oMath>
                </a14:m>
                <a:endParaRPr lang="en-GB" altLang="x-none" sz="1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 altLang="x-none" sz="19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Balmer lines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9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=2; </m:t>
                    </m:r>
                    <m:sSub>
                      <m:sSubPr>
                        <m:ctrlP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=3, 4, 5,…</m:t>
                    </m:r>
                  </m:oMath>
                </a14:m>
                <a:endParaRPr lang="en-US" altLang="x-none" sz="1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300"/>
                  </a:spcAft>
                </a:pPr>
                <a:r>
                  <a:rPr lang="en-US" altLang="x-none" sz="1900" b="1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Paschen</a:t>
                </a:r>
                <a:r>
                  <a:rPr lang="en-US" altLang="x-none" sz="19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lines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sSub>
                      <m:sSubPr>
                        <m:ctrlP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 5,</m:t>
                    </m:r>
                    <m:r>
                      <a:rPr lang="en-GB" altLang="x-none" sz="19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6,</m:t>
                    </m:r>
                    <m:r>
                      <a:rPr lang="en-GB" altLang="x-none"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…</m:t>
                    </m:r>
                  </m:oMath>
                </a14:m>
                <a:endParaRPr lang="en-US" altLang="x-none" sz="19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">
                <a:extLst>
                  <a:ext uri="{FF2B5EF4-FFF2-40B4-BE49-F238E27FC236}">
                    <a16:creationId xmlns:a16="http://schemas.microsoft.com/office/drawing/2014/main" id="{2B56172E-B692-2040-8020-CC0FC05879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7894" y="4048617"/>
                <a:ext cx="5956300" cy="1932452"/>
              </a:xfrm>
              <a:prstGeom prst="rect">
                <a:avLst/>
              </a:prstGeom>
              <a:blipFill>
                <a:blip r:embed="rId9"/>
                <a:stretch>
                  <a:fillRect l="-851" t="-654" b="-326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">
            <a:extLst>
              <a:ext uri="{FF2B5EF4-FFF2-40B4-BE49-F238E27FC236}">
                <a16:creationId xmlns:a16="http://schemas.microsoft.com/office/drawing/2014/main" id="{1432985E-3A5E-1F4E-ADE4-702C3DBD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894" y="3039485"/>
            <a:ext cx="59563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to indicate that energy is needed for electron to transition from lower to higher orbit</a:t>
            </a:r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831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7B25EC-3108-5248-A155-8F06F93EA373}"/>
              </a:ext>
            </a:extLst>
          </p:cNvPr>
          <p:cNvSpPr txBox="1"/>
          <p:nvPr/>
        </p:nvSpPr>
        <p:spPr>
          <a:xfrm>
            <a:off x="0" y="4572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Removal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C213168-B644-674C-9270-169518C5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1383149"/>
            <a:ext cx="5956300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marL="215900" indent="-2032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GB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removal of one electron from an atom</a:t>
            </a:r>
            <a:br>
              <a:rPr lang="en-GB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0320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energy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 binding energy): minimum energy required to remove an electron</a:t>
            </a:r>
            <a:endParaRPr lang="en-GB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6" descr="F37-04">
            <a:extLst>
              <a:ext uri="{FF2B5EF4-FFF2-40B4-BE49-F238E27FC236}">
                <a16:creationId xmlns:a16="http://schemas.microsoft.com/office/drawing/2014/main" id="{F6C132EF-CC67-1140-8877-8D15A51BA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9" y="1382018"/>
            <a:ext cx="2525735" cy="482185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860039-8E79-F044-B658-E18BCE477FD3}"/>
              </a:ext>
            </a:extLst>
          </p:cNvPr>
          <p:cNvCxnSpPr>
            <a:cxnSpLocks/>
          </p:cNvCxnSpPr>
          <p:nvPr/>
        </p:nvCxnSpPr>
        <p:spPr bwMode="auto">
          <a:xfrm flipH="1">
            <a:off x="2425700" y="2837393"/>
            <a:ext cx="2783974" cy="283315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4437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EBB87C-B0B8-694B-8BC3-21C726A24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54394"/>
            <a:ext cx="7620000" cy="246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B78862-9DC4-714D-BD89-74E6972E64C7}"/>
              </a:ext>
            </a:extLst>
          </p:cNvPr>
          <p:cNvSpPr txBox="1"/>
          <p:nvPr/>
        </p:nvSpPr>
        <p:spPr>
          <a:xfrm>
            <a:off x="152400" y="609601"/>
            <a:ext cx="8898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Transitions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41A9B124-D15C-0C44-A200-3F087665C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1" y="1249685"/>
            <a:ext cx="89916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>
              <a:spcAft>
                <a:spcPts val="1500"/>
              </a:spcAft>
            </a:pPr>
            <a:r>
              <a:rPr lang="en-GB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to reproduce the observed hydrogen spectrum with Bohr’s model:</a:t>
            </a:r>
            <a:endParaRPr lang="en-US" altLang="x-none" sz="1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AC4790-C6A7-0A40-B7A2-1674D83C442E}"/>
              </a:ext>
            </a:extLst>
          </p:cNvPr>
          <p:cNvSpPr/>
          <p:nvPr/>
        </p:nvSpPr>
        <p:spPr bwMode="auto">
          <a:xfrm>
            <a:off x="660400" y="2025794"/>
            <a:ext cx="8077200" cy="2857741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AFA52D-ECAF-8F44-A0A8-303444AE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174" b="1"/>
          <a:stretch/>
        </p:blipFill>
        <p:spPr>
          <a:xfrm>
            <a:off x="551261" y="6081194"/>
            <a:ext cx="5486400" cy="600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C39508-0935-ED42-887E-3FF2C556E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579"/>
          <a:stretch/>
        </p:blipFill>
        <p:spPr>
          <a:xfrm>
            <a:off x="563961" y="5521271"/>
            <a:ext cx="5486400" cy="6509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431737-577B-E147-BC40-7D17D6E70E94}"/>
              </a:ext>
            </a:extLst>
          </p:cNvPr>
          <p:cNvCxnSpPr/>
          <p:nvPr/>
        </p:nvCxnSpPr>
        <p:spPr bwMode="auto">
          <a:xfrm flipH="1">
            <a:off x="856061" y="4013200"/>
            <a:ext cx="1506139" cy="1638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5DF695-D1BB-7346-B171-325578323B84}"/>
              </a:ext>
            </a:extLst>
          </p:cNvPr>
          <p:cNvCxnSpPr>
            <a:cxnSpLocks/>
          </p:cNvCxnSpPr>
          <p:nvPr/>
        </p:nvCxnSpPr>
        <p:spPr bwMode="auto">
          <a:xfrm>
            <a:off x="3797300" y="3984255"/>
            <a:ext cx="1993900" cy="166724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">
            <a:extLst>
              <a:ext uri="{FF2B5EF4-FFF2-40B4-BE49-F238E27FC236}">
                <a16:creationId xmlns:a16="http://schemas.microsoft.com/office/drawing/2014/main" id="{EA6A7855-8DFE-8A4E-9D68-D8B0B51A6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361" y="5283321"/>
            <a:ext cx="487680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 the observed spectrum:</a:t>
            </a:r>
          </a:p>
        </p:txBody>
      </p:sp>
    </p:spTree>
    <p:extLst>
      <p:ext uri="{BB962C8B-B14F-4D97-AF65-F5344CB8AC3E}">
        <p14:creationId xmlns:p14="http://schemas.microsoft.com/office/powerpoint/2010/main" val="149636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2FF7E-4D4E-2C4E-8DF3-CDE29B501846}"/>
              </a:ext>
            </a:extLst>
          </p:cNvPr>
          <p:cNvSpPr txBox="1"/>
          <p:nvPr/>
        </p:nvSpPr>
        <p:spPr>
          <a:xfrm>
            <a:off x="152400" y="609601"/>
            <a:ext cx="8898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with the Bohr Model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C770EE8-8C3B-9545-B4AA-2335491E8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407" y="1590035"/>
            <a:ext cx="8373891" cy="183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500"/>
              </a:spcAft>
            </a:pPr>
            <a:r>
              <a:rPr lang="en-GB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justification for the assumption of stationary states</a:t>
            </a:r>
          </a:p>
          <a:p>
            <a:pPr>
              <a:spcAft>
                <a:spcPts val="1500"/>
              </a:spcAft>
            </a:pPr>
            <a:r>
              <a:rPr lang="en-GB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justification for the assumption of quantization of angular momentum</a:t>
            </a:r>
          </a:p>
          <a:p>
            <a:pPr>
              <a:spcAft>
                <a:spcPts val="1500"/>
              </a:spcAft>
            </a:pPr>
            <a:r>
              <a:rPr lang="en-GB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not really applicable for atoms with more electrons and protons</a:t>
            </a:r>
          </a:p>
          <a:p>
            <a:pPr>
              <a:spcAft>
                <a:spcPts val="1500"/>
              </a:spcAft>
            </a:pPr>
            <a:r>
              <a:rPr lang="en-US" altLang="x-none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fully quantum-mechanical model resolves these issues (next year!)</a:t>
            </a:r>
          </a:p>
        </p:txBody>
      </p:sp>
    </p:spTree>
    <p:extLst>
      <p:ext uri="{BB962C8B-B14F-4D97-AF65-F5344CB8AC3E}">
        <p14:creationId xmlns:p14="http://schemas.microsoft.com/office/powerpoint/2010/main" val="3220107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759E9-3D46-4C40-A452-5CC45CDF5842}"/>
              </a:ext>
            </a:extLst>
          </p:cNvPr>
          <p:cNvSpPr txBox="1"/>
          <p:nvPr/>
        </p:nvSpPr>
        <p:spPr>
          <a:xfrm>
            <a:off x="13447" y="5378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04185F-4471-6640-ADFA-D8FC685346ED}"/>
              </a:ext>
            </a:extLst>
          </p:cNvPr>
          <p:cNvSpPr txBox="1"/>
          <p:nvPr/>
        </p:nvSpPr>
        <p:spPr>
          <a:xfrm>
            <a:off x="1358900" y="1450234"/>
            <a:ext cx="727485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physics (the pre-1925 QM viewpoint)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Atom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Spectra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Bohr Model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Physics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of Nuclei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and Binding Energy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Radioactivity (including some applications)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Reactions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</a:p>
        </p:txBody>
      </p:sp>
    </p:spTree>
    <p:extLst>
      <p:ext uri="{BB962C8B-B14F-4D97-AF65-F5344CB8AC3E}">
        <p14:creationId xmlns:p14="http://schemas.microsoft.com/office/powerpoint/2010/main" val="152538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i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 1: the atom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85800" y="1676400"/>
            <a:ext cx="7620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Scientific evidence that matter was made up of atoms accumulated during the 19</a:t>
            </a:r>
            <a:r>
              <a:rPr lang="en-US" sz="1600" i="1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century, but it was not until the early 20</a:t>
            </a:r>
            <a:r>
              <a:rPr lang="en-US" sz="1600" i="1" baseline="300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th</a:t>
            </a:r>
            <a:r>
              <a:rPr lang="en-US" sz="16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century that physicists made progress in understanding their internal nature. </a:t>
            </a:r>
            <a:endParaRPr lang="en-US" sz="1200" i="1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C5ACBC-4CFF-0144-B3BC-CAA31333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68" y="2819400"/>
            <a:ext cx="248046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ular Callout 1">
                <a:extLst>
                  <a:ext uri="{FF2B5EF4-FFF2-40B4-BE49-F238E27FC236}">
                    <a16:creationId xmlns:a16="http://schemas.microsoft.com/office/drawing/2014/main" id="{3EE71B52-F2E3-B143-A9C5-934B093A079B}"/>
                  </a:ext>
                </a:extLst>
              </p:cNvPr>
              <p:cNvSpPr/>
              <p:nvPr/>
            </p:nvSpPr>
            <p:spPr bwMode="auto">
              <a:xfrm>
                <a:off x="1037969" y="3880022"/>
                <a:ext cx="3190462" cy="1606379"/>
              </a:xfrm>
              <a:prstGeom prst="wedgeRoundRectCallout">
                <a:avLst>
                  <a:gd name="adj1" fmla="val 94177"/>
                  <a:gd name="adj2" fmla="val -30194"/>
                  <a:gd name="adj3" fmla="val 16667"/>
                </a:avLst>
              </a:prstGeom>
              <a:solidFill>
                <a:schemeClr val="tx1"/>
              </a:solid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rculanum" panose="02000505000000020004" pitchFamily="2" charset="77"/>
                    <a:ea typeface="ＭＳ Ｐゴシック" charset="0"/>
                  </a:rPr>
                  <a:t>I think you’ll find that I said it first: I even invented the name “</a:t>
                </a:r>
                <a:r>
                  <a:rPr kumimoji="0" lang="en-US" sz="1800" b="0" i="0" u="none" strike="noStrike" cap="none" normalizeH="0" baseline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rculanum" panose="02000505000000020004" pitchFamily="2" charset="77"/>
                    <a:ea typeface="ＭＳ Ｐゴシック" charset="0"/>
                  </a:rPr>
                  <a:t>atomos</a:t>
                </a:r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rculanum" panose="02000505000000020004" pitchFamily="2" charset="77"/>
                    <a:ea typeface="ＭＳ Ｐゴシック" charset="0"/>
                  </a:rPr>
                  <a:t>” (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𝛼𝜏𝜊𝜇𝜊𝜁</m:t>
                    </m:r>
                    <m:r>
                      <a:rPr kumimoji="0" lang="en-GB" sz="18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Herculanum" panose="02000505000000020004" pitchFamily="2" charset="77"/>
                    <a:ea typeface="ＭＳ Ｐゴシック" charset="0"/>
                  </a:rPr>
                  <a:t>, meaning “indivisible”.</a:t>
                </a:r>
              </a:p>
            </p:txBody>
          </p:sp>
        </mc:Choice>
        <mc:Fallback xmlns="">
          <p:sp>
            <p:nvSpPr>
              <p:cNvPr id="2" name="Rounded Rectangular Callout 1">
                <a:extLst>
                  <a:ext uri="{FF2B5EF4-FFF2-40B4-BE49-F238E27FC236}">
                    <a16:creationId xmlns:a16="http://schemas.microsoft.com/office/drawing/2014/main" id="{3EE71B52-F2E3-B143-A9C5-934B093A07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7969" y="3880022"/>
                <a:ext cx="3190462" cy="1606379"/>
              </a:xfrm>
              <a:prstGeom prst="wedgeRoundRectCallout">
                <a:avLst>
                  <a:gd name="adj1" fmla="val 94177"/>
                  <a:gd name="adj2" fmla="val -30194"/>
                  <a:gd name="adj3" fmla="val 16667"/>
                </a:avLst>
              </a:prstGeom>
              <a:blipFill>
                <a:blip r:embed="rId4"/>
                <a:stretch>
                  <a:fillRect b="-1550"/>
                </a:stretch>
              </a:blipFill>
              <a:ln w="19050" cap="flat" cmpd="sng" algn="ctr">
                <a:solidFill>
                  <a:srgbClr val="0432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250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1">
                <a:extLst>
                  <a:ext uri="{FF2B5EF4-FFF2-40B4-BE49-F238E27FC236}">
                    <a16:creationId xmlns:a16="http://schemas.microsoft.com/office/drawing/2014/main" id="{F38F18E6-060F-A948-B8FF-CFC1F73805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902" y="1378430"/>
                <a:ext cx="8444195" cy="38369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pPr>
                  <a:spcAft>
                    <a:spcPts val="2000"/>
                  </a:spcAft>
                  <a:buFont typeface="Arial" charset="0"/>
                  <a:buChar char="•"/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Atomic number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): number of protons</a:t>
                </a:r>
              </a:p>
              <a:p>
                <a:pPr marL="0" indent="0">
                  <a:spcAft>
                    <a:spcPts val="2000"/>
                  </a:spcAft>
                </a:pPr>
                <a:br>
                  <a:rPr lang="en-US" altLang="x-none" sz="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Matches location on periodic table</a:t>
                </a:r>
                <a:b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 for hydrogen</a:t>
                </a:r>
                <a:b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2 for helium</a:t>
                </a:r>
                <a:b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3 for lithium etc.</a:t>
                </a:r>
              </a:p>
              <a:p>
                <a:pPr>
                  <a:spcAft>
                    <a:spcPts val="2000"/>
                  </a:spcAft>
                  <a:buFont typeface="Arial" charset="0"/>
                  <a:buChar char="•"/>
                </a:pP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Number of protons = number of electrons (for uncharged atoms)</a:t>
                </a:r>
              </a:p>
              <a:p>
                <a:pPr>
                  <a:spcAft>
                    <a:spcPts val="2000"/>
                  </a:spcAft>
                  <a:buFont typeface="Arial" charset="0"/>
                  <a:buChar char="•"/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Nucleus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comprised of protons and neutrons (radius = 1-10 </a:t>
                </a:r>
                <a:r>
                  <a:rPr lang="en-US" altLang="x-none" sz="1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fm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spcAft>
                    <a:spcPts val="2000"/>
                  </a:spcAft>
                  <a:buFont typeface="Arial" charset="0"/>
                  <a:buChar char="•"/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Nuclear charge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altLang="x-none" sz="1600" i="1" dirty="0" err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(where </a:t>
                </a:r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en-GB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1.60217662×10</a:t>
                </a:r>
                <a:r>
                  <a:rPr lang="en-GB" sz="1600" baseline="30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-19 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 is the elementary charge)</a:t>
                </a:r>
              </a:p>
              <a:p>
                <a:pPr>
                  <a:spcAft>
                    <a:spcPts val="2000"/>
                  </a:spcAft>
                  <a:buFont typeface="Arial" charset="0"/>
                  <a:buChar char="•"/>
                </a:pPr>
                <a:r>
                  <a:rPr lang="en-US" altLang="x-none" sz="16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Ions</a:t>
                </a:r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charged atoms that have gained or lost an electron</a:t>
                </a:r>
              </a:p>
            </p:txBody>
          </p:sp>
        </mc:Choice>
        <mc:Fallback xmlns="">
          <p:sp>
            <p:nvSpPr>
              <p:cNvPr id="5" name="TextBox 1">
                <a:extLst>
                  <a:ext uri="{FF2B5EF4-FFF2-40B4-BE49-F238E27FC236}">
                    <a16:creationId xmlns:a16="http://schemas.microsoft.com/office/drawing/2014/main" id="{F38F18E6-060F-A948-B8FF-CFC1F73805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902" y="1378430"/>
                <a:ext cx="8444195" cy="3836948"/>
              </a:xfrm>
              <a:prstGeom prst="rect">
                <a:avLst/>
              </a:prstGeom>
              <a:blipFill>
                <a:blip r:embed="rId3"/>
                <a:stretch>
                  <a:fillRect l="-300" t="-3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E658FC6-8060-B948-84D7-F919387EAD61}"/>
              </a:ext>
            </a:extLst>
          </p:cNvPr>
          <p:cNvSpPr txBox="1"/>
          <p:nvPr/>
        </p:nvSpPr>
        <p:spPr>
          <a:xfrm>
            <a:off x="0" y="5598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 of some terminology</a:t>
            </a:r>
          </a:p>
        </p:txBody>
      </p:sp>
    </p:spTree>
    <p:extLst>
      <p:ext uri="{BB962C8B-B14F-4D97-AF65-F5344CB8AC3E}">
        <p14:creationId xmlns:p14="http://schemas.microsoft.com/office/powerpoint/2010/main" val="97385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09D53AD-7372-F24C-AE53-ADE5471CEF28}"/>
              </a:ext>
            </a:extLst>
          </p:cNvPr>
          <p:cNvSpPr txBox="1"/>
          <p:nvPr/>
        </p:nvSpPr>
        <p:spPr>
          <a:xfrm>
            <a:off x="0" y="4201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Spectra</a:t>
            </a:r>
          </a:p>
        </p:txBody>
      </p:sp>
      <p:sp>
        <p:nvSpPr>
          <p:cNvPr id="25" name="TextBox 1">
            <a:extLst>
              <a:ext uri="{FF2B5EF4-FFF2-40B4-BE49-F238E27FC236}">
                <a16:creationId xmlns:a16="http://schemas.microsoft.com/office/drawing/2014/main" id="{B80F2E68-FFDA-D247-9259-D3F7679B8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05" y="1127131"/>
            <a:ext cx="8905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atom emits a unique light spectrum (fingerprint of an atom)</a:t>
            </a: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71A4F0F7-5369-3040-A8F0-D18777468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605" y="1661547"/>
            <a:ext cx="8905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emission spectra of atoms: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720C87-D9BC-E541-9B09-2206A714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127" y="2166474"/>
            <a:ext cx="5486400" cy="31877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419288-81DE-B544-83CD-6C2B00BCEB6B}"/>
              </a:ext>
            </a:extLst>
          </p:cNvPr>
          <p:cNvSpPr/>
          <p:nvPr/>
        </p:nvSpPr>
        <p:spPr bwMode="auto">
          <a:xfrm>
            <a:off x="1956127" y="2166474"/>
            <a:ext cx="5486400" cy="716426"/>
          </a:xfrm>
          <a:prstGeom prst="rect">
            <a:avLst/>
          </a:prstGeom>
          <a:noFill/>
          <a:ln w="222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965D8CA6-3894-F04D-84A4-305DBE0E1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005" y="5531335"/>
            <a:ext cx="84935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altLang="x-none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researchers found mathematical expressions that reproduced some if these patterns, but no deeper explanations.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3250176F-697B-6046-9716-61DB31A0D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1" y="1051947"/>
            <a:ext cx="85650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 Balmer determined the following expression for wavelengths of lines in the visible (400-800 nm) spectrum for hydrogen: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B585B0C7-D406-324D-9CA9-43DDFEEC3F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35229" y="2172726"/>
                <a:ext cx="2551583" cy="384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altLang="x-none" sz="19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altLang="x-none" sz="1900" i="1" dirty="0">
                    <a:solidFill>
                      <a:srgbClr val="00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x-none" sz="19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3, 4, 5,….</a:t>
                </a:r>
              </a:p>
            </p:txBody>
          </p:sp>
        </mc:Choice>
        <mc:Fallback xmlns="">
          <p:sp>
            <p:nvSpPr>
              <p:cNvPr id="4" name="TextBox 2">
                <a:extLst>
                  <a:ext uri="{FF2B5EF4-FFF2-40B4-BE49-F238E27FC236}">
                    <a16:creationId xmlns:a16="http://schemas.microsoft.com/office/drawing/2014/main" id="{B585B0C7-D406-324D-9CA9-43DDFEEC3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35229" y="2172726"/>
                <a:ext cx="2551583" cy="384721"/>
              </a:xfrm>
              <a:prstGeom prst="rect">
                <a:avLst/>
              </a:prstGeom>
              <a:blipFill>
                <a:blip r:embed="rId3"/>
                <a:stretch>
                  <a:fillRect l="-1493" t="-625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545BCB-3923-3548-BD66-54DDBB9586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43335" y="4029977"/>
                <a:ext cx="4953001" cy="1071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where: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altLang="x-none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GB" altLang="x-none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GB" altLang="x-none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integers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x-non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altLang="x-non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GB" altLang="x-none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GB" altLang="x-none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altLang="x-none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&gt;</m:t>
                      </m:r>
                      <m:sSub>
                        <m:sSubPr>
                          <m:ctrlPr>
                            <a:rPr lang="en-GB" altLang="x-none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altLang="x-none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e>
                        <m:sub>
                          <m:r>
                            <a:rPr lang="en-GB" altLang="x-none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x-none" sz="1600" baseline="-25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x-none" sz="16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altLang="x-none" sz="1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different for each element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545BCB-3923-3548-BD66-54DDBB958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3335" y="4029977"/>
                <a:ext cx="4953001" cy="1071575"/>
              </a:xfrm>
              <a:prstGeom prst="rect">
                <a:avLst/>
              </a:prstGeom>
              <a:blipFill>
                <a:blip r:embed="rId4"/>
                <a:stretch>
                  <a:fillRect l="-512" t="-2353" b="-70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B541768-BFDD-FD43-9C78-AC02FCA71593}"/>
              </a:ext>
            </a:extLst>
          </p:cNvPr>
          <p:cNvSpPr txBox="1"/>
          <p:nvPr/>
        </p:nvSpPr>
        <p:spPr>
          <a:xfrm>
            <a:off x="0" y="40777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Spectra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9AF26-2456-5042-8B17-CF3C9489B52E}"/>
                  </a:ext>
                </a:extLst>
              </p:cNvPr>
              <p:cNvSpPr txBox="1"/>
              <p:nvPr/>
            </p:nvSpPr>
            <p:spPr>
              <a:xfrm>
                <a:off x="2562541" y="1983613"/>
                <a:ext cx="3176575" cy="767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364.6 </m:t>
                          </m:r>
                          <m:r>
                            <m:rPr>
                              <m:sty m:val="p"/>
                            </m:rPr>
                            <a:rPr lang="en-GB" sz="22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nm</m:t>
                          </m:r>
                        </m:e>
                      </m:d>
                      <m:d>
                        <m:d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99AF26-2456-5042-8B17-CF3C9489B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541" y="1983613"/>
                <a:ext cx="3176575" cy="767518"/>
              </a:xfrm>
              <a:prstGeom prst="rect">
                <a:avLst/>
              </a:prstGeom>
              <a:blipFill>
                <a:blip r:embed="rId5"/>
                <a:stretch>
                  <a:fillRect l="-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">
            <a:extLst>
              <a:ext uri="{FF2B5EF4-FFF2-40B4-BE49-F238E27FC236}">
                <a16:creationId xmlns:a16="http://schemas.microsoft.com/office/drawing/2014/main" id="{5A0B4C7D-58C6-084B-903A-D81282055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01" y="3158753"/>
            <a:ext cx="88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Rydberg-Ritz formula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more general expression for “</a:t>
            </a:r>
            <a:r>
              <a:rPr lang="en-US" altLang="x-none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hydrogen-like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atoms/ions, and across a wider wavelength range: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459542-AB56-1D49-9451-F909132EA5DE}"/>
                  </a:ext>
                </a:extLst>
              </p:cNvPr>
              <p:cNvSpPr txBox="1"/>
              <p:nvPr/>
            </p:nvSpPr>
            <p:spPr>
              <a:xfrm>
                <a:off x="1224242" y="4242650"/>
                <a:ext cx="2067682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GB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sz="22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459542-AB56-1D49-9451-F909132EA5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242" y="4242650"/>
                <a:ext cx="2067682" cy="760721"/>
              </a:xfrm>
              <a:prstGeom prst="rect">
                <a:avLst/>
              </a:prstGeom>
              <a:blipFill>
                <a:blip r:embed="rId6"/>
                <a:stretch>
                  <a:fillRect l="-304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28DA1FF-B1D4-4A49-B686-7F55F4D10B81}"/>
              </a:ext>
            </a:extLst>
          </p:cNvPr>
          <p:cNvSpPr/>
          <p:nvPr/>
        </p:nvSpPr>
        <p:spPr bwMode="auto">
          <a:xfrm>
            <a:off x="2462525" y="1875107"/>
            <a:ext cx="3366772" cy="989638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7E9699-52C5-4547-83DA-848D7E5A25A0}"/>
              </a:ext>
            </a:extLst>
          </p:cNvPr>
          <p:cNvSpPr/>
          <p:nvPr/>
        </p:nvSpPr>
        <p:spPr bwMode="auto">
          <a:xfrm>
            <a:off x="1071882" y="4102879"/>
            <a:ext cx="2380935" cy="1061434"/>
          </a:xfrm>
          <a:prstGeom prst="rect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37689-EC92-C94E-9058-532C2C0FCFF5}"/>
              </a:ext>
            </a:extLst>
          </p:cNvPr>
          <p:cNvSpPr txBox="1"/>
          <p:nvPr/>
        </p:nvSpPr>
        <p:spPr>
          <a:xfrm>
            <a:off x="1521057" y="5488490"/>
            <a:ext cx="648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 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1.097 x 10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20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hydrogen (the </a:t>
            </a:r>
            <a:r>
              <a:rPr lang="en-US" altLang="x-non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Rydberg constant</a:t>
            </a: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1B307-6CBE-2340-B2AE-D889DD3CB9C7}"/>
              </a:ext>
            </a:extLst>
          </p:cNvPr>
          <p:cNvSpPr txBox="1"/>
          <p:nvPr/>
        </p:nvSpPr>
        <p:spPr>
          <a:xfrm>
            <a:off x="655824" y="6063916"/>
            <a:ext cx="802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two are consistent for </a:t>
            </a:r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0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=2, </a:t>
            </a:r>
            <a:r>
              <a:rPr lang="en-US" sz="16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</a:t>
            </a:r>
            <a:r>
              <a:rPr lang="en-US" sz="20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m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 animBg="1"/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31A79-F402-9449-92C9-F2D77BE116C4}"/>
              </a:ext>
            </a:extLst>
          </p:cNvPr>
          <p:cNvSpPr txBox="1"/>
          <p:nvPr/>
        </p:nvSpPr>
        <p:spPr>
          <a:xfrm>
            <a:off x="0" y="29656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the Atom: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Thomson’s Plum Pudding Model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A01396CD-ECFE-2548-A430-4831540A9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5" y="1523452"/>
            <a:ext cx="8434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Electrons embedded in a fluid that has a distributed positive charge: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048CED76-9927-9C46-AAC4-BD3DC732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19" y="5504549"/>
            <a:ext cx="85748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Aft>
                <a:spcPts val="1600"/>
              </a:spcAft>
            </a:pPr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Disproved by his student (Rutherford) who showed that most of the mass of an atom is concentrated in the nucleus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953573-B136-A94D-B9E9-2F74C360F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178" y="2013661"/>
            <a:ext cx="3147887" cy="31478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5B4FE-B822-CF4C-BCE5-10E8E87F3F23}"/>
              </a:ext>
            </a:extLst>
          </p:cNvPr>
          <p:cNvSpPr txBox="1"/>
          <p:nvPr/>
        </p:nvSpPr>
        <p:spPr>
          <a:xfrm>
            <a:off x="6291329" y="2341480"/>
            <a:ext cx="26095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 of positive charge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F0ADEC-ACB6-7F43-A7E0-DEC76321A5F5}"/>
              </a:ext>
            </a:extLst>
          </p:cNvPr>
          <p:cNvSpPr txBox="1"/>
          <p:nvPr/>
        </p:nvSpPr>
        <p:spPr>
          <a:xfrm>
            <a:off x="473338" y="4281026"/>
            <a:ext cx="21968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electrons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9ED2F3A-18D2-8040-87C0-E24CC4515DC8}"/>
              </a:ext>
            </a:extLst>
          </p:cNvPr>
          <p:cNvCxnSpPr>
            <a:cxnSpLocks/>
          </p:cNvCxnSpPr>
          <p:nvPr/>
        </p:nvCxnSpPr>
        <p:spPr bwMode="auto">
          <a:xfrm flipV="1">
            <a:off x="2624482" y="4206240"/>
            <a:ext cx="950822" cy="28543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65399B-E5F4-CC49-AE90-CF30F6066BCE}"/>
              </a:ext>
            </a:extLst>
          </p:cNvPr>
          <p:cNvCxnSpPr>
            <a:cxnSpLocks/>
          </p:cNvCxnSpPr>
          <p:nvPr/>
        </p:nvCxnSpPr>
        <p:spPr bwMode="auto">
          <a:xfrm flipV="1">
            <a:off x="2627338" y="4023360"/>
            <a:ext cx="637070" cy="46431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D841F8-C55F-6F48-B33F-6E4FB094D5D0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5512380" y="2533841"/>
            <a:ext cx="778949" cy="1873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4076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D848F-3DED-8B4E-972C-E99B6C62D2B1}"/>
              </a:ext>
            </a:extLst>
          </p:cNvPr>
          <p:cNvSpPr txBox="1"/>
          <p:nvPr/>
        </p:nvSpPr>
        <p:spPr>
          <a:xfrm>
            <a:off x="0" y="43248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Models of the Atom: The Bohr Model</a:t>
            </a:r>
          </a:p>
        </p:txBody>
      </p:sp>
      <p:pic>
        <p:nvPicPr>
          <p:cNvPr id="4" name="Picture 14" descr="F37-03">
            <a:extLst>
              <a:ext uri="{FF2B5EF4-FFF2-40B4-BE49-F238E27FC236}">
                <a16:creationId xmlns:a16="http://schemas.microsoft.com/office/drawing/2014/main" id="{7BFA3859-682C-1C4D-984F-D6737611B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91"/>
          <a:stretch/>
        </p:blipFill>
        <p:spPr bwMode="auto">
          <a:xfrm>
            <a:off x="199858" y="2143967"/>
            <a:ext cx="4636837" cy="407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AC3710F-CE2E-DF42-9786-6E90F9EC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05" y="1449392"/>
            <a:ext cx="84343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r>
              <a:rPr lang="en-US" altLang="x-non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similar to planets orbiting the sun: electron moves in a circular/elliptical orbit around a positive nucleus:</a:t>
            </a:r>
          </a:p>
          <a:p>
            <a:endParaRPr lang="en-US" altLang="x-none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2FCD56-C0D2-7345-BAC9-C782736368AD}"/>
                  </a:ext>
                </a:extLst>
              </p:cNvPr>
              <p:cNvSpPr txBox="1"/>
              <p:nvPr/>
            </p:nvSpPr>
            <p:spPr>
              <a:xfrm>
                <a:off x="5220201" y="2757272"/>
                <a:ext cx="3318681" cy="2903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Symbol" pitchFamily="2" charset="2"/>
                    <a:ea typeface="Cambria Math" panose="02040503050406030204" pitchFamily="18" charset="0"/>
                  </a:rPr>
                  <a:t>n</a:t>
                </a: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speed</a:t>
                </a:r>
              </a:p>
              <a:p>
                <a:pPr>
                  <a:spcAft>
                    <a:spcPts val="400"/>
                  </a:spcAft>
                </a:pPr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4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–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charge of electron</a:t>
                </a:r>
              </a:p>
              <a:p>
                <a:pPr>
                  <a:spcAft>
                    <a:spcPts val="400"/>
                  </a:spcAft>
                </a:pPr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attractive electric force</a:t>
                </a:r>
              </a:p>
              <a:p>
                <a:pPr>
                  <a:spcAft>
                    <a:spcPts val="400"/>
                  </a:spcAft>
                </a:pPr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400"/>
                  </a:spcAft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radius</a:t>
                </a:r>
              </a:p>
              <a:p>
                <a:pPr>
                  <a:spcAft>
                    <a:spcPts val="400"/>
                  </a:spcAft>
                </a:pPr>
                <a:endParaRPr lang="en-US" sz="14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400"/>
                  </a:spcAft>
                </a:pPr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:r>
                  <a:rPr lang="en-US" sz="2000" dirty="0" err="1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: charge of nucleus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2FCD56-C0D2-7345-BAC9-C782736368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201" y="2757272"/>
                <a:ext cx="3318681" cy="2903359"/>
              </a:xfrm>
              <a:prstGeom prst="rect">
                <a:avLst/>
              </a:prstGeom>
              <a:blipFill>
                <a:blip r:embed="rId4"/>
                <a:stretch>
                  <a:fillRect l="-1521" t="-1304" b="-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649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D9411D"/>
      </a:accent1>
      <a:accent2>
        <a:srgbClr val="FFCC00"/>
      </a:accent2>
      <a:accent3>
        <a:srgbClr val="AAAAB8"/>
      </a:accent3>
      <a:accent4>
        <a:srgbClr val="DADADA"/>
      </a:accent4>
      <a:accent5>
        <a:srgbClr val="E9B0AB"/>
      </a:accent5>
      <a:accent6>
        <a:srgbClr val="E7B900"/>
      </a:accent6>
      <a:hlink>
        <a:srgbClr val="3366CC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36338</TotalTime>
  <Words>1596</Words>
  <Application>Microsoft Macintosh PowerPoint</Application>
  <PresentationFormat>On-screen Show (4:3)</PresentationFormat>
  <Paragraphs>173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Comic Sans MS</vt:lpstr>
      <vt:lpstr>Herculanum</vt:lpstr>
      <vt:lpstr>Symbol</vt:lpstr>
      <vt:lpstr>Times</vt:lpstr>
      <vt:lpstr>Times New Roman</vt:lpstr>
      <vt:lpstr>Blank</vt:lpstr>
      <vt:lpstr>PA1140: WAVES AND QUANTA   Unit 4: Atoms and nuclei</vt:lpstr>
      <vt:lpstr>Reading</vt:lpstr>
      <vt:lpstr>PowerPoint Presentation</vt:lpstr>
      <vt:lpstr>Lecture 1: the atom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Leicester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Tim Yeoman</dc:creator>
  <cp:lastModifiedBy>Tanvir, Nial (Prof.)</cp:lastModifiedBy>
  <cp:revision>635</cp:revision>
  <cp:lastPrinted>2020-03-09T11:27:54Z</cp:lastPrinted>
  <dcterms:created xsi:type="dcterms:W3CDTF">1999-10-06T17:32:18Z</dcterms:created>
  <dcterms:modified xsi:type="dcterms:W3CDTF">2022-01-31T10:04:15Z</dcterms:modified>
</cp:coreProperties>
</file>