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0" r:id="rId2"/>
    <p:sldId id="392" r:id="rId3"/>
    <p:sldId id="393" r:id="rId4"/>
    <p:sldId id="379" r:id="rId5"/>
    <p:sldId id="394" r:id="rId6"/>
    <p:sldId id="380" r:id="rId7"/>
    <p:sldId id="395" r:id="rId8"/>
    <p:sldId id="373" r:id="rId9"/>
    <p:sldId id="396" r:id="rId10"/>
    <p:sldId id="382" r:id="rId11"/>
    <p:sldId id="386" r:id="rId12"/>
    <p:sldId id="401" r:id="rId13"/>
    <p:sldId id="397" r:id="rId14"/>
    <p:sldId id="357" r:id="rId15"/>
    <p:sldId id="374" r:id="rId16"/>
    <p:sldId id="398" r:id="rId17"/>
    <p:sldId id="383" r:id="rId18"/>
    <p:sldId id="399" r:id="rId19"/>
    <p:sldId id="372" r:id="rId20"/>
    <p:sldId id="402" r:id="rId21"/>
    <p:sldId id="400" r:id="rId22"/>
    <p:sldId id="365" r:id="rId23"/>
    <p:sldId id="364" r:id="rId24"/>
    <p:sldId id="384" r:id="rId25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437FF"/>
    <a:srgbClr val="FF2600"/>
    <a:srgbClr val="000086"/>
    <a:srgbClr val="0000CC"/>
    <a:srgbClr val="FF7E79"/>
    <a:srgbClr val="0033CC"/>
    <a:srgbClr val="00008A"/>
    <a:srgbClr val="0000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93248"/>
  </p:normalViewPr>
  <p:slideViewPr>
    <p:cSldViewPr snapToGrid="0" snapToObjects="1">
      <p:cViewPr varScale="1">
        <p:scale>
          <a:sx n="136" d="100"/>
          <a:sy n="136" d="100"/>
        </p:scale>
        <p:origin x="1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091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C3B15FC7-3AB1-0040-8302-065B6F9ADDB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373352-33D0-C54D-8D68-6318D31A8943}" type="datetimeFigureOut">
              <a:rPr lang="en-US" altLang="x-none"/>
              <a:pPr/>
              <a:t>1/29/22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74EA4E-F489-D941-8330-1AE1FDDB1BA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61346-313F-F343-AD4D-F06C3A19F93D}" type="slidenum">
              <a:rPr lang="en-US"/>
              <a:pPr/>
              <a:t>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9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3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4EA4E-F489-D941-8330-1AE1FDDB1BA2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327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4EA4E-F489-D941-8330-1AE1FDDB1BA2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4539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them: does carbon-14 have too many or too few neutrons?</a:t>
            </a:r>
          </a:p>
          <a:p>
            <a:r>
              <a:rPr lang="en-US" dirty="0"/>
              <a:t>How about magnesium-23?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8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7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2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4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3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A16902-58BC-9840-AA6B-C9363A26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64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0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51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1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11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28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4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8" name="Picture 9" descr="smlogoblugra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172200"/>
            <a:ext cx="2133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85800" y="0"/>
            <a:ext cx="3244850" cy="3143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8061" tIns="48170" rIns="98061" bIns="48170"/>
          <a:lstStyle/>
          <a:p>
            <a:pPr algn="ctr" defTabSz="990600">
              <a:defRPr/>
            </a:pPr>
            <a:r>
              <a:rPr lang="en-GB" sz="1400">
                <a:latin typeface="Comic Sans MS" charset="0"/>
                <a:ea typeface="ＭＳ Ｐゴシック" charset="0"/>
              </a:rPr>
              <a:t>PA 1140 Waves and Quanta </a:t>
            </a:r>
            <a:r>
              <a:rPr lang="en-GB" sz="1400" i="1">
                <a:latin typeface="Comic Sans MS" charset="0"/>
                <a:ea typeface="ＭＳ Ｐゴシック" charset="0"/>
              </a:rPr>
              <a:t>Unit 4: Atoms and Nuclei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93700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5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69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89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081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27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84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4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9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5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tif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3.tif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" y="260648"/>
            <a:ext cx="8458200" cy="1572316"/>
          </a:xfrm>
        </p:spPr>
        <p:txBody>
          <a:bodyPr/>
          <a:lstStyle/>
          <a:p>
            <a:pPr algn="ctr"/>
            <a:r>
              <a:rPr lang="en-US" sz="4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PA1140: WAVES AND QUANTA</a:t>
            </a:r>
            <a:br>
              <a:rPr lang="en-US" sz="4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Atoms and nuclei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53136"/>
            <a:ext cx="6400800" cy="1997968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Lecturer: Prof Nial Tanvir (G20)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nrt3@le.ac.uk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BFE42-90DD-9949-8D19-09CE8DE2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9" y="1832964"/>
            <a:ext cx="2804162" cy="31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6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71FD5F-9C10-DF42-B786-78C80537E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059"/>
          <a:stretch/>
        </p:blipFill>
        <p:spPr>
          <a:xfrm>
            <a:off x="823328" y="3944865"/>
            <a:ext cx="7302500" cy="184780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063AD8-FA30-D04F-AE9E-3621C4008DD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Decay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B4C1EE-5DF1-924A-9D16-9693B47CAB5D}"/>
              </a:ext>
            </a:extLst>
          </p:cNvPr>
          <p:cNvSpPr/>
          <p:nvPr/>
        </p:nvSpPr>
        <p:spPr bwMode="auto">
          <a:xfrm>
            <a:off x="6118728" y="5137528"/>
            <a:ext cx="356715" cy="288330"/>
          </a:xfrm>
          <a:prstGeom prst="roundRect">
            <a:avLst/>
          </a:prstGeom>
          <a:noFill/>
          <a:ln w="25400" cap="flat" cmpd="sng" algn="ctr">
            <a:solidFill>
              <a:srgbClr val="9437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A4E2D9-7B29-8D47-9DC1-BC520B5BA2A6}"/>
              </a:ext>
            </a:extLst>
          </p:cNvPr>
          <p:cNvSpPr/>
          <p:nvPr/>
        </p:nvSpPr>
        <p:spPr bwMode="auto">
          <a:xfrm>
            <a:off x="1251259" y="5504340"/>
            <a:ext cx="356715" cy="288330"/>
          </a:xfrm>
          <a:prstGeom prst="roundRect">
            <a:avLst/>
          </a:prstGeom>
          <a:noFill/>
          <a:ln w="25400" cap="flat" cmpd="sng" algn="ctr">
            <a:solidFill>
              <a:srgbClr val="9437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737241-70EA-2D4C-AE9E-7F577CA31366}"/>
                  </a:ext>
                </a:extLst>
              </p:cNvPr>
              <p:cNvSpPr txBox="1"/>
              <p:nvPr/>
            </p:nvSpPr>
            <p:spPr>
              <a:xfrm>
                <a:off x="3137466" y="2194693"/>
                <a:ext cx="2796983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737241-70EA-2D4C-AE9E-7F577CA31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466" y="2194693"/>
                <a:ext cx="2796983" cy="37587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838F1D-92EB-B341-A0CE-205B665FEF86}"/>
                  </a:ext>
                </a:extLst>
              </p:cNvPr>
              <p:cNvSpPr txBox="1"/>
              <p:nvPr/>
            </p:nvSpPr>
            <p:spPr>
              <a:xfrm>
                <a:off x="2914336" y="2867677"/>
                <a:ext cx="3178498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Mg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838F1D-92EB-B341-A0CE-205B665FE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336" y="2867677"/>
                <a:ext cx="3178498" cy="376193"/>
              </a:xfrm>
              <a:prstGeom prst="rect">
                <a:avLst/>
              </a:prstGeom>
              <a:blipFill>
                <a:blip r:embed="rId4"/>
                <a:stretch>
                  <a:fillRect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1569024D-52B7-9B46-9B4C-9778C54199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08" y="1209077"/>
                <a:ext cx="8959608" cy="62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Via what </a:t>
                </a:r>
                <a14:m>
                  <m:oMath xmlns:m="http://schemas.openxmlformats.org/officeDocument/2006/math">
                    <m:r>
                      <a:rPr lang="en-GB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 will carbon-14 and magnesium-23 decay? 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are the decay products?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1569024D-52B7-9B46-9B4C-9778C5419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08" y="1209077"/>
                <a:ext cx="8959608" cy="623248"/>
              </a:xfrm>
              <a:prstGeom prst="rect">
                <a:avLst/>
              </a:prstGeom>
              <a:blipFill>
                <a:blip r:embed="rId5"/>
                <a:stretch>
                  <a:fillRect t="-4000" b="-1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9A0DFF-F856-584A-881C-4C09EA4E4CEB}"/>
              </a:ext>
            </a:extLst>
          </p:cNvPr>
          <p:cNvSpPr/>
          <p:nvPr/>
        </p:nvSpPr>
        <p:spPr bwMode="auto">
          <a:xfrm>
            <a:off x="4018966" y="2038063"/>
            <a:ext cx="2457212" cy="143551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4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063AD8-FA30-D04F-AE9E-3621C4008DD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5A37ED-E36C-4143-8CB8-C543A028D078}"/>
                  </a:ext>
                </a:extLst>
              </p:cNvPr>
              <p:cNvSpPr txBox="1"/>
              <p:nvPr/>
            </p:nvSpPr>
            <p:spPr>
              <a:xfrm>
                <a:off x="3137466" y="2194693"/>
                <a:ext cx="2796983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5A37ED-E36C-4143-8CB8-C543A028D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466" y="2194693"/>
                <a:ext cx="2796983" cy="375872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84295D-7039-3841-AD8A-43C2D318501A}"/>
                  </a:ext>
                </a:extLst>
              </p:cNvPr>
              <p:cNvSpPr txBox="1"/>
              <p:nvPr/>
            </p:nvSpPr>
            <p:spPr>
              <a:xfrm>
                <a:off x="2914336" y="2867677"/>
                <a:ext cx="3178498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Mg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84295D-7039-3841-AD8A-43C2D3185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336" y="2867677"/>
                <a:ext cx="3178498" cy="376193"/>
              </a:xfrm>
              <a:prstGeom prst="rect">
                <a:avLst/>
              </a:prstGeom>
              <a:blipFill>
                <a:blip r:embed="rId3"/>
                <a:stretch>
                  <a:fillRect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46CFCAB9-DA88-4845-9A00-1863D63264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08" y="1209077"/>
                <a:ext cx="8959608" cy="62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Via what </a:t>
                </a:r>
                <a14:m>
                  <m:oMath xmlns:m="http://schemas.openxmlformats.org/officeDocument/2006/math">
                    <m:r>
                      <a:rPr lang="en-GB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 will carbon-14 and magnesium-23 decay? 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are the decay products?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46CFCAB9-DA88-4845-9A00-1863D6326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08" y="1209077"/>
                <a:ext cx="8959608" cy="623248"/>
              </a:xfrm>
              <a:prstGeom prst="rect">
                <a:avLst/>
              </a:prstGeom>
              <a:blipFill>
                <a:blip r:embed="rId4"/>
                <a:stretch>
                  <a:fillRect t="-4000" b="-1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59D929C-0E13-FE46-BFBF-21678F1555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059"/>
          <a:stretch/>
        </p:blipFill>
        <p:spPr>
          <a:xfrm>
            <a:off x="823328" y="3944865"/>
            <a:ext cx="7302500" cy="184780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A2325D-5BC4-2B40-831B-4F0DD7D23A12}"/>
              </a:ext>
            </a:extLst>
          </p:cNvPr>
          <p:cNvSpPr/>
          <p:nvPr/>
        </p:nvSpPr>
        <p:spPr bwMode="auto">
          <a:xfrm>
            <a:off x="6519945" y="5137528"/>
            <a:ext cx="356715" cy="28833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8A3FFB-37DD-DE4D-A0B2-65A563C53423}"/>
              </a:ext>
            </a:extLst>
          </p:cNvPr>
          <p:cNvSpPr/>
          <p:nvPr/>
        </p:nvSpPr>
        <p:spPr bwMode="auto">
          <a:xfrm>
            <a:off x="859335" y="5485874"/>
            <a:ext cx="356715" cy="28833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8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063AD8-FA30-D04F-AE9E-3621C4008DD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heavy elements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46CFCAB9-DA88-4845-9A00-1863D6326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9" y="1339699"/>
            <a:ext cx="8108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3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heavier than iron are thought to be mainly built up via neutron capture on seed nuclei (occurs in various, rare astrophysical situations).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s-process - Wikipedia">
            <a:extLst>
              <a:ext uri="{FF2B5EF4-FFF2-40B4-BE49-F238E27FC236}">
                <a16:creationId xmlns:a16="http://schemas.microsoft.com/office/drawing/2014/main" id="{1433624C-715E-2849-B550-5EAB1B3C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9" y="2798917"/>
            <a:ext cx="3575698" cy="16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5D69EE30-D9A9-584A-874C-9C098C2351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859" y="4979692"/>
                <a:ext cx="3391678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 elements are created by the so-called “slow” or “s-process”, where </a:t>
                </a:r>
                <a14:m>
                  <m:oMath xmlns:m="http://schemas.openxmlformats.org/officeDocument/2006/math">
                    <m:r>
                      <a:rPr lang="en-GB" altLang="x-none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-decays occur when unstable nuclei have been formed.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5D69EE30-D9A9-584A-874C-9C098C235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859" y="4979692"/>
                <a:ext cx="3391678" cy="1077218"/>
              </a:xfrm>
              <a:prstGeom prst="rect">
                <a:avLst/>
              </a:prstGeom>
              <a:blipFill>
                <a:blip r:embed="rId3"/>
                <a:stretch>
                  <a:fillRect l="-1124" t="-2326" b="-58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AA9BA400-9593-4840-85CC-7C3BB63B4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1959" y="4830862"/>
                <a:ext cx="3993502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Some atomic species seem to be formed instead by a “rapid” or “r-process” in which highly unstable, neutron rich nuclei are initially formed more rapidly than they can decay via </a:t>
                </a:r>
                <a14:m>
                  <m:oMath xmlns:m="http://schemas.openxmlformats.org/officeDocument/2006/math">
                    <m:r>
                      <a:rPr lang="en-GB" altLang="x-none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-decay. (This may occur predominantly in colliding neutron stars!)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AA9BA400-9593-4840-85CC-7C3BB63B4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1959" y="4830862"/>
                <a:ext cx="3993502" cy="1569660"/>
              </a:xfrm>
              <a:prstGeom prst="rect">
                <a:avLst/>
              </a:prstGeom>
              <a:blipFill>
                <a:blip r:embed="rId4"/>
                <a:stretch>
                  <a:fillRect l="-952" t="-800" r="-2222" b="-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Lecture 36| ASTR 596/496 NPA | Sprign 2019">
            <a:extLst>
              <a:ext uri="{FF2B5EF4-FFF2-40B4-BE49-F238E27FC236}">
                <a16:creationId xmlns:a16="http://schemas.microsoft.com/office/drawing/2014/main" id="{4763F29F-3484-824C-9BF3-3C3F83A2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69" y="2072386"/>
            <a:ext cx="3646326" cy="2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59E9-3D46-4C40-A452-5CC45CDF5842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sz="32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decay: Radiocarbon Dating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75049DFF-D036-AA4B-9B8B-C6977B5F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3" y="1334642"/>
            <a:ext cx="8623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used to determine the age of an object containing organic material. We already know the decay products of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6ACA2A-82DB-EB4C-9CFD-7E9900769E37}"/>
                  </a:ext>
                </a:extLst>
              </p:cNvPr>
              <p:cNvSpPr txBox="1"/>
              <p:nvPr/>
            </p:nvSpPr>
            <p:spPr>
              <a:xfrm>
                <a:off x="3058282" y="2347576"/>
                <a:ext cx="2796983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6ACA2A-82DB-EB4C-9CFD-7E9900769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82" y="2347576"/>
                <a:ext cx="2796983" cy="37587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">
                <a:extLst>
                  <a:ext uri="{FF2B5EF4-FFF2-40B4-BE49-F238E27FC236}">
                    <a16:creationId xmlns:a16="http://schemas.microsoft.com/office/drawing/2014/main" id="{1839389A-26DB-6B4C-A9CB-99CD88D3AA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35" y="3131110"/>
                <a:ext cx="8148578" cy="640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this decay is </a:t>
                </a:r>
                <a:r>
                  <a:rPr lang="en-GB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5730 years</a:t>
                </a:r>
              </a:p>
              <a:p>
                <a:pPr algn="ctr"/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">
                <a:extLst>
                  <a:ext uri="{FF2B5EF4-FFF2-40B4-BE49-F238E27FC236}">
                    <a16:creationId xmlns:a16="http://schemas.microsoft.com/office/drawing/2014/main" id="{1839389A-26DB-6B4C-A9CB-99CD88D3A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435" y="3131110"/>
                <a:ext cx="8148578" cy="6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052694-F27F-4B4E-A20E-44ECEB8FCEFF}"/>
                  </a:ext>
                </a:extLst>
              </p:cNvPr>
              <p:cNvSpPr txBox="1"/>
              <p:nvPr/>
            </p:nvSpPr>
            <p:spPr>
              <a:xfrm>
                <a:off x="3100818" y="5055505"/>
                <a:ext cx="2596160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052694-F27F-4B4E-A20E-44ECEB8FC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18" y="5055505"/>
                <a:ext cx="2596160" cy="375872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17039FE-AF7F-0048-9B3E-CBD5A45E0AF0}"/>
              </a:ext>
            </a:extLst>
          </p:cNvPr>
          <p:cNvSpPr txBox="1"/>
          <p:nvPr/>
        </p:nvSpPr>
        <p:spPr>
          <a:xfrm>
            <a:off x="6146157" y="5106336"/>
            <a:ext cx="27860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neutron; p = proton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D4E4A34B-1E84-6E46-BDE4-A7E528EB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27" y="6089063"/>
            <a:ext cx="87998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200" dirty="0">
                <a:solidFill>
                  <a:srgbClr val="943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neutron source?</a:t>
            </a:r>
            <a:endParaRPr lang="en-US" altLang="x-none" sz="2200" dirty="0">
              <a:solidFill>
                <a:srgbClr val="9437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C1658-EC8E-9F46-B6AB-BCC9DA8CB672}"/>
              </a:ext>
            </a:extLst>
          </p:cNvPr>
          <p:cNvSpPr txBox="1"/>
          <p:nvPr/>
        </p:nvSpPr>
        <p:spPr>
          <a:xfrm>
            <a:off x="251427" y="5694403"/>
            <a:ext cx="8458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is abundant in the Earth’s atmosphere (~79% of air)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B8055BE-43CD-BA44-94B8-213A47A40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2" y="3708641"/>
            <a:ext cx="79722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expect concentration of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to decrease over time, but it is generated via reaction between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and a neutron: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  <p:bldP spid="14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">
            <a:extLst>
              <a:ext uri="{FF2B5EF4-FFF2-40B4-BE49-F238E27FC236}">
                <a16:creationId xmlns:a16="http://schemas.microsoft.com/office/drawing/2014/main" id="{B923CDED-9B08-C149-8A83-5807019E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3947167"/>
            <a:ext cx="85471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radiation originating from the Sun or outside our solar system. </a:t>
            </a:r>
          </a:p>
          <a:p>
            <a:pPr>
              <a:spcAft>
                <a:spcPts val="600"/>
              </a:spcAft>
            </a:pP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Composed mostly of protons and </a:t>
            </a:r>
            <a:r>
              <a:rPr lang="en-GB" altLang="x-none" sz="1600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particles (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He) that are converted to neutrons and other particles when they collide with atoms and molecules in the Earth’s atmosphere</a:t>
            </a:r>
          </a:p>
          <a:p>
            <a:pPr>
              <a:spcAft>
                <a:spcPts val="600"/>
              </a:spcAft>
            </a:pP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to form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occurs mostly 9-15 km overhead </a:t>
            </a:r>
            <a:b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(upper troposphere/lower stratosphere and aircraft cruising altitude)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D88DC-891D-0948-9A31-B981167C6D63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sz="32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decay: Radiocarbon Dating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64A00-8AF7-FF44-99DF-795D16D63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11" y="1373808"/>
            <a:ext cx="4064000" cy="2260600"/>
          </a:xfrm>
          <a:prstGeom prst="rect">
            <a:avLst/>
          </a:prstGeom>
        </p:spPr>
      </p:pic>
      <p:sp>
        <p:nvSpPr>
          <p:cNvPr id="35" name="TextBox 2">
            <a:extLst>
              <a:ext uri="{FF2B5EF4-FFF2-40B4-BE49-F238E27FC236}">
                <a16:creationId xmlns:a16="http://schemas.microsoft.com/office/drawing/2014/main" id="{2E23550E-FD6B-FC4A-A40E-35A55D07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414" y="1403453"/>
            <a:ext cx="28775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rays</a:t>
            </a:r>
            <a:endParaRPr lang="en-US" altLang="x-none" sz="2600" b="1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E57535-EFBD-324A-B439-2BC1D355B74D}"/>
                  </a:ext>
                </a:extLst>
              </p:cNvPr>
              <p:cNvSpPr txBox="1"/>
              <p:nvPr/>
            </p:nvSpPr>
            <p:spPr>
              <a:xfrm>
                <a:off x="5788121" y="2250502"/>
                <a:ext cx="2711127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+</m:t>
                      </m:r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E57535-EFBD-324A-B439-2BC1D355B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21" y="2250502"/>
                <a:ext cx="2711127" cy="375872"/>
              </a:xfrm>
              <a:prstGeom prst="rect">
                <a:avLst/>
              </a:prstGeom>
              <a:blipFill>
                <a:blip r:embed="rId4"/>
                <a:stretch>
                  <a:fillRect l="-465" t="-3333" r="-186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B0101A6-6A3C-8946-BB00-664AF30D3451}"/>
              </a:ext>
            </a:extLst>
          </p:cNvPr>
          <p:cNvSpPr/>
          <p:nvPr/>
        </p:nvSpPr>
        <p:spPr bwMode="auto">
          <a:xfrm>
            <a:off x="5694745" y="2220989"/>
            <a:ext cx="451412" cy="481198"/>
          </a:xfrm>
          <a:prstGeom prst="ellipse">
            <a:avLst/>
          </a:prstGeom>
          <a:noFill/>
          <a:ln w="38100" cap="flat" cmpd="sng" algn="ctr">
            <a:solidFill>
              <a:srgbClr val="9437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12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D6644CB1-1940-2646-9E77-B988C61AB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6" y="1210389"/>
            <a:ext cx="86798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(the most abundant carbon isotope) have the same reactivity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react with oxygen (O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the atmosphere to form carbon dioxide (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relative abundance of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~1.3 x 10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organisms like plants continually exchange 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atmosphere, so have the same ratio of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AF155-485D-8543-85F7-C09E363ACFB4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sz="32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decay: Radiocarbon Dating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27C9F-CD1E-5A4C-975A-A1218173BD8B}"/>
              </a:ext>
            </a:extLst>
          </p:cNvPr>
          <p:cNvSpPr txBox="1"/>
          <p:nvPr/>
        </p:nvSpPr>
        <p:spPr>
          <a:xfrm>
            <a:off x="844951" y="4537302"/>
            <a:ext cx="20571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50D8CE-1066-CE49-9453-2BECEE3F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46" y="3984084"/>
            <a:ext cx="2946400" cy="2622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30405E-6C6D-9644-874C-B7DEBECADA88}"/>
              </a:ext>
            </a:extLst>
          </p:cNvPr>
          <p:cNvSpPr txBox="1"/>
          <p:nvPr/>
        </p:nvSpPr>
        <p:spPr>
          <a:xfrm>
            <a:off x="6114545" y="4537302"/>
            <a:ext cx="19188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779F250A-5875-3D41-AD6D-55FD3941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6" y="5386279"/>
            <a:ext cx="2814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assimilation during the day</a:t>
            </a:r>
            <a:endParaRPr lang="en-US" altLang="x-none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B3201542-F551-0243-A3B1-B70EA4DB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751" y="5386279"/>
            <a:ext cx="2685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Respire CO</a:t>
            </a:r>
            <a:r>
              <a:rPr lang="en-GB" altLang="x-none" sz="18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night (and during the day)</a:t>
            </a:r>
            <a:endParaRPr lang="en-US" altLang="x-none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D6644CB1-1940-2646-9E77-B988C61AB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6" y="1207036"/>
            <a:ext cx="867983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 eat the plants, animals eat the animals that ate the plants… and so on up the food chain so that radiocarbon becomes distributed throughout the biosphere.</a:t>
            </a: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these organisms die, they no longer take up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so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decreases (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is stable, 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undergoes </a:t>
            </a:r>
            <a:r>
              <a:rPr lang="en-GB" altLang="x-none" sz="1600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decay)</a:t>
            </a: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samples have been reliably measured are ~50,000 years old   (~8 half-lives)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AF155-485D-8543-85F7-C09E363ACFB4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sz="32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decay: Radiocarbon Dating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64518-9FF9-C04D-9115-1C56E8AA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604" y="2037894"/>
            <a:ext cx="2690792" cy="29188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7177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68C374-9F49-2B47-8F9B-8E99CDE2F151}"/>
              </a:ext>
            </a:extLst>
          </p:cNvPr>
          <p:cNvSpPr txBox="1"/>
          <p:nvPr/>
        </p:nvSpPr>
        <p:spPr>
          <a:xfrm>
            <a:off x="0" y="5270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sz="32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decay: Radiocarbon Dating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E403AC-94E1-D44F-BCC0-098F5BA0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11" y="1208033"/>
            <a:ext cx="4294378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3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40258EB6-BC87-9946-B406-FCB0F55FC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662" y="1209221"/>
            <a:ext cx="391367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adding CO</a:t>
            </a:r>
            <a:r>
              <a:rPr lang="en-US" altLang="x-none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atmosphere from burning fossil fuels (coal, natural gas, oil that are millions of years old).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affects the relative abundance of 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since it adds 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8C374-9F49-2B47-8F9B-8E99CDE2F151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 on Radiocarbon Dating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801DD8E-C762-594F-8367-AADF6986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48" y="3474580"/>
            <a:ext cx="3913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we have also added 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as a by-product of nuclear bomb testing.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8165653-CE84-8849-968B-46413722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868" y="5410352"/>
            <a:ext cx="42898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precision use of carbon dating relies on further calibration, for example trees can be both carbon dated and their ages estimated using tree rings (think about it!).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Tree Rings Could Hold Key to Dating Ancient History - HISTORY">
            <a:extLst>
              <a:ext uri="{FF2B5EF4-FFF2-40B4-BE49-F238E27FC236}">
                <a16:creationId xmlns:a16="http://schemas.microsoft.com/office/drawing/2014/main" id="{1E05AE4E-4202-674E-9358-70801D9D4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9" y="4626817"/>
            <a:ext cx="3235518" cy="181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uclear explosion fallout causes cancer and health issues for decades -  Business Insider">
            <a:extLst>
              <a:ext uri="{FF2B5EF4-FFF2-40B4-BE49-F238E27FC236}">
                <a16:creationId xmlns:a16="http://schemas.microsoft.com/office/drawing/2014/main" id="{74F7224A-9997-5349-8F0A-AAE88037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37" y="3025103"/>
            <a:ext cx="2599302" cy="19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e Are in Deep Trouble&quot;: Carbon Emissions Break Record in Devastating  Global Setback">
            <a:extLst>
              <a:ext uri="{FF2B5EF4-FFF2-40B4-BE49-F238E27FC236}">
                <a16:creationId xmlns:a16="http://schemas.microsoft.com/office/drawing/2014/main" id="{F87131AA-25E7-8945-BC83-D892FB25E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1" y="1221873"/>
            <a:ext cx="3750906" cy="15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6A5C0-CF14-7045-9155-64F291145EC0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Problems: Carbon Dating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181F6-8760-0048-B7DE-94D8EA7D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1" y="1405162"/>
            <a:ext cx="77087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396875"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(a) 	A non-living wood sample contains 10 g of carbon and shows a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decay rate of 100 counts/min. (“Counts” being the number of decays). How old is it? </a:t>
            </a:r>
            <a:b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activity of a living carbon-containing organism is about 15 decays per minute per gram of carbon and the half-life of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is 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5730 years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96FD157-0566-6E44-B07F-DDFE449D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0" y="4244461"/>
            <a:ext cx="75141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409575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(b) 	What decay rate would you expect from 15 g of 10,000 year-old wood?</a:t>
            </a:r>
          </a:p>
        </p:txBody>
      </p:sp>
    </p:spTree>
    <p:extLst>
      <p:ext uri="{BB962C8B-B14F-4D97-AF65-F5344CB8AC3E}">
        <p14:creationId xmlns:p14="http://schemas.microsoft.com/office/powerpoint/2010/main" val="213238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CD8B4F-C08A-3B47-A9A2-17F2E39D3FED}"/>
              </a:ext>
            </a:extLst>
          </p:cNvPr>
          <p:cNvSpPr txBox="1"/>
          <p:nvPr/>
        </p:nvSpPr>
        <p:spPr>
          <a:xfrm>
            <a:off x="0" y="43180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943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of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D0D4FE-20E9-1341-A2FA-6515EFBB9898}"/>
                  </a:ext>
                </a:extLst>
              </p:cNvPr>
              <p:cNvSpPr txBox="1"/>
              <p:nvPr/>
            </p:nvSpPr>
            <p:spPr>
              <a:xfrm>
                <a:off x="3648363" y="1500025"/>
                <a:ext cx="1440202" cy="411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D0D4FE-20E9-1341-A2FA-6515EFBB9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363" y="1500025"/>
                <a:ext cx="1440202" cy="411779"/>
              </a:xfrm>
              <a:prstGeom prst="rect">
                <a:avLst/>
              </a:prstGeom>
              <a:blipFill>
                <a:blip r:embed="rId3"/>
                <a:stretch>
                  <a:fillRect l="-3478" t="-117647" r="-13043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">
            <a:extLst>
              <a:ext uri="{FF2B5EF4-FFF2-40B4-BE49-F238E27FC236}">
                <a16:creationId xmlns:a16="http://schemas.microsoft.com/office/drawing/2014/main" id="{B324C229-A1BB-D042-9937-0589AF1C2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3" y="981287"/>
            <a:ext cx="525621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1500"/>
              </a:spcAft>
            </a:pPr>
            <a:r>
              <a:rPr lang="en-US" altLang="x-none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Radii: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00CB4-2760-F547-A8F3-7571468667B1}"/>
              </a:ext>
            </a:extLst>
          </p:cNvPr>
          <p:cNvSpPr/>
          <p:nvPr/>
        </p:nvSpPr>
        <p:spPr bwMode="auto">
          <a:xfrm>
            <a:off x="3492500" y="1425332"/>
            <a:ext cx="1638300" cy="568568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4C7B597-5FF3-D040-815F-58BF8B08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2" y="2163240"/>
            <a:ext cx="8429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indent="0" algn="ctr">
              <a:spcAft>
                <a:spcPts val="1800"/>
              </a:spcAft>
            </a:pPr>
            <a:r>
              <a:rPr lang="en-GB" altLang="x-none" sz="20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Binding Energy:</a:t>
            </a:r>
            <a:endParaRPr lang="en-US" altLang="x-none" sz="2000" b="1" dirty="0">
              <a:solidFill>
                <a:srgbClr val="0000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29AB53-034B-6D4B-BF21-4D11A315B09D}"/>
                  </a:ext>
                </a:extLst>
              </p:cNvPr>
              <p:cNvSpPr txBox="1"/>
              <p:nvPr/>
            </p:nvSpPr>
            <p:spPr>
              <a:xfrm>
                <a:off x="2884820" y="2814265"/>
                <a:ext cx="3297441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GB" sz="21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GB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29AB53-034B-6D4B-BF21-4D11A315B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20" y="2814265"/>
                <a:ext cx="3297441" cy="323165"/>
              </a:xfrm>
              <a:prstGeom prst="rect">
                <a:avLst/>
              </a:prstGeom>
              <a:blipFill>
                <a:blip r:embed="rId4"/>
                <a:stretch>
                  <a:fillRect l="-1149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87C3E28-08EA-C745-9CE0-43AF3AAA188E}"/>
              </a:ext>
            </a:extLst>
          </p:cNvPr>
          <p:cNvSpPr/>
          <p:nvPr/>
        </p:nvSpPr>
        <p:spPr bwMode="auto">
          <a:xfrm>
            <a:off x="2714034" y="2678583"/>
            <a:ext cx="3622549" cy="583390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8EBC47-AE57-8D43-953A-05BCD8A55C00}"/>
                  </a:ext>
                </a:extLst>
              </p:cNvPr>
              <p:cNvSpPr txBox="1"/>
              <p:nvPr/>
            </p:nvSpPr>
            <p:spPr>
              <a:xfrm>
                <a:off x="3633053" y="4585717"/>
                <a:ext cx="1497205" cy="354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8EBC47-AE57-8D43-953A-05BCD8A5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053" y="4585717"/>
                <a:ext cx="1497205" cy="354521"/>
              </a:xfrm>
              <a:prstGeom prst="rect">
                <a:avLst/>
              </a:prstGeom>
              <a:blipFill>
                <a:blip r:embed="rId5"/>
                <a:stretch>
                  <a:fillRect l="-3361" r="-840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A845B12-9543-A640-A44C-A21441F26DD6}"/>
              </a:ext>
            </a:extLst>
          </p:cNvPr>
          <p:cNvSpPr/>
          <p:nvPr/>
        </p:nvSpPr>
        <p:spPr bwMode="auto">
          <a:xfrm>
            <a:off x="3442947" y="4527876"/>
            <a:ext cx="1863403" cy="52001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6FD55BB5-CEE9-F44D-9AB6-AB5719F16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91" y="4028237"/>
            <a:ext cx="60751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1500"/>
              </a:spcAft>
            </a:pPr>
            <a:r>
              <a:rPr lang="en-US" altLang="x-none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Decay of a Radioactive Sample: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CE3F7-B610-1341-B7AB-7794AA9660B2}"/>
                  </a:ext>
                </a:extLst>
              </p:cNvPr>
              <p:cNvSpPr txBox="1"/>
              <p:nvPr/>
            </p:nvSpPr>
            <p:spPr>
              <a:xfrm>
                <a:off x="3594054" y="5905145"/>
                <a:ext cx="1497205" cy="354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CE3F7-B610-1341-B7AB-7794AA966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054" y="5905145"/>
                <a:ext cx="1497205" cy="354521"/>
              </a:xfrm>
              <a:prstGeom prst="rect">
                <a:avLst/>
              </a:prstGeom>
              <a:blipFill>
                <a:blip r:embed="rId6"/>
                <a:stretch>
                  <a:fillRect l="-2521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8A436FE-1256-B644-88D5-41C867047FD0}"/>
              </a:ext>
            </a:extLst>
          </p:cNvPr>
          <p:cNvSpPr/>
          <p:nvPr/>
        </p:nvSpPr>
        <p:spPr bwMode="auto">
          <a:xfrm>
            <a:off x="3517513" y="5825796"/>
            <a:ext cx="1666225" cy="52001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F53E7AF8-F4A8-0E44-9EE0-C710309A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933" y="5338144"/>
            <a:ext cx="525621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1500"/>
              </a:spcAft>
            </a:pPr>
            <a:r>
              <a:rPr lang="en-US" altLang="x-none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Rate or Activity of a Sample: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9DB3C-9157-DE45-83F7-2D7F099E22BF}"/>
              </a:ext>
            </a:extLst>
          </p:cNvPr>
          <p:cNvSpPr txBox="1"/>
          <p:nvPr/>
        </p:nvSpPr>
        <p:spPr>
          <a:xfrm>
            <a:off x="0" y="349834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943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Radioactivity</a:t>
            </a:r>
          </a:p>
        </p:txBody>
      </p:sp>
    </p:spTree>
    <p:extLst>
      <p:ext uri="{BB962C8B-B14F-4D97-AF65-F5344CB8AC3E}">
        <p14:creationId xmlns:p14="http://schemas.microsoft.com/office/powerpoint/2010/main" val="297431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6A5C0-CF14-7045-9155-64F291145EC0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Problems: Carbon Dating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181F6-8760-0048-B7DE-94D8EA7D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1" y="1405162"/>
            <a:ext cx="77087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396875"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(a) 	A non-living wood sample contains 10 g of carbon and shows a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decay rate of 100 counts/min. (“Counts” being the number of decays). How old is it? </a:t>
            </a:r>
            <a:b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activity of a living carbon-containing organism is about 15 decays per minute per gram of carbon and the half-life of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is 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5730 years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96FD157-0566-6E44-B07F-DDFE449D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0" y="4244461"/>
            <a:ext cx="75141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409575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(b) 	What decay rate would you expect from 15 g of 10,000 year-old wood?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93AF4-6DB0-654E-8E3C-38D3CE3ABA7F}"/>
                  </a:ext>
                </a:extLst>
              </p:cNvPr>
              <p:cNvSpPr txBox="1"/>
              <p:nvPr/>
            </p:nvSpPr>
            <p:spPr>
              <a:xfrm>
                <a:off x="1059500" y="2673779"/>
                <a:ext cx="7404399" cy="527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If only just died, expect 150 </a:t>
                </a:r>
                <a:r>
                  <a:rPr lang="en-US" dirty="0" err="1">
                    <a:solidFill>
                      <a:srgbClr val="FF0000"/>
                    </a:solidFill>
                  </a:rPr>
                  <a:t>cts</a:t>
                </a:r>
                <a:r>
                  <a:rPr lang="en-US" dirty="0">
                    <a:solidFill>
                      <a:srgbClr val="FF0000"/>
                    </a:solidFill>
                  </a:rPr>
                  <a:t>/min.  Also e-folding time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=8270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93AF4-6DB0-654E-8E3C-38D3CE3AB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500" y="2673779"/>
                <a:ext cx="7404399" cy="527452"/>
              </a:xfrm>
              <a:prstGeom prst="rect">
                <a:avLst/>
              </a:prstGeom>
              <a:blipFill>
                <a:blip r:embed="rId2"/>
                <a:stretch>
                  <a:fillRect l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E0425C-CB55-A54F-B6E3-3024C1B5BF7E}"/>
                  </a:ext>
                </a:extLst>
              </p:cNvPr>
              <p:cNvSpPr txBox="1"/>
              <p:nvPr/>
            </p:nvSpPr>
            <p:spPr>
              <a:xfrm>
                <a:off x="1712649" y="3309158"/>
                <a:ext cx="5248488" cy="657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l-G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func>
                        <m:func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=3350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E0425C-CB55-A54F-B6E3-3024C1B5B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649" y="3309158"/>
                <a:ext cx="5248488" cy="657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822F6A-FB13-E94E-9343-98BD688CE90A}"/>
                  </a:ext>
                </a:extLst>
              </p:cNvPr>
              <p:cNvSpPr txBox="1"/>
              <p:nvPr/>
            </p:nvSpPr>
            <p:spPr>
              <a:xfrm>
                <a:off x="1059500" y="4951132"/>
                <a:ext cx="6331413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=225</m:t>
                    </m:r>
                    <m: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cts</m:t>
                    </m:r>
                    <m:r>
                      <a:rPr lang="en-GB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so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=67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cts</m:t>
                    </m:r>
                    <m: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822F6A-FB13-E94E-9343-98BD688CE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500" y="4951132"/>
                <a:ext cx="6331413" cy="506870"/>
              </a:xfrm>
              <a:prstGeom prst="rect">
                <a:avLst/>
              </a:prstGeom>
              <a:blipFill>
                <a:blip r:embed="rId4"/>
                <a:stretch>
                  <a:fillRect l="-802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6A5C0-CF14-7045-9155-64F291145EC0}"/>
              </a:ext>
            </a:extLst>
          </p:cNvPr>
          <p:cNvSpPr txBox="1"/>
          <p:nvPr/>
        </p:nvSpPr>
        <p:spPr>
          <a:xfrm>
            <a:off x="0" y="444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Problems: Carbon Dating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96FD157-0566-6E44-B07F-DDFE449D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0" y="3907221"/>
            <a:ext cx="75141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409575"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(b) 	What decay rate would you expect from 15 g of 10,000 year-old wood?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1C65E92-EF6F-7741-A69D-63DB1EACC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26" y="3305467"/>
            <a:ext cx="34051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3352 years</a:t>
            </a:r>
            <a:endParaRPr lang="en-US" altLang="x-none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CD5D34E-6A26-DE45-92EA-A120C8C6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26" y="4816751"/>
            <a:ext cx="34051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67 min</a:t>
            </a:r>
            <a:r>
              <a:rPr lang="en-US" altLang="x-none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altLang="x-none" sz="21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B84FA-BB3C-894E-89E8-CAEFA1CD5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1" y="1392039"/>
            <a:ext cx="7708739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09575" indent="-396875">
              <a:defRPr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(a) 	A non-living wood sample contains 10 g of carbon and shows a </a:t>
            </a:r>
            <a:r>
              <a:rPr lang="en-GB" sz="19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decay rate of 100 counts/min. Counts is the number of decays. How old is it? </a:t>
            </a:r>
            <a:b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activity of a living carbon-containing organism is about 15 decays per minute per gram of carbon and the half-life of </a:t>
            </a:r>
            <a:r>
              <a:rPr lang="en-GB" sz="190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 is </a:t>
            </a:r>
            <a:r>
              <a:rPr lang="en-GB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5730 years</a:t>
            </a:r>
            <a:endParaRPr lang="en-GB" sz="19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70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59E9-3D46-4C40-A452-5CC45CDF584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 Decay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A6FC476-E9DA-3F43-8106-0D96D423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4" y="1155108"/>
            <a:ext cx="8675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Tends to occur for very heavy nuclei (Z &gt; 83) (and where N &gt; Z)</a:t>
            </a: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repulsion between protons so great that becomes unstable</a:t>
            </a:r>
          </a:p>
          <a:p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A496DC-F22A-0341-94FC-07874F88E857}"/>
                  </a:ext>
                </a:extLst>
              </p:cNvPr>
              <p:cNvSpPr txBox="1"/>
              <p:nvPr/>
            </p:nvSpPr>
            <p:spPr>
              <a:xfrm>
                <a:off x="2182119" y="3921629"/>
                <a:ext cx="43646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232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</m:t>
                      </m:r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sz="24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228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</m:t>
                      </m:r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228</m:t>
                      </m:r>
                      <m:r>
                        <m:rPr>
                          <m:sty m:val="p"/>
                        </m:rPr>
                        <a:rPr lang="en-GB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</m:t>
                      </m:r>
                      <m:r>
                        <a:rPr lang="en-GB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GB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He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A496DC-F22A-0341-94FC-07874F88E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19" y="3921629"/>
                <a:ext cx="4364656" cy="369332"/>
              </a:xfrm>
              <a:prstGeom prst="rect">
                <a:avLst/>
              </a:prstGeom>
              <a:blipFill>
                <a:blip r:embed="rId4"/>
                <a:stretch>
                  <a:fillRect l="-291" r="-87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2F38C41-5944-324B-BBA9-9DFEE119E6B6}"/>
              </a:ext>
            </a:extLst>
          </p:cNvPr>
          <p:cNvSpPr txBox="1"/>
          <p:nvPr/>
        </p:nvSpPr>
        <p:spPr>
          <a:xfrm>
            <a:off x="3069474" y="3383682"/>
            <a:ext cx="2800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06F27F04-9EAC-C84F-96EE-E196FDAB7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837" y="4420747"/>
                <a:ext cx="7828383" cy="1846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 of the parent nucleus exceeds mass of decay products (daughter nucleus and </a:t>
                </a:r>
                <a14:m>
                  <m:oMath xmlns:m="http://schemas.openxmlformats.org/officeDocument/2006/math">
                    <m:r>
                      <a:rPr lang="en-GB" altLang="x-non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particle)</a:t>
                </a:r>
              </a:p>
              <a:p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the mass difference between reactants and products to calculate binding energy (</a:t>
                </a:r>
                <a:r>
                  <a:rPr lang="en-GB" altLang="x-none" sz="1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altLang="x-none" sz="1800" i="1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  </a:t>
                </a:r>
                <a:r>
                  <a:rPr lang="en-GB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lecture 2)</a:t>
                </a:r>
              </a:p>
            </p:txBody>
          </p:sp>
        </mc:Choice>
        <mc:Fallback xmlns="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06F27F04-9EAC-C84F-96EE-E196FDAB7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837" y="4420747"/>
                <a:ext cx="7828383" cy="1846659"/>
              </a:xfrm>
              <a:prstGeom prst="rect">
                <a:avLst/>
              </a:prstGeom>
              <a:blipFill>
                <a:blip r:embed="rId5"/>
                <a:stretch>
                  <a:fillRect l="-486" r="-648" b="-4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5C09598D-C642-8544-8309-0BDC32A507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004" y="1968981"/>
                <a:ext cx="7469706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x-none" sz="16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⟾  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Daughter nucleus mass number </a:t>
                </a:r>
                <a:r>
                  <a:rPr lang="en-GB" altLang="x-none" sz="1800" i="1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A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reduced by 4 relative to parent nucleus (removal of an </a:t>
                </a:r>
                <a14:m>
                  <m:oMath xmlns:m="http://schemas.openxmlformats.org/officeDocument/2006/math">
                    <m:r>
                      <a:rPr lang="en-GB" altLang="x-none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particle or </a:t>
                </a:r>
                <a:r>
                  <a:rPr lang="en-GB" altLang="x-none" sz="16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 – which tunnels out from the nuclear potential!).</a:t>
                </a:r>
              </a:p>
              <a:p>
                <a:endParaRPr lang="en-GB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5C09598D-C642-8544-8309-0BDC32A50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004" y="1968981"/>
                <a:ext cx="7469706" cy="1107996"/>
              </a:xfrm>
              <a:prstGeom prst="rect">
                <a:avLst/>
              </a:prstGeom>
              <a:blipFill>
                <a:blip r:embed="rId6"/>
                <a:stretch>
                  <a:fillRect r="-5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96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59E9-3D46-4C40-A452-5CC45CDF584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Decay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9690D96-1261-E847-AA8E-52925B3A6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62" y="1067889"/>
            <a:ext cx="879987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 in an excited state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to a lower energy state by emitting a photon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x-none" sz="1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⟾   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remain the same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Spacing of nuclear energy levels is of the order 1 MeV, so wavelength of emitted photons are order 1 pm (10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m)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016F94-BF8D-1849-89D3-4D5B8205D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305" y="3669749"/>
            <a:ext cx="5842000" cy="2882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5925C2-0BE7-B243-8386-FC0AECCA0A16}"/>
              </a:ext>
            </a:extLst>
          </p:cNvPr>
          <p:cNvSpPr/>
          <p:nvPr/>
        </p:nvSpPr>
        <p:spPr bwMode="auto">
          <a:xfrm>
            <a:off x="6651905" y="4150096"/>
            <a:ext cx="876300" cy="247773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2483AF-4AF2-9447-8E4C-0F6976D0CA0F}"/>
                  </a:ext>
                </a:extLst>
              </p:cNvPr>
              <p:cNvSpPr txBox="1"/>
              <p:nvPr/>
            </p:nvSpPr>
            <p:spPr>
              <a:xfrm>
                <a:off x="4057102" y="2800807"/>
                <a:ext cx="858953" cy="582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2483AF-4AF2-9447-8E4C-0F6976D0C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102" y="2800807"/>
                <a:ext cx="858953" cy="582339"/>
              </a:xfrm>
              <a:prstGeom prst="rect">
                <a:avLst/>
              </a:prstGeom>
              <a:blipFill>
                <a:blip r:embed="rId5"/>
                <a:stretch>
                  <a:fillRect l="-5797" t="-2174" r="-434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2F43A5B-F714-F445-A504-201FC06023C3}"/>
              </a:ext>
            </a:extLst>
          </p:cNvPr>
          <p:cNvSpPr/>
          <p:nvPr/>
        </p:nvSpPr>
        <p:spPr bwMode="auto">
          <a:xfrm>
            <a:off x="3831220" y="2715982"/>
            <a:ext cx="1284790" cy="767998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14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E22586-4E74-764E-9EB4-1FC509204DAC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CB56B2AF-5C93-AA47-A5E3-5593DF5FC4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062" y="1093281"/>
                <a:ext cx="8799871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Gamma decay often occurs after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</a:t>
                </a:r>
              </a:p>
              <a:p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Radioactive parent nucleus decays by </a:t>
                </a:r>
                <a14:m>
                  <m:oMath xmlns:m="http://schemas.openxmlformats.org/officeDocument/2006/math">
                    <m:r>
                      <a:rPr lang="en-US" altLang="x-none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 to excited state, then daughter nucleus decays to its ground state by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</a:t>
                </a:r>
              </a:p>
              <a:p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Lifetime of nuclei that undergo </a:t>
                </a:r>
                <a14:m>
                  <m:oMath xmlns:m="http://schemas.openxmlformats.org/officeDocument/2006/math">
                    <m:r>
                      <a:rPr lang="en-US" altLang="x-none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 is very short (10</a:t>
                </a:r>
                <a:r>
                  <a:rPr lang="en-US" altLang="x-none" sz="16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-11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 is possible)</a:t>
                </a:r>
              </a:p>
            </p:txBody>
          </p:sp>
        </mc:Choice>
        <mc:Fallback xmlns="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CB56B2AF-5C93-AA47-A5E3-5593DF5FC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62" y="1093281"/>
                <a:ext cx="8799871" cy="1569660"/>
              </a:xfrm>
              <a:prstGeom prst="rect">
                <a:avLst/>
              </a:prstGeom>
              <a:blipFill>
                <a:blip r:embed="rId2"/>
                <a:stretch>
                  <a:fillRect l="-288" t="-800" b="-48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F48D4B-F6C6-AF41-9B60-FFA8A3BCD72F}"/>
                  </a:ext>
                </a:extLst>
              </p:cNvPr>
              <p:cNvSpPr txBox="1"/>
              <p:nvPr/>
            </p:nvSpPr>
            <p:spPr>
              <a:xfrm>
                <a:off x="3316558" y="3384719"/>
                <a:ext cx="2130263" cy="389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53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GB" sz="2400" b="0" i="0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</m:sPre>
                      <m: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53</m:t>
                          </m:r>
                        </m:sub>
                        <m:sup>
                          <m: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</m:sPre>
                      <m:r>
                        <a:rPr lang="en-GB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F48D4B-F6C6-AF41-9B60-FFA8A3BCD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558" y="3384719"/>
                <a:ext cx="2130263" cy="389466"/>
              </a:xfrm>
              <a:prstGeom prst="rect">
                <a:avLst/>
              </a:prstGeom>
              <a:blipFill>
                <a:blip r:embed="rId3"/>
                <a:stretch>
                  <a:fillRect l="-592" r="-236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2">
            <a:extLst>
              <a:ext uri="{FF2B5EF4-FFF2-40B4-BE49-F238E27FC236}">
                <a16:creationId xmlns:a16="http://schemas.microsoft.com/office/drawing/2014/main" id="{9A263FD2-9455-2747-BE1D-C876E5EA0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399" y="3883776"/>
            <a:ext cx="4171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denotes isotope in an excited state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8B95F39-CCFD-B840-ACB8-835119A6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11" y="4530527"/>
            <a:ext cx="8897789" cy="159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20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rays given off during nuclear fission (nuclear reactors and nuclear explosions).</a:t>
            </a:r>
          </a:p>
          <a:p>
            <a:pPr>
              <a:spcAft>
                <a:spcPts val="20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rays also come from interaction of the Earth’s atmosphere with cosmic rays.</a:t>
            </a:r>
          </a:p>
          <a:p>
            <a:pPr>
              <a:spcAft>
                <a:spcPts val="20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rays are ionizing and so are biologically hazardous</a:t>
            </a:r>
            <a:b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(can pass through the body, so pose a shielding challenge in nuclear reactors)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FD5517-549B-7A48-AA15-A1B0DFF3492C}"/>
                  </a:ext>
                </a:extLst>
              </p:cNvPr>
              <p:cNvSpPr txBox="1"/>
              <p:nvPr/>
            </p:nvSpPr>
            <p:spPr>
              <a:xfrm>
                <a:off x="2425864" y="2845126"/>
                <a:ext cx="3897401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Example of</a:t>
                </a:r>
                <a14:m>
                  <m:oMath xmlns:m="http://schemas.openxmlformats.org/officeDocument/2006/math">
                    <m:r>
                      <a:rPr lang="en-GB" altLang="x-none" sz="2400" b="1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x-none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sz="23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FD5517-549B-7A48-AA15-A1B0DFF34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864" y="2845126"/>
                <a:ext cx="3897401" cy="453137"/>
              </a:xfrm>
              <a:prstGeom prst="rect">
                <a:avLst/>
              </a:prstGeom>
              <a:blipFill>
                <a:blip r:embed="rId4"/>
                <a:stretch>
                  <a:fillRect t="-5405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62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adioactivity Cartoons and Comics - funny pictures from CartoonStock">
            <a:extLst>
              <a:ext uri="{FF2B5EF4-FFF2-40B4-BE49-F238E27FC236}">
                <a16:creationId xmlns:a16="http://schemas.microsoft.com/office/drawing/2014/main" id="{6CBB037A-872E-AD4B-B0F0-8083FE69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02" y="2136710"/>
            <a:ext cx="2639129" cy="37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CEE1273-D6F2-2149-BF64-60D09B65D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algn="ctr"/>
            <a:r>
              <a:rPr lang="en-US" sz="36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 3: radioactivity (</a:t>
            </a:r>
            <a:r>
              <a:rPr lang="en-US" sz="3600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36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65784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379B0-8992-4D40-8B31-09C15034D327}"/>
              </a:ext>
            </a:extLst>
          </p:cNvPr>
          <p:cNvSpPr txBox="1"/>
          <p:nvPr/>
        </p:nvSpPr>
        <p:spPr>
          <a:xfrm>
            <a:off x="0" y="392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D001A2-D1D5-ED4F-A71D-31B6BDA1DF3C}"/>
                  </a:ext>
                </a:extLst>
              </p:cNvPr>
              <p:cNvSpPr txBox="1"/>
              <p:nvPr/>
            </p:nvSpPr>
            <p:spPr>
              <a:xfrm>
                <a:off x="1614197" y="1744294"/>
                <a:ext cx="5410836" cy="12214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sSup>
                                <m:s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GB" sz="2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GB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p>
                                          <m:r>
                                            <a:rPr lang="en-GB" sz="22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GB" sz="2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</m:sSub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D001A2-D1D5-ED4F-A71D-31B6BDA1D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197" y="1744294"/>
                <a:ext cx="5410836" cy="1221488"/>
              </a:xfrm>
              <a:prstGeom prst="rect">
                <a:avLst/>
              </a:prstGeom>
              <a:blipFill>
                <a:blip r:embed="rId2"/>
                <a:stretch>
                  <a:fillRect t="-29897" b="-82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97FB2022-4C29-9246-80D1-99A25BBF0F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222" y="1162076"/>
                <a:ext cx="8455378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mean </a:t>
                </a:r>
                <a:r>
                  <a:rPr lang="en-GB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of a sample is the reciprocal of the decay constant: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97FB2022-4C29-9246-80D1-99A25BBF0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222" y="1162076"/>
                <a:ext cx="8455378" cy="362984"/>
              </a:xfrm>
              <a:prstGeom prst="rect">
                <a:avLst/>
              </a:prstGeom>
              <a:blipFill>
                <a:blip r:embed="rId3"/>
                <a:stretch>
                  <a:fillRect l="-450"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BEA8D27E-ACDD-7040-971E-102066168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546" y="3375076"/>
                <a:ext cx="8362898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After a time equal to the mean lifetime</a:t>
                </a:r>
                <a:r>
                  <a:rPr lang="en-GB" altLang="x-none" sz="1600" dirty="0">
                    <a:solidFill>
                      <a:srgbClr val="00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BEA8D27E-ACDD-7040-971E-102066168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546" y="3375076"/>
                <a:ext cx="8362898" cy="362984"/>
              </a:xfrm>
              <a:prstGeom prst="rect">
                <a:avLst/>
              </a:prstGeom>
              <a:blipFill>
                <a:blip r:embed="rId4"/>
                <a:stretch>
                  <a:fillRect l="-303"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8ED80AED-929B-C945-AA18-B05B5F0E2B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750" y="5760766"/>
                <a:ext cx="8579555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Lifetime (</a:t>
                </a:r>
                <a14:m>
                  <m:oMath xmlns:m="http://schemas.openxmlformats.org/officeDocument/2006/math">
                    <m:r>
                      <a:rPr lang="en-GB" altLang="x-none" sz="1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is also referred to as the </a:t>
                </a:r>
                <a:r>
                  <a:rPr lang="en-GB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e-folding time</a:t>
                </a:r>
                <a:endParaRPr lang="en-US" altLang="x-non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8ED80AED-929B-C945-AA18-B05B5F0E2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750" y="5760766"/>
                <a:ext cx="8579555" cy="362984"/>
              </a:xfrm>
              <a:prstGeom prst="rect">
                <a:avLst/>
              </a:prstGeom>
              <a:blipFill>
                <a:blip r:embed="rId5"/>
                <a:stretch>
                  <a:fillRect l="-444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0E6A7B-B964-F446-A535-C0C7A7B9F06B}"/>
                  </a:ext>
                </a:extLst>
              </p:cNvPr>
              <p:cNvSpPr txBox="1"/>
              <p:nvPr/>
            </p:nvSpPr>
            <p:spPr>
              <a:xfrm>
                <a:off x="1298608" y="4054344"/>
                <a:ext cx="2960169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=0.37</m:t>
                      </m:r>
                      <m:sSub>
                        <m:sSub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0E6A7B-B964-F446-A535-C0C7A7B9F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08" y="4054344"/>
                <a:ext cx="2960169" cy="384721"/>
              </a:xfrm>
              <a:prstGeom prst="rect">
                <a:avLst/>
              </a:prstGeom>
              <a:blipFill>
                <a:blip r:embed="rId6"/>
                <a:stretch>
                  <a:fillRect l="-2137" r="-42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2A8FDF-A5B7-4F48-BFFF-639F5D849E8F}"/>
                  </a:ext>
                </a:extLst>
              </p:cNvPr>
              <p:cNvSpPr txBox="1"/>
              <p:nvPr/>
            </p:nvSpPr>
            <p:spPr>
              <a:xfrm>
                <a:off x="1298608" y="4855721"/>
                <a:ext cx="2960169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=0.37</m:t>
                      </m:r>
                      <m:sSub>
                        <m:sSub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2A8FDF-A5B7-4F48-BFFF-639F5D849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08" y="4855721"/>
                <a:ext cx="2960169" cy="384721"/>
              </a:xfrm>
              <a:prstGeom prst="rect">
                <a:avLst/>
              </a:prstGeom>
              <a:blipFill>
                <a:blip r:embed="rId7"/>
                <a:stretch>
                  <a:fillRect r="-213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">
            <a:extLst>
              <a:ext uri="{FF2B5EF4-FFF2-40B4-BE49-F238E27FC236}">
                <a16:creationId xmlns:a16="http://schemas.microsoft.com/office/drawing/2014/main" id="{BCBD23E7-E280-364E-8532-75070BD35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182" y="4370973"/>
            <a:ext cx="370353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8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x-none" sz="18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37% of </a:t>
            </a:r>
            <a:b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original values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4192725-94F0-E444-BE43-51D90B9A0716}"/>
              </a:ext>
            </a:extLst>
          </p:cNvPr>
          <p:cNvSpPr/>
          <p:nvPr/>
        </p:nvSpPr>
        <p:spPr bwMode="auto">
          <a:xfrm>
            <a:off x="4491343" y="4200429"/>
            <a:ext cx="486137" cy="1015115"/>
          </a:xfrm>
          <a:prstGeom prst="rightBrace">
            <a:avLst>
              <a:gd name="adj1" fmla="val 31710"/>
              <a:gd name="adj2" fmla="val 50000"/>
            </a:avLst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2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6" grpId="0"/>
      <p:bldP spid="16" grpId="1"/>
      <p:bldP spid="20" grpId="0"/>
      <p:bldP spid="20" grpId="1"/>
      <p:bldP spid="21" grpId="0"/>
      <p:bldP spid="21" grpId="1"/>
      <p:bldP spid="22" grpId="0"/>
      <p:bldP spid="22" grpId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B6A9DB65-0D95-AA49-A7D1-9C4347E41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304" y="3212226"/>
                <a:ext cx="8148578" cy="394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can obtain an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terms of the decay constant:</a:t>
                </a:r>
              </a:p>
            </p:txBody>
          </p:sp>
        </mc:Choice>
        <mc:Fallback xmlns=""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B6A9DB65-0D95-AA49-A7D1-9C4347E41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04" y="3212226"/>
                <a:ext cx="8148578" cy="394210"/>
              </a:xfrm>
              <a:prstGeom prst="rect">
                <a:avLst/>
              </a:prstGeom>
              <a:blipFill>
                <a:blip r:embed="rId2"/>
                <a:stretch>
                  <a:fillRect l="-311"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DDFBC-B71F-4A43-8F6A-550FC0AB1ACE}"/>
                  </a:ext>
                </a:extLst>
              </p:cNvPr>
              <p:cNvSpPr txBox="1"/>
              <p:nvPr/>
            </p:nvSpPr>
            <p:spPr>
              <a:xfrm>
                <a:off x="2201641" y="5454811"/>
                <a:ext cx="4854221" cy="5843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(2)=0.693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DDFBC-B71F-4A43-8F6A-550FC0AB1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641" y="5454811"/>
                <a:ext cx="4854221" cy="584327"/>
              </a:xfrm>
              <a:prstGeom prst="rect">
                <a:avLst/>
              </a:prstGeom>
              <a:blipFill>
                <a:blip r:embed="rId3"/>
                <a:stretch>
                  <a:fillRect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25C06F4-D005-B540-B753-313CBBB96A26}"/>
              </a:ext>
            </a:extLst>
          </p:cNvPr>
          <p:cNvSpPr/>
          <p:nvPr/>
        </p:nvSpPr>
        <p:spPr bwMode="auto">
          <a:xfrm>
            <a:off x="2899541" y="5331152"/>
            <a:ext cx="3482594" cy="808497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">
                <a:extLst>
                  <a:ext uri="{FF2B5EF4-FFF2-40B4-BE49-F238E27FC236}">
                    <a16:creationId xmlns:a16="http://schemas.microsoft.com/office/drawing/2014/main" id="{46BEB1C6-2B54-0D40-8A75-66EA42B07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986" y="1164505"/>
                <a:ext cx="8414795" cy="640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Half-life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is the time it takes for the number of nuclei (the sample) and the decay rate to decrease by half:</a:t>
                </a:r>
              </a:p>
            </p:txBody>
          </p:sp>
        </mc:Choice>
        <mc:Fallback xmlns="">
          <p:sp>
            <p:nvSpPr>
              <p:cNvPr id="20" name="TextBox 2">
                <a:extLst>
                  <a:ext uri="{FF2B5EF4-FFF2-40B4-BE49-F238E27FC236}">
                    <a16:creationId xmlns:a16="http://schemas.microsoft.com/office/drawing/2014/main" id="{46BEB1C6-2B54-0D40-8A75-66EA42B07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986" y="1164505"/>
                <a:ext cx="8414795" cy="640432"/>
              </a:xfrm>
              <a:prstGeom prst="rect">
                <a:avLst/>
              </a:prstGeom>
              <a:blipFill>
                <a:blip r:embed="rId4"/>
                <a:stretch>
                  <a:fillRect l="-302" b="-9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3FB4E4-384F-0D4E-8F81-57B1BD9C11CC}"/>
                  </a:ext>
                </a:extLst>
              </p:cNvPr>
              <p:cNvSpPr txBox="1"/>
              <p:nvPr/>
            </p:nvSpPr>
            <p:spPr>
              <a:xfrm>
                <a:off x="2752989" y="2228931"/>
                <a:ext cx="1094402" cy="717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tabLst>
                    <a:tab pos="208121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3FB4E4-384F-0D4E-8F81-57B1BD9C1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989" y="2228931"/>
                <a:ext cx="1094402" cy="717761"/>
              </a:xfrm>
              <a:prstGeom prst="rect">
                <a:avLst/>
              </a:prstGeom>
              <a:blipFill>
                <a:blip r:embed="rId6"/>
                <a:stretch>
                  <a:fillRect l="-5747" t="-1754" r="-114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78A29E-7B2B-384C-A7B7-80494372122F}"/>
                  </a:ext>
                </a:extLst>
              </p:cNvPr>
              <p:cNvSpPr txBox="1"/>
              <p:nvPr/>
            </p:nvSpPr>
            <p:spPr>
              <a:xfrm>
                <a:off x="4632630" y="2243350"/>
                <a:ext cx="1056187" cy="717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78A29E-7B2B-384C-A7B7-804943721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630" y="2243350"/>
                <a:ext cx="1056187" cy="717761"/>
              </a:xfrm>
              <a:prstGeom prst="rect">
                <a:avLst/>
              </a:prstGeom>
              <a:blipFill>
                <a:blip r:embed="rId7"/>
                <a:stretch>
                  <a:fillRect l="-5952" t="-1754" r="-1190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48DC3D0-EDD1-BA4E-97E7-3990EF4974A5}"/>
              </a:ext>
            </a:extLst>
          </p:cNvPr>
          <p:cNvSpPr txBox="1"/>
          <p:nvPr/>
        </p:nvSpPr>
        <p:spPr>
          <a:xfrm>
            <a:off x="0" y="392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Half-life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99D3E-22A7-E143-A7E6-DB15A7B0F8A6}"/>
                  </a:ext>
                </a:extLst>
              </p:cNvPr>
              <p:cNvSpPr txBox="1"/>
              <p:nvPr/>
            </p:nvSpPr>
            <p:spPr>
              <a:xfrm>
                <a:off x="2191092" y="4039582"/>
                <a:ext cx="4761816" cy="717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tabLst>
                    <a:tab pos="208121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2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sup>
                      </m:sSup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⇒   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GB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⁡(2)</m:t>
                      </m:r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99D3E-22A7-E143-A7E6-DB15A7B0F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92" y="4039582"/>
                <a:ext cx="4761816" cy="717761"/>
              </a:xfrm>
              <a:prstGeom prst="rect">
                <a:avLst/>
              </a:prstGeom>
              <a:blipFill>
                <a:blip r:embed="rId8"/>
                <a:stretch>
                  <a:fillRect l="-1064" t="-3509" r="-1862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1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40-04">
            <a:extLst>
              <a:ext uri="{FF2B5EF4-FFF2-40B4-BE49-F238E27FC236}">
                <a16:creationId xmlns:a16="http://schemas.microsoft.com/office/drawing/2014/main" id="{00D11581-E679-3242-B6DF-0CE758117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1" b="-6049"/>
          <a:stretch/>
        </p:blipFill>
        <p:spPr bwMode="auto">
          <a:xfrm>
            <a:off x="652416" y="1842319"/>
            <a:ext cx="3750198" cy="43538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2270D-3135-5549-A399-C0F6E1260399}"/>
              </a:ext>
            </a:extLst>
          </p:cNvPr>
          <p:cNvSpPr txBox="1"/>
          <p:nvPr/>
        </p:nvSpPr>
        <p:spPr>
          <a:xfrm>
            <a:off x="-65317" y="1296790"/>
            <a:ext cx="53172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particles vs time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DD2A483-D621-8A49-8D44-231D73C47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256" y="2112753"/>
            <a:ext cx="3970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each half-life, the number of remaining nuclei have decreased by half.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11049DBE-19F9-AE4A-A215-C9E552613C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3256" y="3560012"/>
                <a:ext cx="3970739" cy="1440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decay rate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GB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has the same dependence as </a:t>
                </a:r>
                <a:r>
                  <a:rPr lang="en-GB" altLang="x-none" sz="1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N.</a:t>
                </a:r>
              </a:p>
              <a:p>
                <a:endParaRPr lang="en-GB" altLang="x-none" sz="16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Obtain same plot to show </a:t>
                </a:r>
                <a:r>
                  <a:rPr lang="en-GB" altLang="x-none" sz="1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</a:t>
                </a:r>
                <a:r>
                  <a:rPr lang="en-GB" altLang="x-none" sz="16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by multiplying the y-axis by</a:t>
                </a:r>
                <a:r>
                  <a:rPr lang="en-GB" altLang="x-none" sz="16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altLang="x-none" sz="16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11049DBE-19F9-AE4A-A215-C9E552613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33256" y="3560012"/>
                <a:ext cx="3970739" cy="1440202"/>
              </a:xfrm>
              <a:prstGeom prst="rect">
                <a:avLst/>
              </a:prstGeom>
              <a:blipFill>
                <a:blip r:embed="rId4"/>
                <a:stretch>
                  <a:fillRect l="-637" b="-43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6478BA3-DAFD-BF4C-A7E3-6C7D648FF1B5}"/>
              </a:ext>
            </a:extLst>
          </p:cNvPr>
          <p:cNvSpPr txBox="1"/>
          <p:nvPr/>
        </p:nvSpPr>
        <p:spPr>
          <a:xfrm>
            <a:off x="0" y="392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Half-life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3E2524-3E22-3747-8A60-A9FDC1DCC444}"/>
              </a:ext>
            </a:extLst>
          </p:cNvPr>
          <p:cNvCxnSpPr>
            <a:cxnSpLocks/>
          </p:cNvCxnSpPr>
          <p:nvPr/>
        </p:nvCxnSpPr>
        <p:spPr bwMode="auto">
          <a:xfrm>
            <a:off x="1464906" y="4348068"/>
            <a:ext cx="64381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9EF862-AAB9-1C4B-9FA9-146994F94338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8720" y="4348065"/>
            <a:ext cx="0" cy="120381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CB3912-982A-AD4E-9CE6-27D6F59238AE}"/>
                  </a:ext>
                </a:extLst>
              </p:cNvPr>
              <p:cNvSpPr txBox="1"/>
              <p:nvPr/>
            </p:nvSpPr>
            <p:spPr>
              <a:xfrm>
                <a:off x="1063689" y="4100240"/>
                <a:ext cx="401216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CB3912-982A-AD4E-9CE6-27D6F5923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89" y="4100240"/>
                <a:ext cx="401216" cy="4956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C53A98-8D19-CF42-A758-3A569FC4F14D}"/>
                  </a:ext>
                </a:extLst>
              </p:cNvPr>
              <p:cNvSpPr txBox="1"/>
              <p:nvPr/>
            </p:nvSpPr>
            <p:spPr>
              <a:xfrm>
                <a:off x="1908112" y="5558798"/>
                <a:ext cx="401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C53A98-8D19-CF42-A758-3A569FC4F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112" y="5558798"/>
                <a:ext cx="40121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1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DE3372-2671-1447-8C20-8002C023F4B2}"/>
              </a:ext>
            </a:extLst>
          </p:cNvPr>
          <p:cNvSpPr txBox="1"/>
          <p:nvPr/>
        </p:nvSpPr>
        <p:spPr>
          <a:xfrm>
            <a:off x="0" y="392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Half-life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9294F4A1-92A3-BE48-97F6-6E67BCCC8F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799" y="1147447"/>
                <a:ext cx="77799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can obtain a general expression for the decay rate after </a:t>
                </a:r>
                <a14:m>
                  <m:oMath xmlns:m="http://schemas.openxmlformats.org/officeDocument/2006/math">
                    <m:r>
                      <a:rPr lang="en-GB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half-lives: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9294F4A1-92A3-BE48-97F6-6E67BCCC8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799" y="1147447"/>
                <a:ext cx="7779950" cy="338554"/>
              </a:xfrm>
              <a:prstGeom prst="rect">
                <a:avLst/>
              </a:prstGeom>
              <a:blipFill>
                <a:blip r:embed="rId3"/>
                <a:stretch>
                  <a:fillRect l="-489" t="-7143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1CACE-16C1-F94A-8F02-EEDC7E85931B}"/>
                  </a:ext>
                </a:extLst>
              </p:cNvPr>
              <p:cNvSpPr txBox="1"/>
              <p:nvPr/>
            </p:nvSpPr>
            <p:spPr>
              <a:xfrm>
                <a:off x="3836745" y="1862284"/>
                <a:ext cx="1694951" cy="682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1CACE-16C1-F94A-8F02-EEDC7E859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745" y="1862284"/>
                <a:ext cx="1694951" cy="682559"/>
              </a:xfrm>
              <a:prstGeom prst="rect">
                <a:avLst/>
              </a:prstGeom>
              <a:blipFill>
                <a:blip r:embed="rId4"/>
                <a:stretch>
                  <a:fillRect l="-2963" r="-741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738895D-B26E-BA49-BCD5-9F6234CBAF31}"/>
              </a:ext>
            </a:extLst>
          </p:cNvPr>
          <p:cNvSpPr/>
          <p:nvPr/>
        </p:nvSpPr>
        <p:spPr bwMode="auto">
          <a:xfrm>
            <a:off x="3644832" y="1828418"/>
            <a:ext cx="2071399" cy="756808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6653E63-180A-2040-87DE-56E88EBE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62" y="3876549"/>
            <a:ext cx="5395971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unit 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radioactive decay: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becquerel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x-none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>
              <a:spcAft>
                <a:spcPts val="3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GB" altLang="x-non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decay s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FAA81CC-EAA9-9F45-AAB9-B68A65A9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62" y="5273793"/>
            <a:ext cx="5528503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unit is the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curie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>
              <a:spcAft>
                <a:spcPts val="9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Ci = 3.7 x 10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decays/s = 3.7 x 10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b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x-none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the rate at which radiation is emitted by 1 g of radium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CB125786-49A8-F146-B7AD-EACB513C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99" y="2950620"/>
            <a:ext cx="8113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Half-lives vary from ~1 </a:t>
            </a:r>
            <a:r>
              <a:rPr lang="en-GB" altLang="x-none" sz="1600" dirty="0" err="1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GB" altLang="x-non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very unstable nuclei to ~10</a:t>
            </a:r>
            <a:r>
              <a:rPr lang="en-GB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for very stable nuclei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557FD-733D-B54C-BF68-262E7314F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5" t="4373" r="5229" b="4595"/>
          <a:stretch/>
        </p:blipFill>
        <p:spPr>
          <a:xfrm>
            <a:off x="5962261" y="3448252"/>
            <a:ext cx="1525739" cy="205974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413EE40-4763-A040-A096-6B4FBDFC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92" y="4646982"/>
            <a:ext cx="1392966" cy="18678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28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59E9-3D46-4C40-A452-5CC45CDF5842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Decay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B633541-C4C5-0E41-8936-874081EB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8" y="1346435"/>
            <a:ext cx="7697164" cy="21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Occurs for parent nuclei with too many or too few neutrons for stability (e.g. nitrogen-13 from lightning or carbon-14 from cosmic rays).</a:t>
            </a:r>
          </a:p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conversion of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(plus 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anti-neutrino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Here the electron is ejected and referred to as a </a:t>
            </a:r>
            <a:r>
              <a:rPr lang="en-GB" altLang="x-none" sz="1600" b="1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particle.</a:t>
            </a:r>
          </a:p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[The decay of a proton into a neutron, positron and neutrino is referred to as </a:t>
            </a:r>
            <a:r>
              <a:rPr lang="en-GB" altLang="x-none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beta-plus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decay]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E61DE7B-A382-9D40-8253-8D59B5CB3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8" y="4024218"/>
            <a:ext cx="7697164" cy="21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to change in nuclide type, with the new nuclide having a more stable ratio of protons and neutrons.</a:t>
            </a:r>
          </a:p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altLang="x-none" sz="16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particles and neutrinos don’t exist in the nucleus, but are created in the decay process.</a:t>
            </a:r>
          </a:p>
          <a:p>
            <a:pPr>
              <a:spcAft>
                <a:spcPts val="22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</a:t>
            </a:r>
            <a:r>
              <a:rPr lang="en-GB" altLang="x-none" sz="1600" i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is ~0.782 MeV (the difference between the rest energy of a neutron and the rest energy of a proton and electron)</a:t>
            </a:r>
          </a:p>
        </p:txBody>
      </p:sp>
    </p:spTree>
    <p:extLst>
      <p:ext uri="{BB962C8B-B14F-4D97-AF65-F5344CB8AC3E}">
        <p14:creationId xmlns:p14="http://schemas.microsoft.com/office/powerpoint/2010/main" val="399484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91FC85-328A-F841-B2E3-01C95DEDB968}"/>
              </a:ext>
            </a:extLst>
          </p:cNvPr>
          <p:cNvSpPr txBox="1"/>
          <p:nvPr/>
        </p:nvSpPr>
        <p:spPr>
          <a:xfrm>
            <a:off x="0" y="4185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Decay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4BF92D05-7C38-784B-BC1E-DA88F358E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34" y="2749971"/>
            <a:ext cx="879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400"/>
              </a:spcAft>
            </a:pPr>
            <a:r>
              <a:rPr lang="en-GB" altLang="x-none" sz="18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plus decay: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D19B9AE5-D82D-724F-A8B5-19DF208F9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27" y="968843"/>
            <a:ext cx="879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400"/>
              </a:spcAft>
            </a:pPr>
            <a:r>
              <a:rPr lang="en-GB" altLang="x-none" sz="1800" b="1" dirty="0">
                <a:solidFill>
                  <a:srgbClr val="000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minus decay: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8C56B7-8197-AD4C-9780-261958A7B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800650"/>
              </p:ext>
            </p:extLst>
          </p:nvPr>
        </p:nvGraphicFramePr>
        <p:xfrm>
          <a:off x="691954" y="4656394"/>
          <a:ext cx="7846928" cy="16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464">
                  <a:extLst>
                    <a:ext uri="{9D8B030D-6E8A-4147-A177-3AD203B41FA5}">
                      <a16:colId xmlns:a16="http://schemas.microsoft.com/office/drawing/2014/main" val="111785588"/>
                    </a:ext>
                  </a:extLst>
                </a:gridCol>
                <a:gridCol w="3923464">
                  <a:extLst>
                    <a:ext uri="{9D8B030D-6E8A-4147-A177-3AD203B41FA5}">
                      <a16:colId xmlns:a16="http://schemas.microsoft.com/office/drawing/2014/main" val="251228738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GB" altLang="x-none" sz="2400" i="1" dirty="0">
                          <a:solidFill>
                            <a:srgbClr val="00000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minus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x-none" sz="2400" i="1" dirty="0">
                          <a:solidFill>
                            <a:srgbClr val="00000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plus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1096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 </a:t>
                      </a:r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proton</a:t>
                      </a: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</a:t>
                      </a:r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neutron</a:t>
                      </a: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560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&amp; antineutrino emitted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Positron &amp; neutrino emitted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1915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decreases; Z increases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increases; Z decreases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9126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E17C12E-A307-9F47-9C67-1B90DDCD6CA8}"/>
              </a:ext>
            </a:extLst>
          </p:cNvPr>
          <p:cNvGrpSpPr/>
          <p:nvPr/>
        </p:nvGrpSpPr>
        <p:grpSpPr>
          <a:xfrm>
            <a:off x="821542" y="1380319"/>
            <a:ext cx="7414749" cy="1224000"/>
            <a:chOff x="821542" y="1342995"/>
            <a:chExt cx="7414749" cy="1224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D83C41-CDE6-934B-A601-3781A08B4561}"/>
                </a:ext>
              </a:extLst>
            </p:cNvPr>
            <p:cNvGrpSpPr/>
            <p:nvPr/>
          </p:nvGrpSpPr>
          <p:grpSpPr>
            <a:xfrm>
              <a:off x="821542" y="1342995"/>
              <a:ext cx="7414749" cy="1224000"/>
              <a:chOff x="4880470" y="1134699"/>
              <a:chExt cx="7414749" cy="1224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A36C953-6E2E-7C4A-82E3-50F9EEC7E7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312" b="63576"/>
              <a:stretch/>
            </p:blipFill>
            <p:spPr>
              <a:xfrm>
                <a:off x="4880470" y="1134699"/>
                <a:ext cx="7414749" cy="1224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0BDA9B8-6650-4D4D-8114-AFAD6EB2ABBC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535" y="1210552"/>
                    <a:ext cx="961619" cy="430887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oMath>
                    </a14:m>
                    <a:r>
                      <a: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minus decay</a:t>
                    </a: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0BDA9B8-6650-4D4D-8114-AFAD6EB2AB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535" y="1210552"/>
                    <a:ext cx="961619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1429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FA54F8-D227-8842-9A93-CDBE65B6782C}"/>
                </a:ext>
              </a:extLst>
            </p:cNvPr>
            <p:cNvSpPr/>
            <p:nvPr/>
          </p:nvSpPr>
          <p:spPr bwMode="auto">
            <a:xfrm>
              <a:off x="1516282" y="1849735"/>
              <a:ext cx="381965" cy="381965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16A424-0C38-4147-BAE2-B2A9EBA2D256}"/>
                </a:ext>
              </a:extLst>
            </p:cNvPr>
            <p:cNvSpPr/>
            <p:nvPr/>
          </p:nvSpPr>
          <p:spPr bwMode="auto">
            <a:xfrm>
              <a:off x="3582760" y="1849735"/>
              <a:ext cx="381965" cy="381965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1DB95-278C-9946-9945-C66425F8445D}"/>
              </a:ext>
            </a:extLst>
          </p:cNvPr>
          <p:cNvGrpSpPr/>
          <p:nvPr/>
        </p:nvGrpSpPr>
        <p:grpSpPr>
          <a:xfrm>
            <a:off x="821542" y="3178707"/>
            <a:ext cx="7514313" cy="1266703"/>
            <a:chOff x="821542" y="3178707"/>
            <a:chExt cx="7514313" cy="126670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0CE60C-7A0F-9D45-957B-9541AE1A77C8}"/>
                </a:ext>
              </a:extLst>
            </p:cNvPr>
            <p:cNvGrpSpPr/>
            <p:nvPr/>
          </p:nvGrpSpPr>
          <p:grpSpPr>
            <a:xfrm>
              <a:off x="821542" y="3178707"/>
              <a:ext cx="7514313" cy="1266703"/>
              <a:chOff x="686648" y="4150642"/>
              <a:chExt cx="7514313" cy="126670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B474FD3-9AB8-A744-ABCA-9399BA786EE2}"/>
                  </a:ext>
                </a:extLst>
              </p:cNvPr>
              <p:cNvGrpSpPr/>
              <p:nvPr/>
            </p:nvGrpSpPr>
            <p:grpSpPr>
              <a:xfrm>
                <a:off x="686648" y="4150642"/>
                <a:ext cx="7514313" cy="1266703"/>
                <a:chOff x="686648" y="4150642"/>
                <a:chExt cx="7514313" cy="1266703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D72D4E6A-B13A-1341-A950-2F9B625B46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68532" b="13759"/>
                <a:stretch/>
              </p:blipFill>
              <p:spPr>
                <a:xfrm>
                  <a:off x="686648" y="4150642"/>
                  <a:ext cx="7514313" cy="1214472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2783FD4-3BC0-8F47-8DE2-D33DE92A7498}"/>
                    </a:ext>
                  </a:extLst>
                </p:cNvPr>
                <p:cNvSpPr txBox="1"/>
                <p:nvPr/>
              </p:nvSpPr>
              <p:spPr>
                <a:xfrm>
                  <a:off x="1845065" y="5017235"/>
                  <a:ext cx="349496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proton                     </a:t>
                  </a:r>
                  <a:r>
                    <a:rPr lang="en-US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neutron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437B581-CCE8-F24B-8B40-1688B148AB2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517026" y="5124211"/>
                  <a:ext cx="334156" cy="11990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CE6CF45-8B02-8B4B-A7B5-2E401A635DC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3898673" y="4996916"/>
                  <a:ext cx="293763" cy="12743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4340B1F-7DC1-184E-A605-746B485D58B6}"/>
                      </a:ext>
                    </a:extLst>
                  </p:cNvPr>
                  <p:cNvSpPr txBox="1"/>
                  <p:nvPr/>
                </p:nvSpPr>
                <p:spPr>
                  <a:xfrm>
                    <a:off x="2026722" y="4183298"/>
                    <a:ext cx="804971" cy="430887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oMath>
                    </a14:m>
                    <a:r>
                      <a: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plus decay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4340B1F-7DC1-184E-A605-746B485D58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6722" y="4183298"/>
                    <a:ext cx="804971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1429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96F4C0-1817-5A47-B186-4D42CE8273E2}"/>
                  </a:ext>
                </a:extLst>
              </p:cNvPr>
              <p:cNvSpPr txBox="1"/>
              <p:nvPr/>
            </p:nvSpPr>
            <p:spPr>
              <a:xfrm>
                <a:off x="2228282" y="4613574"/>
                <a:ext cx="259279" cy="45719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4443B87-C2C6-184C-A12D-D8FC17432A95}"/>
                </a:ext>
              </a:extLst>
            </p:cNvPr>
            <p:cNvSpPr/>
            <p:nvPr/>
          </p:nvSpPr>
          <p:spPr bwMode="auto">
            <a:xfrm>
              <a:off x="1258380" y="3486084"/>
              <a:ext cx="381965" cy="381965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081A0A-8204-C340-94EC-E872C0BFE518}"/>
                </a:ext>
              </a:extLst>
            </p:cNvPr>
            <p:cNvSpPr/>
            <p:nvPr/>
          </p:nvSpPr>
          <p:spPr bwMode="auto">
            <a:xfrm>
              <a:off x="3345477" y="3484364"/>
              <a:ext cx="381965" cy="381965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5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D9411D"/>
      </a:accent1>
      <a:accent2>
        <a:srgbClr val="FFCC00"/>
      </a:accent2>
      <a:accent3>
        <a:srgbClr val="AAAAB8"/>
      </a:accent3>
      <a:accent4>
        <a:srgbClr val="DADADA"/>
      </a:accent4>
      <a:accent5>
        <a:srgbClr val="E9B0AB"/>
      </a:accent5>
      <a:accent6>
        <a:srgbClr val="E7B900"/>
      </a:accent6>
      <a:hlink>
        <a:srgbClr val="3366CC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27891</TotalTime>
  <Words>1921</Words>
  <Application>Microsoft Macintosh PowerPoint</Application>
  <PresentationFormat>On-screen Show (4:3)</PresentationFormat>
  <Paragraphs>207</Paragraphs>
  <Slides>24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Comic Sans MS</vt:lpstr>
      <vt:lpstr>Symbol</vt:lpstr>
      <vt:lpstr>Times</vt:lpstr>
      <vt:lpstr>Times New Roman</vt:lpstr>
      <vt:lpstr>Blank</vt:lpstr>
      <vt:lpstr>PA1140: WAVES AND QUANTA   Unit 4: Atoms and nuclei</vt:lpstr>
      <vt:lpstr>PowerPoint Presentation</vt:lpstr>
      <vt:lpstr>Lecture 3: radioactivity (cont…)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Leicester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Tim Yeoman</dc:creator>
  <cp:lastModifiedBy>Tanvir, Nial (Prof.)</cp:lastModifiedBy>
  <cp:revision>842</cp:revision>
  <cp:lastPrinted>2020-03-10T20:34:46Z</cp:lastPrinted>
  <dcterms:created xsi:type="dcterms:W3CDTF">1999-10-06T17:32:18Z</dcterms:created>
  <dcterms:modified xsi:type="dcterms:W3CDTF">2022-01-29T14:14:58Z</dcterms:modified>
</cp:coreProperties>
</file>