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270" r:id="rId2"/>
    <p:sldId id="402" r:id="rId3"/>
    <p:sldId id="392" r:id="rId4"/>
    <p:sldId id="393" r:id="rId5"/>
    <p:sldId id="394" r:id="rId6"/>
    <p:sldId id="404" r:id="rId7"/>
    <p:sldId id="366" r:id="rId8"/>
    <p:sldId id="405" r:id="rId9"/>
    <p:sldId id="367" r:id="rId10"/>
    <p:sldId id="403" r:id="rId11"/>
    <p:sldId id="368" r:id="rId12"/>
    <p:sldId id="406" r:id="rId13"/>
    <p:sldId id="369" r:id="rId14"/>
    <p:sldId id="375" r:id="rId15"/>
    <p:sldId id="408" r:id="rId16"/>
    <p:sldId id="370" r:id="rId17"/>
    <p:sldId id="387" r:id="rId18"/>
    <p:sldId id="376" r:id="rId19"/>
    <p:sldId id="407" r:id="rId20"/>
    <p:sldId id="396" r:id="rId21"/>
    <p:sldId id="398" r:id="rId22"/>
    <p:sldId id="395" r:id="rId23"/>
    <p:sldId id="399" r:id="rId24"/>
    <p:sldId id="409" r:id="rId25"/>
    <p:sldId id="397" r:id="rId26"/>
    <p:sldId id="401" r:id="rId27"/>
  </p:sldIdLst>
  <p:sldSz cx="9144000" cy="6858000" type="screen4x3"/>
  <p:notesSz cx="6794500" cy="9906000"/>
  <p:defaultTextStyle>
    <a:defPPr>
      <a:defRPr lang="en-GB"/>
    </a:defPPr>
    <a:lvl1pPr algn="l" rtl="0" eaLnBrk="0" fontAlgn="base" hangingPunct="0">
      <a:spcBef>
        <a:spcPct val="0"/>
      </a:spcBef>
      <a:spcAft>
        <a:spcPct val="0"/>
      </a:spcAft>
      <a:defRPr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5pPr>
    <a:lvl6pPr marL="2286000" algn="l" defTabSz="914400" rtl="0" eaLnBrk="1" latinLnBrk="0" hangingPunct="1">
      <a:defRPr kern="1200">
        <a:solidFill>
          <a:schemeClr val="tx1"/>
        </a:solidFill>
        <a:latin typeface="Times New Roman" charset="0"/>
        <a:ea typeface="ＭＳ Ｐゴシック" charset="-128"/>
        <a:cs typeface="+mn-cs"/>
      </a:defRPr>
    </a:lvl6pPr>
    <a:lvl7pPr marL="2743200" algn="l" defTabSz="914400" rtl="0" eaLnBrk="1" latinLnBrk="0" hangingPunct="1">
      <a:defRPr kern="1200">
        <a:solidFill>
          <a:schemeClr val="tx1"/>
        </a:solidFill>
        <a:latin typeface="Times New Roman" charset="0"/>
        <a:ea typeface="ＭＳ Ｐゴシック" charset="-128"/>
        <a:cs typeface="+mn-cs"/>
      </a:defRPr>
    </a:lvl7pPr>
    <a:lvl8pPr marL="3200400" algn="l" defTabSz="914400" rtl="0" eaLnBrk="1" latinLnBrk="0" hangingPunct="1">
      <a:defRPr kern="1200">
        <a:solidFill>
          <a:schemeClr val="tx1"/>
        </a:solidFill>
        <a:latin typeface="Times New Roman" charset="0"/>
        <a:ea typeface="ＭＳ Ｐゴシック" charset="-128"/>
        <a:cs typeface="+mn-cs"/>
      </a:defRPr>
    </a:lvl8pPr>
    <a:lvl9pPr marL="3657600" algn="l" defTabSz="914400" rtl="0" eaLnBrk="1" latinLnBrk="0" hangingPunct="1">
      <a:defRPr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86"/>
    <a:srgbClr val="9437FF"/>
    <a:srgbClr val="0000CC"/>
    <a:srgbClr val="FF7E79"/>
    <a:srgbClr val="0033CC"/>
    <a:srgbClr val="00008A"/>
    <a:srgbClr val="000099"/>
    <a:srgbClr val="3333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p:restoredTop sz="93276"/>
  </p:normalViewPr>
  <p:slideViewPr>
    <p:cSldViewPr snapToGrid="0" snapToObjects="1">
      <p:cViewPr varScale="1">
        <p:scale>
          <a:sx n="117" d="100"/>
          <a:sy n="117" d="100"/>
        </p:scale>
        <p:origin x="21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3225"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565" tIns="46282" rIns="92565" bIns="46282" numCol="1" anchor="t" anchorCtr="0" compatLnSpc="1">
            <a:prstTxWarp prst="textNoShape">
              <a:avLst/>
            </a:prstTxWarp>
          </a:bodyPr>
          <a:lstStyle>
            <a:lvl1pPr defTabSz="925513">
              <a:defRPr sz="1200">
                <a:ea typeface="ＭＳ Ｐゴシック" charset="0"/>
                <a:cs typeface="+mn-cs"/>
              </a:defRPr>
            </a:lvl1pPr>
          </a:lstStyle>
          <a:p>
            <a:pPr>
              <a:defRPr/>
            </a:pPr>
            <a:endParaRPr lang="en-US"/>
          </a:p>
        </p:txBody>
      </p:sp>
      <p:sp>
        <p:nvSpPr>
          <p:cNvPr id="102403" name="Rectangle 3"/>
          <p:cNvSpPr>
            <a:spLocks noGrp="1" noChangeArrowheads="1"/>
          </p:cNvSpPr>
          <p:nvPr>
            <p:ph type="dt" sz="quarter" idx="1"/>
          </p:nvPr>
        </p:nvSpPr>
        <p:spPr bwMode="auto">
          <a:xfrm>
            <a:off x="3849688" y="0"/>
            <a:ext cx="2943225"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565" tIns="46282" rIns="92565" bIns="46282" numCol="1" anchor="t" anchorCtr="0" compatLnSpc="1">
            <a:prstTxWarp prst="textNoShape">
              <a:avLst/>
            </a:prstTxWarp>
          </a:bodyPr>
          <a:lstStyle>
            <a:lvl1pPr algn="r" defTabSz="925513">
              <a:defRPr sz="1200">
                <a:ea typeface="ＭＳ Ｐゴシック" charset="0"/>
                <a:cs typeface="+mn-cs"/>
              </a:defRPr>
            </a:lvl1pPr>
          </a:lstStyle>
          <a:p>
            <a:pPr>
              <a:defRPr/>
            </a:pPr>
            <a:endParaRPr lang="en-US"/>
          </a:p>
        </p:txBody>
      </p:sp>
      <p:sp>
        <p:nvSpPr>
          <p:cNvPr id="102404" name="Rectangle 4"/>
          <p:cNvSpPr>
            <a:spLocks noGrp="1" noChangeArrowheads="1"/>
          </p:cNvSpPr>
          <p:nvPr>
            <p:ph type="ftr" sz="quarter" idx="2"/>
          </p:nvPr>
        </p:nvSpPr>
        <p:spPr bwMode="auto">
          <a:xfrm>
            <a:off x="0" y="9409113"/>
            <a:ext cx="2943225"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565" tIns="46282" rIns="92565" bIns="46282" numCol="1" anchor="b" anchorCtr="0" compatLnSpc="1">
            <a:prstTxWarp prst="textNoShape">
              <a:avLst/>
            </a:prstTxWarp>
          </a:bodyPr>
          <a:lstStyle>
            <a:lvl1pPr defTabSz="925513">
              <a:defRPr sz="1200">
                <a:ea typeface="ＭＳ Ｐゴシック" charset="0"/>
                <a:cs typeface="+mn-cs"/>
              </a:defRPr>
            </a:lvl1pPr>
          </a:lstStyle>
          <a:p>
            <a:pPr>
              <a:defRPr/>
            </a:pPr>
            <a:endParaRPr lang="en-US"/>
          </a:p>
        </p:txBody>
      </p:sp>
      <p:sp>
        <p:nvSpPr>
          <p:cNvPr id="102405" name="Rectangle 5"/>
          <p:cNvSpPr>
            <a:spLocks noGrp="1" noChangeArrowheads="1"/>
          </p:cNvSpPr>
          <p:nvPr>
            <p:ph type="sldNum" sz="quarter" idx="3"/>
          </p:nvPr>
        </p:nvSpPr>
        <p:spPr bwMode="auto">
          <a:xfrm>
            <a:off x="3849688" y="9409113"/>
            <a:ext cx="2943225"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565" tIns="46282" rIns="92565" bIns="46282" numCol="1" anchor="b" anchorCtr="0" compatLnSpc="1">
            <a:prstTxWarp prst="textNoShape">
              <a:avLst/>
            </a:prstTxWarp>
          </a:bodyPr>
          <a:lstStyle>
            <a:lvl1pPr algn="r" defTabSz="925513">
              <a:defRPr sz="1200"/>
            </a:lvl1pPr>
          </a:lstStyle>
          <a:p>
            <a:fld id="{C3B15FC7-3AB1-0040-8302-065B6F9ADDB3}"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48100" y="0"/>
            <a:ext cx="2944813"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3373352-33D0-C54D-8D68-6318D31A8943}" type="datetimeFigureOut">
              <a:rPr lang="en-US" altLang="x-none"/>
              <a:pPr/>
              <a:t>2/3/22</a:t>
            </a:fld>
            <a:endParaRPr lang="en-US" altLang="x-none"/>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48100" y="9409113"/>
            <a:ext cx="294481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F74EA4E-F489-D941-8330-1AE1FDDB1BA2}"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61346-313F-F343-AD4D-F06C3A19F93D}" type="slidenum">
              <a:rPr lang="en-US"/>
              <a:pPr/>
              <a:t>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91686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74EA4E-F489-D941-8330-1AE1FDDB1BA2}" type="slidenum">
              <a:rPr lang="en-US" altLang="x-none" smtClean="0"/>
              <a:pPr/>
              <a:t>15</a:t>
            </a:fld>
            <a:endParaRPr lang="en-US" altLang="x-none"/>
          </a:p>
        </p:txBody>
      </p:sp>
    </p:spTree>
    <p:extLst>
      <p:ext uri="{BB962C8B-B14F-4D97-AF65-F5344CB8AC3E}">
        <p14:creationId xmlns:p14="http://schemas.microsoft.com/office/powerpoint/2010/main" val="213023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number: Z = number of protons that equals number of electrons</a:t>
            </a:r>
          </a:p>
          <a:p>
            <a:r>
              <a:rPr lang="en-US" dirty="0"/>
              <a:t>Nucleus: made of protons and neutrons</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16</a:t>
            </a:fld>
            <a:endParaRPr lang="en-US"/>
          </a:p>
        </p:txBody>
      </p:sp>
    </p:spTree>
    <p:extLst>
      <p:ext uri="{BB962C8B-B14F-4D97-AF65-F5344CB8AC3E}">
        <p14:creationId xmlns:p14="http://schemas.microsoft.com/office/powerpoint/2010/main" val="1883196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number: Z = number of protons that equals number of electrons</a:t>
            </a:r>
          </a:p>
          <a:p>
            <a:r>
              <a:rPr lang="en-US" dirty="0"/>
              <a:t>Nucleus: made of protons and neutrons</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17</a:t>
            </a:fld>
            <a:endParaRPr lang="en-US"/>
          </a:p>
        </p:txBody>
      </p:sp>
    </p:spTree>
    <p:extLst>
      <p:ext uri="{BB962C8B-B14F-4D97-AF65-F5344CB8AC3E}">
        <p14:creationId xmlns:p14="http://schemas.microsoft.com/office/powerpoint/2010/main" val="357590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number: Z = number of protons that equals number of electrons</a:t>
            </a:r>
          </a:p>
          <a:p>
            <a:r>
              <a:rPr lang="en-US" dirty="0"/>
              <a:t>Nucleus: made of protons and neutrons</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18</a:t>
            </a:fld>
            <a:endParaRPr lang="en-US"/>
          </a:p>
        </p:txBody>
      </p:sp>
    </p:spTree>
    <p:extLst>
      <p:ext uri="{BB962C8B-B14F-4D97-AF65-F5344CB8AC3E}">
        <p14:creationId xmlns:p14="http://schemas.microsoft.com/office/powerpoint/2010/main" val="182459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number: Z = number of protons that equals number of electrons</a:t>
            </a:r>
          </a:p>
          <a:p>
            <a:r>
              <a:rPr lang="en-US" dirty="0"/>
              <a:t>Nucleus: made of protons and neutrons</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19</a:t>
            </a:fld>
            <a:endParaRPr lang="en-US"/>
          </a:p>
        </p:txBody>
      </p:sp>
    </p:spTree>
    <p:extLst>
      <p:ext uri="{BB962C8B-B14F-4D97-AF65-F5344CB8AC3E}">
        <p14:creationId xmlns:p14="http://schemas.microsoft.com/office/powerpoint/2010/main" val="70923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that Q-value sometimes called Q-factor (but not same as Quality factor of oscillator)</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7</a:t>
            </a:fld>
            <a:endParaRPr lang="en-US"/>
          </a:p>
        </p:txBody>
      </p:sp>
    </p:spTree>
    <p:extLst>
      <p:ext uri="{BB962C8B-B14F-4D97-AF65-F5344CB8AC3E}">
        <p14:creationId xmlns:p14="http://schemas.microsoft.com/office/powerpoint/2010/main" val="334191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for B: -2.79 MeV</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8</a:t>
            </a:fld>
            <a:endParaRPr lang="en-US"/>
          </a:p>
        </p:txBody>
      </p:sp>
    </p:spTree>
    <p:extLst>
      <p:ext uri="{BB962C8B-B14F-4D97-AF65-F5344CB8AC3E}">
        <p14:creationId xmlns:p14="http://schemas.microsoft.com/office/powerpoint/2010/main" val="112061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for B: -2.79 MeV</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9</a:t>
            </a:fld>
            <a:endParaRPr lang="en-US"/>
          </a:p>
        </p:txBody>
      </p:sp>
    </p:spTree>
    <p:extLst>
      <p:ext uri="{BB962C8B-B14F-4D97-AF65-F5344CB8AC3E}">
        <p14:creationId xmlns:p14="http://schemas.microsoft.com/office/powerpoint/2010/main" val="348790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for B: -2.79 MeV</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10</a:t>
            </a:fld>
            <a:endParaRPr lang="en-US"/>
          </a:p>
        </p:txBody>
      </p:sp>
    </p:spTree>
    <p:extLst>
      <p:ext uri="{BB962C8B-B14F-4D97-AF65-F5344CB8AC3E}">
        <p14:creationId xmlns:p14="http://schemas.microsoft.com/office/powerpoint/2010/main" val="301297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ＭＳ Ｐゴシック" charset="0"/>
                <a:cs typeface="ＭＳ Ｐゴシック" charset="0"/>
              </a:rPr>
              <a:t>For fission to occur, the excitation energy must be </a:t>
            </a:r>
            <a:r>
              <a:rPr lang="en-GB" sz="1200" b="1" i="0" kern="1200" dirty="0">
                <a:solidFill>
                  <a:schemeClr val="tx1"/>
                </a:solidFill>
                <a:effectLst/>
                <a:latin typeface="+mn-lt"/>
                <a:ea typeface="ＭＳ Ｐゴシック" charset="0"/>
                <a:cs typeface="ＭＳ Ｐゴシック" charset="0"/>
              </a:rPr>
              <a:t>above a particular value</a:t>
            </a:r>
            <a:r>
              <a:rPr lang="en-GB" sz="1200" b="0" i="0" kern="1200" dirty="0">
                <a:solidFill>
                  <a:schemeClr val="tx1"/>
                </a:solidFill>
                <a:effectLst/>
                <a:latin typeface="+mn-lt"/>
                <a:ea typeface="ＭＳ Ｐゴシック" charset="0"/>
                <a:cs typeface="ＭＳ Ｐゴシック" charset="0"/>
              </a:rPr>
              <a:t> for certain nuclide</a:t>
            </a:r>
          </a:p>
          <a:p>
            <a:r>
              <a:rPr lang="en-GB" sz="1200" b="0" i="0" kern="1200" dirty="0">
                <a:solidFill>
                  <a:schemeClr val="tx1"/>
                </a:solidFill>
                <a:effectLst/>
                <a:latin typeface="+mn-lt"/>
                <a:ea typeface="ＭＳ Ｐゴシック" charset="0"/>
                <a:cs typeface="ＭＳ Ｐゴシック" charset="0"/>
              </a:rPr>
              <a:t>The minimum excitation energy required for fission to occur is known as </a:t>
            </a:r>
            <a:r>
              <a:rPr lang="en-GB" sz="1200" b="1" i="0" kern="1200" dirty="0">
                <a:solidFill>
                  <a:schemeClr val="tx1"/>
                </a:solidFill>
                <a:effectLst/>
                <a:latin typeface="+mn-lt"/>
                <a:ea typeface="ＭＳ Ｐゴシック" charset="0"/>
                <a:cs typeface="ＭＳ Ｐゴシック" charset="0"/>
              </a:rPr>
              <a:t>the critical energy (</a:t>
            </a:r>
            <a:r>
              <a:rPr lang="en-GB" sz="1200" b="1" i="0" kern="1200" dirty="0" err="1">
                <a:solidFill>
                  <a:schemeClr val="tx1"/>
                </a:solidFill>
                <a:effectLst/>
                <a:latin typeface="+mn-lt"/>
                <a:ea typeface="ＭＳ Ｐゴシック" charset="0"/>
                <a:cs typeface="ＭＳ Ｐゴシック" charset="0"/>
              </a:rPr>
              <a:t>E</a:t>
            </a:r>
            <a:r>
              <a:rPr lang="en-GB" sz="1200" b="1" i="0" kern="1200" baseline="-25000" dirty="0" err="1">
                <a:solidFill>
                  <a:schemeClr val="tx1"/>
                </a:solidFill>
                <a:effectLst/>
                <a:latin typeface="+mn-lt"/>
                <a:ea typeface="ＭＳ Ｐゴシック" charset="0"/>
                <a:cs typeface="ＭＳ Ｐゴシック" charset="0"/>
              </a:rPr>
              <a:t>crit</a:t>
            </a:r>
            <a:r>
              <a:rPr lang="en-GB" sz="1200" b="1" i="0" kern="1200" dirty="0">
                <a:solidFill>
                  <a:schemeClr val="tx1"/>
                </a:solidFill>
                <a:effectLst/>
                <a:latin typeface="+mn-lt"/>
                <a:ea typeface="ＭＳ Ｐゴシック" charset="0"/>
                <a:cs typeface="ＭＳ Ｐゴシック" charset="0"/>
              </a:rPr>
              <a:t>)</a:t>
            </a:r>
            <a:r>
              <a:rPr lang="en-GB" sz="1200" b="0" i="0" kern="1200" dirty="0">
                <a:solidFill>
                  <a:schemeClr val="tx1"/>
                </a:solidFill>
                <a:effectLst/>
                <a:latin typeface="+mn-lt"/>
                <a:ea typeface="ＭＳ Ｐゴシック" charset="0"/>
                <a:cs typeface="ＭＳ Ｐゴシック" charset="0"/>
              </a:rPr>
              <a:t> or </a:t>
            </a:r>
            <a:r>
              <a:rPr lang="en-GB" sz="1200" b="1" i="0" kern="1200" dirty="0">
                <a:solidFill>
                  <a:schemeClr val="tx1"/>
                </a:solidFill>
                <a:effectLst/>
                <a:latin typeface="+mn-lt"/>
                <a:ea typeface="ＭＳ Ｐゴシック" charset="0"/>
                <a:cs typeface="ＭＳ Ｐゴシック" charset="0"/>
              </a:rPr>
              <a:t>threshold </a:t>
            </a:r>
            <a:r>
              <a:rPr lang="en-GB" sz="1200" b="1" i="0" kern="1200" dirty="0" err="1">
                <a:solidFill>
                  <a:schemeClr val="tx1"/>
                </a:solidFill>
                <a:effectLst/>
                <a:latin typeface="+mn-lt"/>
                <a:ea typeface="ＭＳ Ｐゴシック" charset="0"/>
                <a:cs typeface="ＭＳ Ｐゴシック" charset="0"/>
              </a:rPr>
              <a:t>energy</a:t>
            </a:r>
            <a:r>
              <a:rPr lang="en-GB" sz="1200" b="0" i="0" kern="1200" dirty="0" err="1">
                <a:solidFill>
                  <a:schemeClr val="tx1"/>
                </a:solidFill>
                <a:effectLst/>
                <a:latin typeface="+mn-lt"/>
                <a:ea typeface="ＭＳ Ｐゴシック" charset="0"/>
                <a:cs typeface="ＭＳ Ｐゴシック" charset="0"/>
              </a:rPr>
              <a:t>.T</a:t>
            </a:r>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11</a:t>
            </a:fld>
            <a:endParaRPr lang="en-US"/>
          </a:p>
        </p:txBody>
      </p:sp>
    </p:spTree>
    <p:extLst>
      <p:ext uri="{BB962C8B-B14F-4D97-AF65-F5344CB8AC3E}">
        <p14:creationId xmlns:p14="http://schemas.microsoft.com/office/powerpoint/2010/main" val="360233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ＭＳ Ｐゴシック" charset="0"/>
                <a:cs typeface="ＭＳ Ｐゴシック" charset="0"/>
              </a:rPr>
              <a:t>For fission to occur, the excitation energy must be </a:t>
            </a:r>
            <a:r>
              <a:rPr lang="en-GB" sz="1200" b="1" i="0" kern="1200" dirty="0">
                <a:solidFill>
                  <a:schemeClr val="tx1"/>
                </a:solidFill>
                <a:effectLst/>
                <a:latin typeface="+mn-lt"/>
                <a:ea typeface="ＭＳ Ｐゴシック" charset="0"/>
                <a:cs typeface="ＭＳ Ｐゴシック" charset="0"/>
              </a:rPr>
              <a:t>above a particular value</a:t>
            </a:r>
            <a:r>
              <a:rPr lang="en-GB" sz="1200" b="0" i="0" kern="1200" dirty="0">
                <a:solidFill>
                  <a:schemeClr val="tx1"/>
                </a:solidFill>
                <a:effectLst/>
                <a:latin typeface="+mn-lt"/>
                <a:ea typeface="ＭＳ Ｐゴシック" charset="0"/>
                <a:cs typeface="ＭＳ Ｐゴシック" charset="0"/>
              </a:rPr>
              <a:t> for certain nuclide</a:t>
            </a:r>
          </a:p>
          <a:p>
            <a:r>
              <a:rPr lang="en-GB" sz="1200" b="0" i="0" kern="1200" dirty="0">
                <a:solidFill>
                  <a:schemeClr val="tx1"/>
                </a:solidFill>
                <a:effectLst/>
                <a:latin typeface="+mn-lt"/>
                <a:ea typeface="ＭＳ Ｐゴシック" charset="0"/>
                <a:cs typeface="ＭＳ Ｐゴシック" charset="0"/>
              </a:rPr>
              <a:t>The minimum excitation energy required for fission to occur is known as </a:t>
            </a:r>
            <a:r>
              <a:rPr lang="en-GB" sz="1200" b="1" i="0" kern="1200" dirty="0">
                <a:solidFill>
                  <a:schemeClr val="tx1"/>
                </a:solidFill>
                <a:effectLst/>
                <a:latin typeface="+mn-lt"/>
                <a:ea typeface="ＭＳ Ｐゴシック" charset="0"/>
                <a:cs typeface="ＭＳ Ｐゴシック" charset="0"/>
              </a:rPr>
              <a:t>the critical energy (</a:t>
            </a:r>
            <a:r>
              <a:rPr lang="en-GB" sz="1200" b="1" i="0" kern="1200" dirty="0" err="1">
                <a:solidFill>
                  <a:schemeClr val="tx1"/>
                </a:solidFill>
                <a:effectLst/>
                <a:latin typeface="+mn-lt"/>
                <a:ea typeface="ＭＳ Ｐゴシック" charset="0"/>
                <a:cs typeface="ＭＳ Ｐゴシック" charset="0"/>
              </a:rPr>
              <a:t>E</a:t>
            </a:r>
            <a:r>
              <a:rPr lang="en-GB" sz="1200" b="1" i="0" kern="1200" baseline="-25000" dirty="0" err="1">
                <a:solidFill>
                  <a:schemeClr val="tx1"/>
                </a:solidFill>
                <a:effectLst/>
                <a:latin typeface="+mn-lt"/>
                <a:ea typeface="ＭＳ Ｐゴシック" charset="0"/>
                <a:cs typeface="ＭＳ Ｐゴシック" charset="0"/>
              </a:rPr>
              <a:t>crit</a:t>
            </a:r>
            <a:r>
              <a:rPr lang="en-GB" sz="1200" b="1" i="0" kern="1200" dirty="0">
                <a:solidFill>
                  <a:schemeClr val="tx1"/>
                </a:solidFill>
                <a:effectLst/>
                <a:latin typeface="+mn-lt"/>
                <a:ea typeface="ＭＳ Ｐゴシック" charset="0"/>
                <a:cs typeface="ＭＳ Ｐゴシック" charset="0"/>
              </a:rPr>
              <a:t>)</a:t>
            </a:r>
            <a:r>
              <a:rPr lang="en-GB" sz="1200" b="0" i="0" kern="1200" dirty="0">
                <a:solidFill>
                  <a:schemeClr val="tx1"/>
                </a:solidFill>
                <a:effectLst/>
                <a:latin typeface="+mn-lt"/>
                <a:ea typeface="ＭＳ Ｐゴシック" charset="0"/>
                <a:cs typeface="ＭＳ Ｐゴシック" charset="0"/>
              </a:rPr>
              <a:t> or </a:t>
            </a:r>
            <a:r>
              <a:rPr lang="en-GB" sz="1200" b="1" i="0" kern="1200" dirty="0">
                <a:solidFill>
                  <a:schemeClr val="tx1"/>
                </a:solidFill>
                <a:effectLst/>
                <a:latin typeface="+mn-lt"/>
                <a:ea typeface="ＭＳ Ｐゴシック" charset="0"/>
                <a:cs typeface="ＭＳ Ｐゴシック" charset="0"/>
              </a:rPr>
              <a:t>threshold </a:t>
            </a:r>
            <a:r>
              <a:rPr lang="en-GB" sz="1200" b="1" i="0" kern="1200" dirty="0" err="1">
                <a:solidFill>
                  <a:schemeClr val="tx1"/>
                </a:solidFill>
                <a:effectLst/>
                <a:latin typeface="+mn-lt"/>
                <a:ea typeface="ＭＳ Ｐゴシック" charset="0"/>
                <a:cs typeface="ＭＳ Ｐゴシック" charset="0"/>
              </a:rPr>
              <a:t>energy</a:t>
            </a:r>
            <a:r>
              <a:rPr lang="en-GB" sz="1200" b="0" i="0" kern="1200" dirty="0" err="1">
                <a:solidFill>
                  <a:schemeClr val="tx1"/>
                </a:solidFill>
                <a:effectLst/>
                <a:latin typeface="+mn-lt"/>
                <a:ea typeface="ＭＳ Ｐゴシック" charset="0"/>
                <a:cs typeface="ＭＳ Ｐゴシック" charset="0"/>
              </a:rPr>
              <a:t>.T</a:t>
            </a:r>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12</a:t>
            </a:fld>
            <a:endParaRPr lang="en-US"/>
          </a:p>
        </p:txBody>
      </p:sp>
    </p:spTree>
    <p:extLst>
      <p:ext uri="{BB962C8B-B14F-4D97-AF65-F5344CB8AC3E}">
        <p14:creationId xmlns:p14="http://schemas.microsoft.com/office/powerpoint/2010/main" val="136015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number: Z = number of protons that equals number of electrons</a:t>
            </a:r>
          </a:p>
          <a:p>
            <a:r>
              <a:rPr lang="en-US" dirty="0"/>
              <a:t>Nucleus: made of protons and neutrons</a:t>
            </a:r>
          </a:p>
          <a:p>
            <a:endParaRPr lang="en-US" dirty="0"/>
          </a:p>
        </p:txBody>
      </p:sp>
      <p:sp>
        <p:nvSpPr>
          <p:cNvPr id="4" name="Slide Number Placeholder 3"/>
          <p:cNvSpPr>
            <a:spLocks noGrp="1"/>
          </p:cNvSpPr>
          <p:nvPr>
            <p:ph type="sldNum" sz="quarter" idx="5"/>
          </p:nvPr>
        </p:nvSpPr>
        <p:spPr/>
        <p:txBody>
          <a:bodyPr/>
          <a:lstStyle/>
          <a:p>
            <a:fld id="{F260FF92-FC26-CA48-9ED1-AC0384CC4C5A}" type="slidenum">
              <a:rPr lang="en-US" smtClean="0"/>
              <a:t>13</a:t>
            </a:fld>
            <a:endParaRPr lang="en-US"/>
          </a:p>
        </p:txBody>
      </p:sp>
    </p:spTree>
    <p:extLst>
      <p:ext uri="{BB962C8B-B14F-4D97-AF65-F5344CB8AC3E}">
        <p14:creationId xmlns:p14="http://schemas.microsoft.com/office/powerpoint/2010/main" val="9258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74EA4E-F489-D941-8330-1AE1FDDB1BA2}" type="slidenum">
              <a:rPr lang="en-US" altLang="x-none" smtClean="0"/>
              <a:pPr/>
              <a:t>14</a:t>
            </a:fld>
            <a:endParaRPr lang="en-US" altLang="x-none"/>
          </a:p>
        </p:txBody>
      </p:sp>
    </p:spTree>
    <p:extLst>
      <p:ext uri="{BB962C8B-B14F-4D97-AF65-F5344CB8AC3E}">
        <p14:creationId xmlns:p14="http://schemas.microsoft.com/office/powerpoint/2010/main" val="4155297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07719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0034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9635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A16902-58BC-9840-AA6B-C9363A263A6A}"/>
              </a:ext>
            </a:extLst>
          </p:cNvPr>
          <p:cNvSpPr>
            <a:spLocks noGrp="1"/>
          </p:cNvSpPr>
          <p:nvPr>
            <p:ph type="title"/>
          </p:nvPr>
        </p:nvSpPr>
        <p:spPr>
          <a:xfrm>
            <a:off x="685800" y="609600"/>
            <a:ext cx="77724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6964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1050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62651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0712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310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5501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1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79228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40541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28" name="Picture 9" descr="smlogoblugra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6172200"/>
            <a:ext cx="21336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035" name="Rectangle 11"/>
          <p:cNvSpPr>
            <a:spLocks noChangeArrowheads="1"/>
          </p:cNvSpPr>
          <p:nvPr userDrawn="1"/>
        </p:nvSpPr>
        <p:spPr bwMode="auto">
          <a:xfrm>
            <a:off x="685800" y="0"/>
            <a:ext cx="3244850" cy="314325"/>
          </a:xfrm>
          <a:prstGeom prst="rect">
            <a:avLst/>
          </a:prstGeom>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061" tIns="48170" rIns="98061" bIns="48170"/>
          <a:lstStyle/>
          <a:p>
            <a:pPr algn="ctr" defTabSz="990600">
              <a:defRPr/>
            </a:pPr>
            <a:r>
              <a:rPr lang="en-GB" sz="1400">
                <a:latin typeface="Comic Sans MS" charset="0"/>
                <a:ea typeface="ＭＳ Ｐゴシック" charset="0"/>
              </a:rPr>
              <a:t>PA 1140 Waves and Quanta </a:t>
            </a:r>
            <a:r>
              <a:rPr lang="en-GB" sz="1400" i="1">
                <a:latin typeface="Comic Sans MS" charset="0"/>
                <a:ea typeface="ＭＳ Ｐゴシック" charset="0"/>
              </a:rPr>
              <a:t>Unit 4: Atoms and Nuclei</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2400" i="1">
          <a:solidFill>
            <a:schemeClr val="tx2"/>
          </a:solidFill>
          <a:latin typeface="+mj-lt"/>
          <a:ea typeface="+mj-ea"/>
          <a:cs typeface="ＭＳ Ｐゴシック" charset="0"/>
        </a:defRPr>
      </a:lvl1pPr>
      <a:lvl2pPr algn="l" rtl="0" eaLnBrk="0" fontAlgn="base" hangingPunct="0">
        <a:spcBef>
          <a:spcPct val="0"/>
        </a:spcBef>
        <a:spcAft>
          <a:spcPct val="0"/>
        </a:spcAft>
        <a:defRPr sz="2400" i="1">
          <a:solidFill>
            <a:schemeClr val="tx2"/>
          </a:solidFill>
          <a:latin typeface="Times" charset="0"/>
          <a:ea typeface="ＭＳ Ｐゴシック" charset="0"/>
          <a:cs typeface="ＭＳ Ｐゴシック" charset="0"/>
        </a:defRPr>
      </a:lvl2pPr>
      <a:lvl3pPr algn="l" rtl="0" eaLnBrk="0" fontAlgn="base" hangingPunct="0">
        <a:spcBef>
          <a:spcPct val="0"/>
        </a:spcBef>
        <a:spcAft>
          <a:spcPct val="0"/>
        </a:spcAft>
        <a:defRPr sz="2400" i="1">
          <a:solidFill>
            <a:schemeClr val="tx2"/>
          </a:solidFill>
          <a:latin typeface="Times" charset="0"/>
          <a:ea typeface="ＭＳ Ｐゴシック" charset="0"/>
          <a:cs typeface="ＭＳ Ｐゴシック" charset="0"/>
        </a:defRPr>
      </a:lvl3pPr>
      <a:lvl4pPr algn="l" rtl="0" eaLnBrk="0" fontAlgn="base" hangingPunct="0">
        <a:spcBef>
          <a:spcPct val="0"/>
        </a:spcBef>
        <a:spcAft>
          <a:spcPct val="0"/>
        </a:spcAft>
        <a:defRPr sz="2400" i="1">
          <a:solidFill>
            <a:schemeClr val="tx2"/>
          </a:solidFill>
          <a:latin typeface="Times" charset="0"/>
          <a:ea typeface="ＭＳ Ｐゴシック" charset="0"/>
          <a:cs typeface="ＭＳ Ｐゴシック" charset="0"/>
        </a:defRPr>
      </a:lvl4pPr>
      <a:lvl5pPr algn="l" rtl="0" eaLnBrk="0" fontAlgn="base" hangingPunct="0">
        <a:spcBef>
          <a:spcPct val="0"/>
        </a:spcBef>
        <a:spcAft>
          <a:spcPct val="0"/>
        </a:spcAft>
        <a:defRPr sz="2400" i="1">
          <a:solidFill>
            <a:schemeClr val="tx2"/>
          </a:solidFill>
          <a:latin typeface="Times" charset="0"/>
          <a:ea typeface="ＭＳ Ｐゴシック" charset="0"/>
          <a:cs typeface="ＭＳ Ｐゴシック" charset="0"/>
        </a:defRPr>
      </a:lvl5pPr>
      <a:lvl6pPr marL="457200" algn="l" rtl="0" eaLnBrk="0" fontAlgn="base" hangingPunct="0">
        <a:spcBef>
          <a:spcPct val="0"/>
        </a:spcBef>
        <a:spcAft>
          <a:spcPct val="0"/>
        </a:spcAft>
        <a:defRPr sz="2400" i="1">
          <a:solidFill>
            <a:schemeClr val="tx2"/>
          </a:solidFill>
          <a:latin typeface="Times" charset="0"/>
          <a:ea typeface="ＭＳ Ｐゴシック" charset="0"/>
        </a:defRPr>
      </a:lvl6pPr>
      <a:lvl7pPr marL="914400" algn="l" rtl="0" eaLnBrk="0" fontAlgn="base" hangingPunct="0">
        <a:spcBef>
          <a:spcPct val="0"/>
        </a:spcBef>
        <a:spcAft>
          <a:spcPct val="0"/>
        </a:spcAft>
        <a:defRPr sz="2400" i="1">
          <a:solidFill>
            <a:schemeClr val="tx2"/>
          </a:solidFill>
          <a:latin typeface="Times" charset="0"/>
          <a:ea typeface="ＭＳ Ｐゴシック" charset="0"/>
        </a:defRPr>
      </a:lvl7pPr>
      <a:lvl8pPr marL="1371600" algn="l" rtl="0" eaLnBrk="0" fontAlgn="base" hangingPunct="0">
        <a:spcBef>
          <a:spcPct val="0"/>
        </a:spcBef>
        <a:spcAft>
          <a:spcPct val="0"/>
        </a:spcAft>
        <a:defRPr sz="2400" i="1">
          <a:solidFill>
            <a:schemeClr val="tx2"/>
          </a:solidFill>
          <a:latin typeface="Times" charset="0"/>
          <a:ea typeface="ＭＳ Ｐゴシック" charset="0"/>
        </a:defRPr>
      </a:lvl8pPr>
      <a:lvl9pPr marL="1828800" algn="l" rtl="0" eaLnBrk="0" fontAlgn="base" hangingPunct="0">
        <a:spcBef>
          <a:spcPct val="0"/>
        </a:spcBef>
        <a:spcAft>
          <a:spcPct val="0"/>
        </a:spcAft>
        <a:defRPr sz="2400" i="1">
          <a:solidFill>
            <a:schemeClr val="tx2"/>
          </a:solidFill>
          <a:latin typeface="Times" charset="0"/>
          <a:ea typeface="ＭＳ Ｐゴシック" charset="0"/>
        </a:defRPr>
      </a:lvl9pPr>
    </p:titleStyle>
    <p:bodyStyle>
      <a:lvl1pPr marL="393700" indent="-393700" algn="l" rtl="0" eaLnBrk="0" fontAlgn="base" hangingPunct="0">
        <a:spcBef>
          <a:spcPct val="20000"/>
        </a:spcBef>
        <a:spcAft>
          <a:spcPct val="0"/>
        </a:spcAft>
        <a:buClr>
          <a:schemeClr val="accent2"/>
        </a:buClr>
        <a:buSzPct val="150000"/>
        <a:buFont typeface="Times" charset="0"/>
        <a:buChar char="•"/>
        <a:defRPr sz="3200">
          <a:solidFill>
            <a:schemeClr val="tx1"/>
          </a:solidFill>
          <a:latin typeface="+mn-lt"/>
          <a:ea typeface="+mn-ea"/>
          <a:cs typeface="ＭＳ Ｐゴシック" charset="0"/>
        </a:defRPr>
      </a:lvl1pPr>
      <a:lvl2pPr marL="869950" indent="-285750" algn="l" rtl="0" eaLnBrk="0" fontAlgn="base" hangingPunct="0">
        <a:spcBef>
          <a:spcPct val="20000"/>
        </a:spcBef>
        <a:spcAft>
          <a:spcPct val="0"/>
        </a:spcAft>
        <a:buChar char="–"/>
        <a:defRPr sz="2800">
          <a:solidFill>
            <a:schemeClr val="tx1"/>
          </a:solidFill>
          <a:latin typeface="+mn-lt"/>
          <a:ea typeface="+mn-ea"/>
        </a:defRPr>
      </a:lvl2pPr>
      <a:lvl3pPr marL="1289050" indent="-228600" algn="l" rtl="0" eaLnBrk="0" fontAlgn="base" hangingPunct="0">
        <a:spcBef>
          <a:spcPct val="20000"/>
        </a:spcBef>
        <a:spcAft>
          <a:spcPct val="0"/>
        </a:spcAft>
        <a:buChar char="•"/>
        <a:defRPr sz="2400">
          <a:solidFill>
            <a:schemeClr val="tx1"/>
          </a:solidFill>
          <a:latin typeface="+mn-lt"/>
          <a:ea typeface="+mn-ea"/>
        </a:defRPr>
      </a:lvl3pPr>
      <a:lvl4pPr marL="1708150" indent="-228600" algn="l" rtl="0" eaLnBrk="0" fontAlgn="base" hangingPunct="0">
        <a:spcBef>
          <a:spcPct val="20000"/>
        </a:spcBef>
        <a:spcAft>
          <a:spcPct val="0"/>
        </a:spcAft>
        <a:buChar char="–"/>
        <a:defRPr sz="2000">
          <a:solidFill>
            <a:schemeClr val="tx1"/>
          </a:solidFill>
          <a:latin typeface="+mn-lt"/>
          <a:ea typeface="+mn-ea"/>
        </a:defRPr>
      </a:lvl4pPr>
      <a:lvl5pPr marL="2127250" indent="-228600" algn="l" rtl="0" eaLnBrk="0" fontAlgn="base" hangingPunct="0">
        <a:spcBef>
          <a:spcPct val="20000"/>
        </a:spcBef>
        <a:spcAft>
          <a:spcPct val="0"/>
        </a:spcAft>
        <a:buChar char="»"/>
        <a:defRPr sz="2000">
          <a:solidFill>
            <a:schemeClr val="tx1"/>
          </a:solidFill>
          <a:latin typeface="+mn-lt"/>
          <a:ea typeface="+mn-ea"/>
        </a:defRPr>
      </a:lvl5pPr>
      <a:lvl6pPr marL="2584450" indent="-228600" algn="l" rtl="0" eaLnBrk="0" fontAlgn="base" hangingPunct="0">
        <a:spcBef>
          <a:spcPct val="20000"/>
        </a:spcBef>
        <a:spcAft>
          <a:spcPct val="0"/>
        </a:spcAft>
        <a:buChar char="»"/>
        <a:defRPr sz="2000">
          <a:solidFill>
            <a:schemeClr val="tx1"/>
          </a:solidFill>
          <a:latin typeface="+mn-lt"/>
          <a:ea typeface="+mn-ea"/>
        </a:defRPr>
      </a:lvl6pPr>
      <a:lvl7pPr marL="3041650" indent="-228600" algn="l" rtl="0" eaLnBrk="0" fontAlgn="base" hangingPunct="0">
        <a:spcBef>
          <a:spcPct val="20000"/>
        </a:spcBef>
        <a:spcAft>
          <a:spcPct val="0"/>
        </a:spcAft>
        <a:buChar char="»"/>
        <a:defRPr sz="2000">
          <a:solidFill>
            <a:schemeClr val="tx1"/>
          </a:solidFill>
          <a:latin typeface="+mn-lt"/>
          <a:ea typeface="+mn-ea"/>
        </a:defRPr>
      </a:lvl7pPr>
      <a:lvl8pPr marL="3498850" indent="-228600" algn="l" rtl="0" eaLnBrk="0" fontAlgn="base" hangingPunct="0">
        <a:spcBef>
          <a:spcPct val="20000"/>
        </a:spcBef>
        <a:spcAft>
          <a:spcPct val="0"/>
        </a:spcAft>
        <a:buChar char="»"/>
        <a:defRPr sz="2000">
          <a:solidFill>
            <a:schemeClr val="tx1"/>
          </a:solidFill>
          <a:latin typeface="+mn-lt"/>
          <a:ea typeface="+mn-ea"/>
        </a:defRPr>
      </a:lvl8pPr>
      <a:lvl9pPr marL="395605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5.xml"/><Relationship Id="rId7" Type="http://schemas.openxmlformats.org/officeDocument/2006/relationships/image" Target="../media/image5.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23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90.png"/><Relationship Id="rId7" Type="http://schemas.openxmlformats.org/officeDocument/2006/relationships/image" Target="../media/image240.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image" Target="../media/image200.png"/><Relationship Id="rId9" Type="http://schemas.openxmlformats.org/officeDocument/2006/relationships/image" Target="../media/image45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3.tif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3.tif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5.wmf"/><Relationship Id="rId4" Type="http://schemas.openxmlformats.org/officeDocument/2006/relationships/image" Target="../media/image500.png"/><Relationship Id="rId9"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1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ctrTitle"/>
          </p:nvPr>
        </p:nvSpPr>
        <p:spPr>
          <a:xfrm>
            <a:off x="342900" y="260648"/>
            <a:ext cx="8458200" cy="1572316"/>
          </a:xfrm>
        </p:spPr>
        <p:txBody>
          <a:bodyPr/>
          <a:lstStyle/>
          <a:p>
            <a:pPr algn="ctr"/>
            <a:r>
              <a:rPr lang="en-US" sz="4000" i="0" dirty="0">
                <a:solidFill>
                  <a:srgbClr val="000000"/>
                </a:solidFill>
                <a:latin typeface="Times New Roman" panose="02020603050405020304" pitchFamily="18" charset="0"/>
                <a:cs typeface="Times New Roman" panose="02020603050405020304" pitchFamily="18" charset="0"/>
              </a:rPr>
              <a:t>PA1140: WAVES AND QUANTA</a:t>
            </a:r>
            <a:br>
              <a:rPr lang="en-US" sz="4000" i="0" dirty="0">
                <a:solidFill>
                  <a:srgbClr val="000000"/>
                </a:solidFill>
                <a:latin typeface="Times New Roman" panose="02020603050405020304" pitchFamily="18" charset="0"/>
                <a:cs typeface="Times New Roman" panose="02020603050405020304" pitchFamily="18" charset="0"/>
              </a:rPr>
            </a:br>
            <a:r>
              <a:rPr lang="en-US" sz="1000" i="0" dirty="0">
                <a:solidFill>
                  <a:srgbClr val="000000"/>
                </a:solidFill>
                <a:latin typeface="Times New Roman" panose="02020603050405020304" pitchFamily="18" charset="0"/>
                <a:cs typeface="Times New Roman" panose="02020603050405020304" pitchFamily="18" charset="0"/>
              </a:rPr>
              <a:t> </a:t>
            </a:r>
            <a:br>
              <a:rPr lang="en-US" i="0" dirty="0">
                <a:solidFill>
                  <a:srgbClr val="000000"/>
                </a:solidFill>
                <a:latin typeface="Times New Roman" panose="02020603050405020304" pitchFamily="18" charset="0"/>
                <a:cs typeface="Times New Roman" panose="02020603050405020304" pitchFamily="18" charset="0"/>
              </a:rPr>
            </a:br>
            <a:r>
              <a:rPr lang="en-US" sz="3200" i="0" dirty="0">
                <a:solidFill>
                  <a:srgbClr val="000000"/>
                </a:solidFill>
                <a:latin typeface="Times New Roman" panose="02020603050405020304" pitchFamily="18" charset="0"/>
                <a:cs typeface="Times New Roman" panose="02020603050405020304" pitchFamily="18" charset="0"/>
              </a:rPr>
              <a:t>Unit 4: Atoms and nuclei</a:t>
            </a:r>
          </a:p>
        </p:txBody>
      </p:sp>
      <p:sp>
        <p:nvSpPr>
          <p:cNvPr id="18438" name="Rectangle 6"/>
          <p:cNvSpPr>
            <a:spLocks noGrp="1" noChangeArrowheads="1"/>
          </p:cNvSpPr>
          <p:nvPr>
            <p:ph type="subTitle" idx="1"/>
          </p:nvPr>
        </p:nvSpPr>
        <p:spPr>
          <a:xfrm>
            <a:off x="1371600" y="4653136"/>
            <a:ext cx="6400800" cy="1997968"/>
          </a:xfrm>
        </p:spPr>
        <p:txBody>
          <a:bodyPr/>
          <a:lstStyle/>
          <a:p>
            <a:endParaRPr lang="en-US" dirty="0">
              <a:solidFill>
                <a:srgbClr val="000000"/>
              </a:solidFill>
              <a:latin typeface="Times New Roman" panose="02020603050405020304" pitchFamily="18" charset="0"/>
              <a:cs typeface="Times New Roman" panose="02020603050405020304" pitchFamily="18" charset="0"/>
            </a:endParaRPr>
          </a:p>
          <a:p>
            <a:r>
              <a:rPr lang="en-US" dirty="0">
                <a:solidFill>
                  <a:srgbClr val="000000"/>
                </a:solidFill>
                <a:latin typeface="Times New Roman" panose="02020603050405020304" pitchFamily="18" charset="0"/>
                <a:cs typeface="Times New Roman" panose="02020603050405020304" pitchFamily="18" charset="0"/>
              </a:rPr>
              <a:t>Lecturer: Prof Nial Tanvir (G20)</a:t>
            </a:r>
          </a:p>
          <a:p>
            <a:r>
              <a:rPr lang="en-US" dirty="0">
                <a:solidFill>
                  <a:srgbClr val="000000"/>
                </a:solidFill>
                <a:latin typeface="Times New Roman" panose="02020603050405020304" pitchFamily="18" charset="0"/>
                <a:cs typeface="Times New Roman" panose="02020603050405020304" pitchFamily="18" charset="0"/>
              </a:rPr>
              <a:t>nrt3@le.ac.uk</a:t>
            </a:r>
          </a:p>
          <a:p>
            <a:endParaRPr lang="en-US"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1CBFE42-90DD-9949-8D19-09CE8DE245FE}"/>
              </a:ext>
            </a:extLst>
          </p:cNvPr>
          <p:cNvPicPr>
            <a:picLocks noChangeAspect="1"/>
          </p:cNvPicPr>
          <p:nvPr/>
        </p:nvPicPr>
        <p:blipFill>
          <a:blip r:embed="rId3"/>
          <a:stretch>
            <a:fillRect/>
          </a:stretch>
        </p:blipFill>
        <p:spPr>
          <a:xfrm>
            <a:off x="3169919" y="1832964"/>
            <a:ext cx="2804162" cy="3192072"/>
          </a:xfrm>
          <a:prstGeom prst="rect">
            <a:avLst/>
          </a:prstGeom>
        </p:spPr>
      </p:pic>
    </p:spTree>
    <p:extLst>
      <p:ext uri="{BB962C8B-B14F-4D97-AF65-F5344CB8AC3E}">
        <p14:creationId xmlns:p14="http://schemas.microsoft.com/office/powerpoint/2010/main" val="305748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Practice Problem: Q Value</a:t>
            </a:r>
          </a:p>
        </p:txBody>
      </p:sp>
      <mc:AlternateContent xmlns:mc="http://schemas.openxmlformats.org/markup-compatibility/2006" xmlns:a14="http://schemas.microsoft.com/office/drawing/2010/main">
        <mc:Choice Requires="a14">
          <p:sp>
            <p:nvSpPr>
              <p:cNvPr id="6" name="Rectangle 9">
                <a:extLst>
                  <a:ext uri="{FF2B5EF4-FFF2-40B4-BE49-F238E27FC236}">
                    <a16:creationId xmlns:a16="http://schemas.microsoft.com/office/drawing/2014/main" id="{5B84EC2E-4E55-3743-855D-0EED939FFCE5}"/>
                  </a:ext>
                </a:extLst>
              </p:cNvPr>
              <p:cNvSpPr>
                <a:spLocks noChangeArrowheads="1"/>
              </p:cNvSpPr>
              <p:nvPr/>
            </p:nvSpPr>
            <p:spPr bwMode="auto">
              <a:xfrm>
                <a:off x="141801" y="1049150"/>
                <a:ext cx="8928050" cy="707886"/>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GB" sz="2000" dirty="0">
                    <a:solidFill>
                      <a:srgbClr val="000000"/>
                    </a:solidFill>
                    <a:latin typeface="Arial" panose="020B0604020202020204" pitchFamily="34" charset="0"/>
                    <a:ea typeface="ＭＳ Ｐゴシック" charset="0"/>
                    <a:cs typeface="Arial" panose="020B0604020202020204" pitchFamily="34" charset="0"/>
                  </a:rPr>
                  <a:t>Find the </a:t>
                </a:r>
                <a14:m>
                  <m:oMath xmlns:m="http://schemas.openxmlformats.org/officeDocument/2006/math">
                    <m:r>
                      <a:rPr lang="en-GB" sz="2000" i="1" dirty="0" smtClean="0">
                        <a:solidFill>
                          <a:srgbClr val="000000"/>
                        </a:solidFill>
                        <a:latin typeface="Cambria Math" panose="02040503050406030204" pitchFamily="18" charset="0"/>
                        <a:ea typeface="ＭＳ Ｐゴシック" charset="0"/>
                        <a:cs typeface="Arial" panose="020B0604020202020204" pitchFamily="34" charset="0"/>
                      </a:rPr>
                      <m:t>𝑄</m:t>
                    </m:r>
                  </m:oMath>
                </a14:m>
                <a:r>
                  <a:rPr lang="en-GB" sz="2000" i="1" dirty="0">
                    <a:solidFill>
                      <a:srgbClr val="000000"/>
                    </a:solidFill>
                    <a:latin typeface="Arial" panose="020B0604020202020204" pitchFamily="34" charset="0"/>
                    <a:ea typeface="ＭＳ Ｐゴシック" charset="0"/>
                    <a:cs typeface="Arial" panose="020B0604020202020204" pitchFamily="34" charset="0"/>
                  </a:rPr>
                  <a:t> </a:t>
                </a:r>
                <a:r>
                  <a:rPr lang="en-GB" sz="2000" dirty="0">
                    <a:solidFill>
                      <a:srgbClr val="000000"/>
                    </a:solidFill>
                    <a:latin typeface="Arial" panose="020B0604020202020204" pitchFamily="34" charset="0"/>
                    <a:ea typeface="ＭＳ Ｐゴシック" charset="0"/>
                    <a:cs typeface="Arial" panose="020B0604020202020204" pitchFamily="34" charset="0"/>
                  </a:rPr>
                  <a:t>values for the reactions below.</a:t>
                </a:r>
              </a:p>
              <a:p>
                <a:pPr algn="ctr">
                  <a:defRPr/>
                </a:pPr>
                <a:r>
                  <a:rPr lang="en-GB" sz="2000" dirty="0">
                    <a:solidFill>
                      <a:srgbClr val="000000"/>
                    </a:solidFill>
                    <a:latin typeface="Arial" panose="020B0604020202020204" pitchFamily="34" charset="0"/>
                    <a:ea typeface="ＭＳ Ｐゴシック" charset="0"/>
                    <a:cs typeface="Arial" panose="020B0604020202020204" pitchFamily="34" charset="0"/>
                  </a:rPr>
                  <a:t>Are these exothermic or endothermic? </a:t>
                </a:r>
              </a:p>
            </p:txBody>
          </p:sp>
        </mc:Choice>
        <mc:Fallback xmlns="">
          <p:sp>
            <p:nvSpPr>
              <p:cNvPr id="6" name="Rectangle 9">
                <a:extLst>
                  <a:ext uri="{FF2B5EF4-FFF2-40B4-BE49-F238E27FC236}">
                    <a16:creationId xmlns:a16="http://schemas.microsoft.com/office/drawing/2014/main" id="{5B84EC2E-4E55-3743-855D-0EED939FFCE5}"/>
                  </a:ext>
                </a:extLst>
              </p:cNvPr>
              <p:cNvSpPr>
                <a:spLocks noRot="1" noChangeAspect="1" noMove="1" noResize="1" noEditPoints="1" noAdjustHandles="1" noChangeArrowheads="1" noChangeShapeType="1" noTextEdit="1"/>
              </p:cNvSpPr>
              <p:nvPr/>
            </p:nvSpPr>
            <p:spPr bwMode="auto">
              <a:xfrm>
                <a:off x="141801" y="1049150"/>
                <a:ext cx="8928050" cy="707886"/>
              </a:xfrm>
              <a:prstGeom prst="rect">
                <a:avLst/>
              </a:prstGeom>
              <a:blipFill>
                <a:blip r:embed="rId5"/>
                <a:stretch>
                  <a:fillRect t="-3571" b="-14286"/>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aphicFrame>
        <p:nvGraphicFramePr>
          <p:cNvPr id="7" name="Object 8">
            <a:extLst>
              <a:ext uri="{FF2B5EF4-FFF2-40B4-BE49-F238E27FC236}">
                <a16:creationId xmlns:a16="http://schemas.microsoft.com/office/drawing/2014/main" id="{46F898EB-33BF-2F40-9E99-191473F69F65}"/>
              </a:ext>
            </a:extLst>
          </p:cNvPr>
          <p:cNvGraphicFramePr>
            <a:graphicFrameLocks noChangeAspect="1"/>
          </p:cNvGraphicFramePr>
          <p:nvPr/>
        </p:nvGraphicFramePr>
        <p:xfrm>
          <a:off x="2840690" y="2086705"/>
          <a:ext cx="2857500" cy="511175"/>
        </p:xfrm>
        <a:graphic>
          <a:graphicData uri="http://schemas.openxmlformats.org/presentationml/2006/ole">
            <mc:AlternateContent xmlns:mc="http://schemas.openxmlformats.org/markup-compatibility/2006">
              <mc:Choice xmlns:v="urn:schemas-microsoft-com:vml" Requires="v">
                <p:oleObj spid="_x0000_s3090" name="Equation" r:id="rId6" imgW="1435100" imgH="254000" progId="Equation.3">
                  <p:embed/>
                </p:oleObj>
              </mc:Choice>
              <mc:Fallback>
                <p:oleObj name="Equation" r:id="rId6" imgW="1435100" imgH="254000" progId="Equation.3">
                  <p:embed/>
                  <p:pic>
                    <p:nvPicPr>
                      <p:cNvPr id="7" name="Object 8">
                        <a:extLst>
                          <a:ext uri="{FF2B5EF4-FFF2-40B4-BE49-F238E27FC236}">
                            <a16:creationId xmlns:a16="http://schemas.microsoft.com/office/drawing/2014/main" id="{46F898EB-33BF-2F40-9E99-191473F69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0690" y="2086705"/>
                        <a:ext cx="2857500" cy="511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77753F-D4F7-9641-A39C-61226EA54AC6}"/>
                  </a:ext>
                </a:extLst>
              </p:cNvPr>
              <p:cNvSpPr txBox="1"/>
              <p:nvPr/>
            </p:nvSpPr>
            <p:spPr>
              <a:xfrm>
                <a:off x="2256959" y="3530936"/>
                <a:ext cx="402496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0" baseline="30000" smtClean="0">
                          <a:solidFill>
                            <a:srgbClr val="000000"/>
                          </a:solidFill>
                          <a:latin typeface="Cambria Math" panose="02040503050406030204" pitchFamily="18" charset="0"/>
                          <a:ea typeface="Cambria Math" panose="02040503050406030204" pitchFamily="18" charset="0"/>
                        </a:rPr>
                        <m:t>10</m:t>
                      </m:r>
                      <m:r>
                        <m:rPr>
                          <m:sty m:val="p"/>
                        </m:rPr>
                        <a:rPr lang="en-GB" sz="2400" b="0" i="0" smtClean="0">
                          <a:solidFill>
                            <a:srgbClr val="000000"/>
                          </a:solidFill>
                          <a:latin typeface="Cambria Math" panose="02040503050406030204" pitchFamily="18" charset="0"/>
                          <a:ea typeface="Cambria Math" panose="02040503050406030204" pitchFamily="18" charset="0"/>
                        </a:rPr>
                        <m:t>B</m:t>
                      </m:r>
                      <m:r>
                        <a:rPr lang="en-GB" sz="2400" b="0" i="0" smtClean="0">
                          <a:solidFill>
                            <a:srgbClr val="000000"/>
                          </a:solidFill>
                          <a:latin typeface="Cambria Math" panose="02040503050406030204" pitchFamily="18" charset="0"/>
                          <a:ea typeface="Cambria Math" panose="02040503050406030204" pitchFamily="18" charset="0"/>
                        </a:rPr>
                        <m:t>+</m:t>
                      </m:r>
                      <m:r>
                        <m:rPr>
                          <m:sty m:val="p"/>
                        </m:rPr>
                        <a:rPr lang="en-GB" sz="2400" b="0" i="0" smtClean="0">
                          <a:solidFill>
                            <a:srgbClr val="000000"/>
                          </a:solidFill>
                          <a:latin typeface="Cambria Math" panose="02040503050406030204" pitchFamily="18" charset="0"/>
                          <a:ea typeface="Cambria Math" panose="02040503050406030204" pitchFamily="18" charset="0"/>
                        </a:rPr>
                        <m:t>n</m:t>
                      </m:r>
                      <m:r>
                        <a:rPr lang="en-US" sz="2400" i="0" smtClean="0">
                          <a:solidFill>
                            <a:srgbClr val="000000"/>
                          </a:solidFill>
                          <a:latin typeface="Cambria Math" panose="02040503050406030204" pitchFamily="18" charset="0"/>
                          <a:ea typeface="Cambria Math" panose="02040503050406030204" pitchFamily="18" charset="0"/>
                        </a:rPr>
                        <m:t>→</m:t>
                      </m:r>
                      <m:r>
                        <a:rPr lang="en-GB" sz="2400" b="0" i="0" baseline="30000" smtClean="0">
                          <a:solidFill>
                            <a:srgbClr val="000000"/>
                          </a:solidFill>
                          <a:latin typeface="Cambria Math" panose="02040503050406030204" pitchFamily="18" charset="0"/>
                          <a:ea typeface="Cambria Math" panose="02040503050406030204" pitchFamily="18" charset="0"/>
                        </a:rPr>
                        <m:t>4</m:t>
                      </m:r>
                      <m:r>
                        <m:rPr>
                          <m:sty m:val="p"/>
                        </m:rPr>
                        <a:rPr lang="en-GB" sz="2400" b="0" i="0" smtClean="0">
                          <a:solidFill>
                            <a:srgbClr val="000000"/>
                          </a:solidFill>
                          <a:latin typeface="Cambria Math" panose="02040503050406030204" pitchFamily="18" charset="0"/>
                          <a:ea typeface="Cambria Math" panose="02040503050406030204" pitchFamily="18" charset="0"/>
                        </a:rPr>
                        <m:t>He</m:t>
                      </m:r>
                      <m:r>
                        <a:rPr lang="en-GB" sz="2400" b="0" i="0" smtClean="0">
                          <a:solidFill>
                            <a:srgbClr val="000000"/>
                          </a:solidFill>
                          <a:latin typeface="Cambria Math" panose="02040503050406030204" pitchFamily="18" charset="0"/>
                        </a:rPr>
                        <m:t>+</m:t>
                      </m:r>
                      <m:r>
                        <a:rPr lang="en-GB" sz="2400" b="0" i="1" baseline="30000" smtClean="0">
                          <a:solidFill>
                            <a:srgbClr val="000000"/>
                          </a:solidFill>
                          <a:latin typeface="Cambria Math" panose="02040503050406030204" pitchFamily="18" charset="0"/>
                        </a:rPr>
                        <m:t>7</m:t>
                      </m:r>
                      <m:r>
                        <m:rPr>
                          <m:nor/>
                        </m:rPr>
                        <a:rPr lang="en-GB" sz="2400" b="0" i="0" smtClean="0">
                          <a:solidFill>
                            <a:srgbClr val="000000"/>
                          </a:solidFill>
                          <a:latin typeface="Cambria Math" panose="02040503050406030204" pitchFamily="18" charset="0"/>
                        </a:rPr>
                        <m:t>Li</m:t>
                      </m:r>
                      <m:r>
                        <a:rPr lang="en-GB" sz="2400" b="0" i="1" smtClean="0">
                          <a:solidFill>
                            <a:srgbClr val="000000"/>
                          </a:solidFill>
                          <a:latin typeface="Cambria Math" panose="02040503050406030204" pitchFamily="18" charset="0"/>
                        </a:rPr>
                        <m:t>+</m:t>
                      </m:r>
                      <m:r>
                        <a:rPr lang="en-GB" sz="2400" b="0" i="1" smtClean="0">
                          <a:solidFill>
                            <a:srgbClr val="000000"/>
                          </a:solidFill>
                          <a:latin typeface="Cambria Math" panose="02040503050406030204" pitchFamily="18" charset="0"/>
                        </a:rPr>
                        <m:t>𝑄</m:t>
                      </m:r>
                    </m:oMath>
                  </m:oMathPara>
                </a14:m>
                <a:endParaRPr lang="en-US" sz="2400" dirty="0">
                  <a:solidFill>
                    <a:srgbClr val="000000"/>
                  </a:solidFill>
                </a:endParaRPr>
              </a:p>
            </p:txBody>
          </p:sp>
        </mc:Choice>
        <mc:Fallback xmlns="">
          <p:sp>
            <p:nvSpPr>
              <p:cNvPr id="16" name="TextBox 15">
                <a:extLst>
                  <a:ext uri="{FF2B5EF4-FFF2-40B4-BE49-F238E27FC236}">
                    <a16:creationId xmlns:a16="http://schemas.microsoft.com/office/drawing/2014/main" id="{6A77753F-D4F7-9641-A39C-61226EA54AC6}"/>
                  </a:ext>
                </a:extLst>
              </p:cNvPr>
              <p:cNvSpPr txBox="1">
                <a:spLocks noRot="1" noChangeAspect="1" noMove="1" noResize="1" noEditPoints="1" noAdjustHandles="1" noChangeArrowheads="1" noChangeShapeType="1" noTextEdit="1"/>
              </p:cNvSpPr>
              <p:nvPr/>
            </p:nvSpPr>
            <p:spPr>
              <a:xfrm>
                <a:off x="2256959" y="3530936"/>
                <a:ext cx="4024961" cy="369332"/>
              </a:xfrm>
              <a:prstGeom prst="rect">
                <a:avLst/>
              </a:prstGeom>
              <a:blipFill>
                <a:blip r:embed="rId8"/>
                <a:stretch>
                  <a:fillRect b="-26667"/>
                </a:stretch>
              </a:blipFill>
            </p:spPr>
            <p:txBody>
              <a:bodyPr/>
              <a:lstStyle/>
              <a:p>
                <a:r>
                  <a:rPr lang="en-US">
                    <a:noFill/>
                  </a:rPr>
                  <a:t> </a:t>
                </a:r>
              </a:p>
            </p:txBody>
          </p:sp>
        </mc:Fallback>
      </mc:AlternateContent>
      <p:sp>
        <p:nvSpPr>
          <p:cNvPr id="18" name="TextBox 2">
            <a:extLst>
              <a:ext uri="{FF2B5EF4-FFF2-40B4-BE49-F238E27FC236}">
                <a16:creationId xmlns:a16="http://schemas.microsoft.com/office/drawing/2014/main" id="{4C6FB7D1-7CD3-6343-9684-7445CFA78EA6}"/>
              </a:ext>
            </a:extLst>
          </p:cNvPr>
          <p:cNvSpPr txBox="1">
            <a:spLocks noChangeArrowheads="1"/>
          </p:cNvSpPr>
          <p:nvPr/>
        </p:nvSpPr>
        <p:spPr bwMode="auto">
          <a:xfrm>
            <a:off x="804764" y="2597880"/>
            <a:ext cx="471401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x-none" sz="2100" dirty="0">
                <a:solidFill>
                  <a:srgbClr val="FF0000"/>
                </a:solidFill>
                <a:latin typeface="Arial" panose="020B0604020202020204" pitchFamily="34" charset="0"/>
                <a:cs typeface="Arial" panose="020B0604020202020204" pitchFamily="34" charset="0"/>
              </a:rPr>
              <a:t>Answer: Q = 4.05 MeV (exothermic)</a:t>
            </a:r>
            <a:endParaRPr lang="en-US" altLang="x-none" sz="2100" b="1" baseline="30000" dirty="0">
              <a:solidFill>
                <a:srgbClr val="FF0000"/>
              </a:solidFill>
              <a:latin typeface="Arial" panose="020B0604020202020204" pitchFamily="34" charset="0"/>
              <a:cs typeface="Arial" panose="020B0604020202020204" pitchFamily="34" charset="0"/>
            </a:endParaRPr>
          </a:p>
        </p:txBody>
      </p:sp>
      <p:sp>
        <p:nvSpPr>
          <p:cNvPr id="19" name="TextBox 2">
            <a:extLst>
              <a:ext uri="{FF2B5EF4-FFF2-40B4-BE49-F238E27FC236}">
                <a16:creationId xmlns:a16="http://schemas.microsoft.com/office/drawing/2014/main" id="{E0DBDE48-552B-FF4A-A49F-D583F33345F9}"/>
              </a:ext>
            </a:extLst>
          </p:cNvPr>
          <p:cNvSpPr txBox="1">
            <a:spLocks noChangeArrowheads="1"/>
          </p:cNvSpPr>
          <p:nvPr/>
        </p:nvSpPr>
        <p:spPr bwMode="auto">
          <a:xfrm>
            <a:off x="1316392" y="4164031"/>
            <a:ext cx="471401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x-none" sz="2100" dirty="0">
                <a:solidFill>
                  <a:srgbClr val="FF0000"/>
                </a:solidFill>
                <a:latin typeface="Arial" panose="020B0604020202020204" pitchFamily="34" charset="0"/>
                <a:cs typeface="Arial" panose="020B0604020202020204" pitchFamily="34" charset="0"/>
              </a:rPr>
              <a:t>Answer: Q = -2.78 MeV (endothermic)</a:t>
            </a:r>
            <a:endParaRPr lang="en-US" altLang="x-none" sz="2100" b="1" baseline="30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65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Fission</a:t>
            </a:r>
          </a:p>
        </p:txBody>
      </p:sp>
      <p:sp>
        <p:nvSpPr>
          <p:cNvPr id="5" name="TextBox 2">
            <a:extLst>
              <a:ext uri="{FF2B5EF4-FFF2-40B4-BE49-F238E27FC236}">
                <a16:creationId xmlns:a16="http://schemas.microsoft.com/office/drawing/2014/main" id="{B32A7C31-6A40-3A45-BE3A-1EF95EF8019C}"/>
              </a:ext>
            </a:extLst>
          </p:cNvPr>
          <p:cNvSpPr txBox="1">
            <a:spLocks noChangeArrowheads="1"/>
          </p:cNvSpPr>
          <p:nvPr/>
        </p:nvSpPr>
        <p:spPr bwMode="auto">
          <a:xfrm>
            <a:off x="446314" y="1283970"/>
            <a:ext cx="84635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Phenomenon where a very heavy nucleus breaks apart into medium-mass (lighter) nuclei, releasing energy.</a:t>
            </a:r>
          </a:p>
          <a:p>
            <a:endParaRPr lang="en-GB" altLang="x-none" sz="1600" dirty="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B2B8BB-4491-8945-ADDB-0B9DEF86F11D}"/>
                  </a:ext>
                </a:extLst>
              </p:cNvPr>
              <p:cNvSpPr txBox="1"/>
              <p:nvPr/>
            </p:nvSpPr>
            <p:spPr>
              <a:xfrm>
                <a:off x="820326" y="4046746"/>
                <a:ext cx="4888388" cy="505267"/>
              </a:xfrm>
              <a:prstGeom prst="rect">
                <a:avLst/>
              </a:prstGeom>
              <a:noFill/>
            </p:spPr>
            <p:txBody>
              <a:bodyPr wrap="square" lIns="0" tIns="0" rIns="0" bIns="0" rtlCol="0">
                <a:spAutoFit/>
              </a:bodyPr>
              <a:lstStyle/>
              <a:p>
                <a:pPr>
                  <a:spcAft>
                    <a:spcPts val="100"/>
                  </a:spcAft>
                </a:pPr>
                <a14:m>
                  <m:oMath xmlns:m="http://schemas.openxmlformats.org/officeDocument/2006/math">
                    <m:r>
                      <a:rPr lang="en-GB" sz="1600" b="0" i="0" baseline="30000" smtClean="0">
                        <a:solidFill>
                          <a:srgbClr val="000000"/>
                        </a:solidFill>
                        <a:latin typeface="Cambria Math" panose="02040503050406030204" pitchFamily="18" charset="0"/>
                        <a:ea typeface="Cambria Math" panose="02040503050406030204" pitchFamily="18" charset="0"/>
                      </a:rPr>
                      <m:t>236</m:t>
                    </m:r>
                    <m:r>
                      <m:rPr>
                        <m:sty m:val="p"/>
                      </m:rPr>
                      <a:rPr lang="en-GB" sz="1600" b="0" i="0" smtClean="0">
                        <a:solidFill>
                          <a:srgbClr val="000000"/>
                        </a:solidFill>
                        <a:latin typeface="Cambria Math" panose="02040503050406030204" pitchFamily="18" charset="0"/>
                        <a:ea typeface="Cambria Math" panose="02040503050406030204" pitchFamily="18" charset="0"/>
                      </a:rPr>
                      <m:t>U</m:t>
                    </m:r>
                  </m:oMath>
                </a14:m>
                <a:r>
                  <a:rPr lang="en-US" sz="1600" dirty="0">
                    <a:solidFill>
                      <a:srgbClr val="000000"/>
                    </a:solidFill>
                    <a:latin typeface="Arial" panose="020B0604020202020204" pitchFamily="34" charset="0"/>
                    <a:cs typeface="Arial" panose="020B0604020202020204" pitchFamily="34" charset="0"/>
                  </a:rPr>
                  <a:t> critical energy:  5.3 MeV</a:t>
                </a:r>
              </a:p>
              <a:p>
                <a:pPr>
                  <a:spcAft>
                    <a:spcPts val="100"/>
                  </a:spcAft>
                </a:pPr>
                <a14:m>
                  <m:oMath xmlns:m="http://schemas.openxmlformats.org/officeDocument/2006/math">
                    <m:r>
                      <a:rPr lang="en-GB" sz="1600" baseline="30000">
                        <a:solidFill>
                          <a:srgbClr val="000000"/>
                        </a:solidFill>
                        <a:latin typeface="Cambria Math" panose="02040503050406030204" pitchFamily="18" charset="0"/>
                        <a:ea typeface="Cambria Math" panose="02040503050406030204" pitchFamily="18" charset="0"/>
                      </a:rPr>
                      <m:t>23</m:t>
                    </m:r>
                    <m:r>
                      <a:rPr lang="en-GB" sz="1600" b="0" i="0" baseline="30000" smtClean="0">
                        <a:solidFill>
                          <a:srgbClr val="000000"/>
                        </a:solidFill>
                        <a:latin typeface="Cambria Math" panose="02040503050406030204" pitchFamily="18" charset="0"/>
                        <a:ea typeface="Cambria Math" panose="02040503050406030204" pitchFamily="18" charset="0"/>
                      </a:rPr>
                      <m:t>5</m:t>
                    </m:r>
                    <m:r>
                      <m:rPr>
                        <m:sty m:val="p"/>
                      </m:rPr>
                      <a:rPr lang="en-GB" sz="1600">
                        <a:solidFill>
                          <a:srgbClr val="000000"/>
                        </a:solidFill>
                        <a:latin typeface="Cambria Math" panose="02040503050406030204" pitchFamily="18" charset="0"/>
                        <a:ea typeface="Cambria Math" panose="02040503050406030204" pitchFamily="18" charset="0"/>
                      </a:rPr>
                      <m:t>U</m:t>
                    </m:r>
                    <m:r>
                      <a:rPr lang="en-GB" sz="1600" b="0" i="0" smtClean="0">
                        <a:solidFill>
                          <a:srgbClr val="000000"/>
                        </a:solidFill>
                        <a:latin typeface="Cambria Math" panose="02040503050406030204" pitchFamily="18" charset="0"/>
                        <a:ea typeface="Cambria Math" panose="02040503050406030204" pitchFamily="18" charset="0"/>
                      </a:rPr>
                      <m:t>+</m:t>
                    </m:r>
                    <m:r>
                      <m:rPr>
                        <m:nor/>
                      </m:rPr>
                      <a:rPr lang="en-GB" sz="1600" b="0" i="0" smtClean="0">
                        <a:solidFill>
                          <a:srgbClr val="000000"/>
                        </a:solidFill>
                        <a:latin typeface="Cambria Math" panose="02040503050406030204" pitchFamily="18" charset="0"/>
                        <a:ea typeface="Cambria Math" panose="02040503050406030204" pitchFamily="18" charset="0"/>
                      </a:rPr>
                      <m:t>n</m:t>
                    </m:r>
                  </m:oMath>
                </a14:m>
                <a:r>
                  <a:rPr lang="en-US" sz="1600" dirty="0">
                    <a:solidFill>
                      <a:srgbClr val="000000"/>
                    </a:solidFill>
                    <a:latin typeface="Arial" panose="020B0604020202020204" pitchFamily="34" charset="0"/>
                    <a:cs typeface="Arial" panose="020B0604020202020204" pitchFamily="34" charset="0"/>
                  </a:rPr>
                  <a:t> excitation energy:   6.4 MeV</a:t>
                </a:r>
              </a:p>
            </p:txBody>
          </p:sp>
        </mc:Choice>
        <mc:Fallback xmlns="">
          <p:sp>
            <p:nvSpPr>
              <p:cNvPr id="6" name="TextBox 5">
                <a:extLst>
                  <a:ext uri="{FF2B5EF4-FFF2-40B4-BE49-F238E27FC236}">
                    <a16:creationId xmlns:a16="http://schemas.microsoft.com/office/drawing/2014/main" id="{D8B2B8BB-4491-8945-ADDB-0B9DEF86F11D}"/>
                  </a:ext>
                </a:extLst>
              </p:cNvPr>
              <p:cNvSpPr txBox="1">
                <a:spLocks noRot="1" noChangeAspect="1" noMove="1" noResize="1" noEditPoints="1" noAdjustHandles="1" noChangeArrowheads="1" noChangeShapeType="1" noTextEdit="1"/>
              </p:cNvSpPr>
              <p:nvPr/>
            </p:nvSpPr>
            <p:spPr>
              <a:xfrm>
                <a:off x="820326" y="4046746"/>
                <a:ext cx="4888388" cy="505267"/>
              </a:xfrm>
              <a:prstGeom prst="rect">
                <a:avLst/>
              </a:prstGeom>
              <a:blipFill>
                <a:blip r:embed="rId3"/>
                <a:stretch>
                  <a:fillRect l="-1036" t="-12195" b="-24390"/>
                </a:stretch>
              </a:blipFill>
            </p:spPr>
            <p:txBody>
              <a:bodyPr/>
              <a:lstStyle/>
              <a:p>
                <a:r>
                  <a:rPr lang="en-US">
                    <a:noFill/>
                  </a:rPr>
                  <a:t> </a:t>
                </a:r>
              </a:p>
            </p:txBody>
          </p:sp>
        </mc:Fallback>
      </mc:AlternateContent>
      <p:sp>
        <p:nvSpPr>
          <p:cNvPr id="9" name="TextBox 2">
            <a:extLst>
              <a:ext uri="{FF2B5EF4-FFF2-40B4-BE49-F238E27FC236}">
                <a16:creationId xmlns:a16="http://schemas.microsoft.com/office/drawing/2014/main" id="{FF0AFE72-1243-E844-9D13-D7394B89FBA0}"/>
              </a:ext>
            </a:extLst>
          </p:cNvPr>
          <p:cNvSpPr txBox="1">
            <a:spLocks noChangeArrowheads="1"/>
          </p:cNvSpPr>
          <p:nvPr/>
        </p:nvSpPr>
        <p:spPr bwMode="auto">
          <a:xfrm>
            <a:off x="5644313" y="4031684"/>
            <a:ext cx="30090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Excitation &gt; critical, therefore </a:t>
            </a:r>
            <a:r>
              <a:rPr lang="en-GB" altLang="x-none" sz="1600" b="1" dirty="0">
                <a:solidFill>
                  <a:srgbClr val="9437FF"/>
                </a:solidFill>
                <a:latin typeface="Arial" panose="020B0604020202020204" pitchFamily="34" charset="0"/>
                <a:cs typeface="Arial" panose="020B0604020202020204" pitchFamily="34" charset="0"/>
              </a:rPr>
              <a:t>fission occurs</a:t>
            </a:r>
            <a:endParaRPr lang="en-US" altLang="x-none" sz="1600" b="1" dirty="0">
              <a:solidFill>
                <a:srgbClr val="9437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E86E267-B1C4-7C4F-AD43-B96A9C3DAFC4}"/>
                  </a:ext>
                </a:extLst>
              </p:cNvPr>
              <p:cNvSpPr txBox="1"/>
              <p:nvPr/>
            </p:nvSpPr>
            <p:spPr>
              <a:xfrm>
                <a:off x="805299" y="4971885"/>
                <a:ext cx="4888388" cy="505267"/>
              </a:xfrm>
              <a:prstGeom prst="rect">
                <a:avLst/>
              </a:prstGeom>
              <a:noFill/>
            </p:spPr>
            <p:txBody>
              <a:bodyPr wrap="square" lIns="0" tIns="0" rIns="0" bIns="0" rtlCol="0">
                <a:spAutoFit/>
              </a:bodyPr>
              <a:lstStyle/>
              <a:p>
                <a:pPr>
                  <a:spcAft>
                    <a:spcPts val="100"/>
                  </a:spcAft>
                </a:pPr>
                <a14:m>
                  <m:oMath xmlns:m="http://schemas.openxmlformats.org/officeDocument/2006/math">
                    <m:r>
                      <a:rPr lang="en-GB" sz="1600" b="0" i="0" baseline="30000" smtClean="0">
                        <a:solidFill>
                          <a:srgbClr val="000000"/>
                        </a:solidFill>
                        <a:latin typeface="Cambria Math" panose="02040503050406030204" pitchFamily="18" charset="0"/>
                        <a:ea typeface="Cambria Math" panose="02040503050406030204" pitchFamily="18" charset="0"/>
                      </a:rPr>
                      <m:t>239</m:t>
                    </m:r>
                    <m:r>
                      <m:rPr>
                        <m:sty m:val="p"/>
                      </m:rPr>
                      <a:rPr lang="en-GB" sz="1600" b="0" i="0" smtClean="0">
                        <a:solidFill>
                          <a:srgbClr val="000000"/>
                        </a:solidFill>
                        <a:latin typeface="Cambria Math" panose="02040503050406030204" pitchFamily="18" charset="0"/>
                        <a:ea typeface="Cambria Math" panose="02040503050406030204" pitchFamily="18" charset="0"/>
                      </a:rPr>
                      <m:t>U</m:t>
                    </m:r>
                  </m:oMath>
                </a14:m>
                <a:r>
                  <a:rPr lang="en-US" sz="1600" dirty="0">
                    <a:solidFill>
                      <a:srgbClr val="000000"/>
                    </a:solidFill>
                    <a:latin typeface="Arial" panose="020B0604020202020204" pitchFamily="34" charset="0"/>
                    <a:cs typeface="Arial" panose="020B0604020202020204" pitchFamily="34" charset="0"/>
                  </a:rPr>
                  <a:t> critical energy:  5.9 MeV</a:t>
                </a:r>
              </a:p>
              <a:p>
                <a:pPr>
                  <a:spcAft>
                    <a:spcPts val="100"/>
                  </a:spcAft>
                </a:pPr>
                <a14:m>
                  <m:oMath xmlns:m="http://schemas.openxmlformats.org/officeDocument/2006/math">
                    <m:r>
                      <a:rPr lang="en-GB" sz="1600" baseline="30000">
                        <a:solidFill>
                          <a:srgbClr val="000000"/>
                        </a:solidFill>
                        <a:latin typeface="Cambria Math" panose="02040503050406030204" pitchFamily="18" charset="0"/>
                        <a:ea typeface="Cambria Math" panose="02040503050406030204" pitchFamily="18" charset="0"/>
                      </a:rPr>
                      <m:t>23</m:t>
                    </m:r>
                    <m:r>
                      <a:rPr lang="en-GB" sz="1600" b="0" i="0" baseline="30000" smtClean="0">
                        <a:solidFill>
                          <a:srgbClr val="000000"/>
                        </a:solidFill>
                        <a:latin typeface="Cambria Math" panose="02040503050406030204" pitchFamily="18" charset="0"/>
                        <a:ea typeface="Cambria Math" panose="02040503050406030204" pitchFamily="18" charset="0"/>
                      </a:rPr>
                      <m:t>8</m:t>
                    </m:r>
                    <m:r>
                      <m:rPr>
                        <m:sty m:val="p"/>
                      </m:rPr>
                      <a:rPr lang="en-GB" sz="1600">
                        <a:solidFill>
                          <a:srgbClr val="000000"/>
                        </a:solidFill>
                        <a:latin typeface="Cambria Math" panose="02040503050406030204" pitchFamily="18" charset="0"/>
                        <a:ea typeface="Cambria Math" panose="02040503050406030204" pitchFamily="18" charset="0"/>
                      </a:rPr>
                      <m:t>U</m:t>
                    </m:r>
                    <m:r>
                      <a:rPr lang="en-GB" sz="1600" b="0" i="0" smtClean="0">
                        <a:solidFill>
                          <a:srgbClr val="000000"/>
                        </a:solidFill>
                        <a:latin typeface="Cambria Math" panose="02040503050406030204" pitchFamily="18" charset="0"/>
                        <a:ea typeface="Cambria Math" panose="02040503050406030204" pitchFamily="18" charset="0"/>
                      </a:rPr>
                      <m:t>+</m:t>
                    </m:r>
                    <m:r>
                      <m:rPr>
                        <m:nor/>
                      </m:rPr>
                      <a:rPr lang="en-GB" sz="1600" b="0" i="0" smtClean="0">
                        <a:solidFill>
                          <a:srgbClr val="000000"/>
                        </a:solidFill>
                        <a:latin typeface="Cambria Math" panose="02040503050406030204" pitchFamily="18" charset="0"/>
                        <a:ea typeface="Cambria Math" panose="02040503050406030204" pitchFamily="18" charset="0"/>
                      </a:rPr>
                      <m:t>n</m:t>
                    </m:r>
                  </m:oMath>
                </a14:m>
                <a:r>
                  <a:rPr lang="en-US" sz="1600" dirty="0">
                    <a:solidFill>
                      <a:srgbClr val="000000"/>
                    </a:solidFill>
                    <a:latin typeface="Arial" panose="020B0604020202020204" pitchFamily="34" charset="0"/>
                    <a:cs typeface="Arial" panose="020B0604020202020204" pitchFamily="34" charset="0"/>
                  </a:rPr>
                  <a:t> excitation energy:   5.2 MeV</a:t>
                </a:r>
              </a:p>
            </p:txBody>
          </p:sp>
        </mc:Choice>
        <mc:Fallback xmlns="">
          <p:sp>
            <p:nvSpPr>
              <p:cNvPr id="10" name="TextBox 9">
                <a:extLst>
                  <a:ext uri="{FF2B5EF4-FFF2-40B4-BE49-F238E27FC236}">
                    <a16:creationId xmlns:a16="http://schemas.microsoft.com/office/drawing/2014/main" id="{6E86E267-B1C4-7C4F-AD43-B96A9C3DAFC4}"/>
                  </a:ext>
                </a:extLst>
              </p:cNvPr>
              <p:cNvSpPr txBox="1">
                <a:spLocks noRot="1" noChangeAspect="1" noMove="1" noResize="1" noEditPoints="1" noAdjustHandles="1" noChangeArrowheads="1" noChangeShapeType="1" noTextEdit="1"/>
              </p:cNvSpPr>
              <p:nvPr/>
            </p:nvSpPr>
            <p:spPr>
              <a:xfrm>
                <a:off x="805299" y="4971885"/>
                <a:ext cx="4888388" cy="505267"/>
              </a:xfrm>
              <a:prstGeom prst="rect">
                <a:avLst/>
              </a:prstGeom>
              <a:blipFill>
                <a:blip r:embed="rId4"/>
                <a:stretch>
                  <a:fillRect l="-1036" t="-12195" b="-24390"/>
                </a:stretch>
              </a:blipFill>
            </p:spPr>
            <p:txBody>
              <a:bodyPr/>
              <a:lstStyle/>
              <a:p>
                <a:r>
                  <a:rPr lang="en-US">
                    <a:noFill/>
                  </a:rPr>
                  <a:t> </a:t>
                </a:r>
              </a:p>
            </p:txBody>
          </p:sp>
        </mc:Fallback>
      </mc:AlternateContent>
      <p:sp>
        <p:nvSpPr>
          <p:cNvPr id="11" name="TextBox 2">
            <a:extLst>
              <a:ext uri="{FF2B5EF4-FFF2-40B4-BE49-F238E27FC236}">
                <a16:creationId xmlns:a16="http://schemas.microsoft.com/office/drawing/2014/main" id="{A034752C-D0B4-A545-B2F8-1006793D5C60}"/>
              </a:ext>
            </a:extLst>
          </p:cNvPr>
          <p:cNvSpPr txBox="1">
            <a:spLocks noChangeArrowheads="1"/>
          </p:cNvSpPr>
          <p:nvPr/>
        </p:nvSpPr>
        <p:spPr bwMode="auto">
          <a:xfrm>
            <a:off x="5655044" y="4982577"/>
            <a:ext cx="30090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Excitation &lt; critical, </a:t>
            </a:r>
            <a:br>
              <a:rPr lang="en-GB" altLang="x-none" sz="1600" dirty="0">
                <a:solidFill>
                  <a:srgbClr val="000000"/>
                </a:solidFill>
                <a:latin typeface="Arial" panose="020B0604020202020204" pitchFamily="34" charset="0"/>
                <a:cs typeface="Arial" panose="020B0604020202020204" pitchFamily="34" charset="0"/>
              </a:rPr>
            </a:br>
            <a:r>
              <a:rPr lang="en-GB" altLang="x-none" sz="1600" dirty="0">
                <a:solidFill>
                  <a:srgbClr val="000000"/>
                </a:solidFill>
                <a:latin typeface="Arial" panose="020B0604020202020204" pitchFamily="34" charset="0"/>
                <a:cs typeface="Arial" panose="020B0604020202020204" pitchFamily="34" charset="0"/>
              </a:rPr>
              <a:t>so </a:t>
            </a:r>
            <a:r>
              <a:rPr lang="en-GB" altLang="x-none" sz="1600" b="1" dirty="0">
                <a:solidFill>
                  <a:srgbClr val="9437FF"/>
                </a:solidFill>
                <a:latin typeface="Arial" panose="020B0604020202020204" pitchFamily="34" charset="0"/>
                <a:cs typeface="Arial" panose="020B0604020202020204" pitchFamily="34" charset="0"/>
              </a:rPr>
              <a:t>fission won’t occur</a:t>
            </a:r>
            <a:endParaRPr lang="en-US" altLang="x-none" sz="1600" b="1" dirty="0">
              <a:solidFill>
                <a:srgbClr val="9437FF"/>
              </a:solidFill>
              <a:latin typeface="Arial" panose="020B0604020202020204" pitchFamily="34" charset="0"/>
              <a:cs typeface="Arial" panose="020B0604020202020204" pitchFamily="34" charset="0"/>
            </a:endParaRPr>
          </a:p>
        </p:txBody>
      </p:sp>
      <p:sp>
        <p:nvSpPr>
          <p:cNvPr id="12" name="TextBox 2">
            <a:extLst>
              <a:ext uri="{FF2B5EF4-FFF2-40B4-BE49-F238E27FC236}">
                <a16:creationId xmlns:a16="http://schemas.microsoft.com/office/drawing/2014/main" id="{F7325277-2435-8645-BB8C-C1B09F5A88C1}"/>
              </a:ext>
            </a:extLst>
          </p:cNvPr>
          <p:cNvSpPr txBox="1">
            <a:spLocks noChangeArrowheads="1"/>
          </p:cNvSpPr>
          <p:nvPr/>
        </p:nvSpPr>
        <p:spPr bwMode="auto">
          <a:xfrm>
            <a:off x="446314" y="2675293"/>
            <a:ext cx="84635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Fission occurs when the excitation energy produced when a nucleus captures a neutron exceeds the critical energy (minimum energy needed for fission to occur)</a:t>
            </a:r>
          </a:p>
          <a:p>
            <a:endParaRPr lang="en-GB" altLang="x-none" sz="1600" dirty="0">
              <a:solidFill>
                <a:srgbClr val="000000"/>
              </a:solidFill>
              <a:latin typeface="Arial" panose="020B0604020202020204" pitchFamily="34" charset="0"/>
              <a:cs typeface="Arial" panose="020B0604020202020204" pitchFamily="34" charset="0"/>
            </a:endParaRPr>
          </a:p>
          <a:p>
            <a:r>
              <a:rPr lang="en-GB" altLang="x-none" sz="1600" dirty="0">
                <a:solidFill>
                  <a:srgbClr val="000000"/>
                </a:solidFill>
                <a:latin typeface="Arial" panose="020B0604020202020204" pitchFamily="34" charset="0"/>
                <a:cs typeface="Arial" panose="020B0604020202020204" pitchFamily="34" charset="0"/>
              </a:rPr>
              <a:t>This is why </a:t>
            </a:r>
            <a:r>
              <a:rPr lang="en-GB" altLang="x-none" sz="1600" baseline="30000" dirty="0">
                <a:solidFill>
                  <a:srgbClr val="000000"/>
                </a:solidFill>
                <a:latin typeface="Arial" panose="020B0604020202020204" pitchFamily="34" charset="0"/>
                <a:cs typeface="Arial" panose="020B0604020202020204" pitchFamily="34" charset="0"/>
              </a:rPr>
              <a:t>235</a:t>
            </a:r>
            <a:r>
              <a:rPr lang="en-GB" altLang="x-none" sz="1600" dirty="0">
                <a:solidFill>
                  <a:srgbClr val="000000"/>
                </a:solidFill>
                <a:latin typeface="Arial" panose="020B0604020202020204" pitchFamily="34" charset="0"/>
                <a:cs typeface="Arial" panose="020B0604020202020204" pitchFamily="34" charset="0"/>
              </a:rPr>
              <a:t>U undergoes fission, but </a:t>
            </a:r>
            <a:r>
              <a:rPr lang="en-GB" altLang="x-none" sz="1600" baseline="30000" dirty="0">
                <a:solidFill>
                  <a:srgbClr val="000000"/>
                </a:solidFill>
                <a:latin typeface="Arial" panose="020B0604020202020204" pitchFamily="34" charset="0"/>
                <a:cs typeface="Arial" panose="020B0604020202020204" pitchFamily="34" charset="0"/>
              </a:rPr>
              <a:t>238</a:t>
            </a:r>
            <a:r>
              <a:rPr lang="en-GB" altLang="x-none" sz="1600" dirty="0">
                <a:solidFill>
                  <a:srgbClr val="000000"/>
                </a:solidFill>
                <a:latin typeface="Arial" panose="020B0604020202020204" pitchFamily="34" charset="0"/>
                <a:cs typeface="Arial" panose="020B0604020202020204" pitchFamily="34" charset="0"/>
              </a:rPr>
              <a:t>U does not:</a:t>
            </a:r>
          </a:p>
        </p:txBody>
      </p:sp>
    </p:spTree>
    <p:extLst>
      <p:ext uri="{BB962C8B-B14F-4D97-AF65-F5344CB8AC3E}">
        <p14:creationId xmlns:p14="http://schemas.microsoft.com/office/powerpoint/2010/main" val="380745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Fission</a:t>
            </a:r>
          </a:p>
        </p:txBody>
      </p:sp>
      <p:sp>
        <p:nvSpPr>
          <p:cNvPr id="5" name="TextBox 2">
            <a:extLst>
              <a:ext uri="{FF2B5EF4-FFF2-40B4-BE49-F238E27FC236}">
                <a16:creationId xmlns:a16="http://schemas.microsoft.com/office/drawing/2014/main" id="{B32A7C31-6A40-3A45-BE3A-1EF95EF8019C}"/>
              </a:ext>
            </a:extLst>
          </p:cNvPr>
          <p:cNvSpPr txBox="1">
            <a:spLocks noChangeArrowheads="1"/>
          </p:cNvSpPr>
          <p:nvPr/>
        </p:nvSpPr>
        <p:spPr bwMode="auto">
          <a:xfrm>
            <a:off x="234139" y="1262198"/>
            <a:ext cx="86757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Occurs when a very heavy nucleus breaks apart into medium-mass (lighter) nuclei, releasing energy.</a:t>
            </a:r>
          </a:p>
          <a:p>
            <a:endParaRPr lang="en-GB" altLang="x-none" sz="1600" dirty="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B2B8BB-4491-8945-ADDB-0B9DEF86F11D}"/>
                  </a:ext>
                </a:extLst>
              </p:cNvPr>
              <p:cNvSpPr txBox="1"/>
              <p:nvPr/>
            </p:nvSpPr>
            <p:spPr>
              <a:xfrm>
                <a:off x="820326" y="4808755"/>
                <a:ext cx="4888388" cy="505267"/>
              </a:xfrm>
              <a:prstGeom prst="rect">
                <a:avLst/>
              </a:prstGeom>
              <a:noFill/>
            </p:spPr>
            <p:txBody>
              <a:bodyPr wrap="square" lIns="0" tIns="0" rIns="0" bIns="0" rtlCol="0">
                <a:spAutoFit/>
              </a:bodyPr>
              <a:lstStyle/>
              <a:p>
                <a:pPr>
                  <a:spcAft>
                    <a:spcPts val="100"/>
                  </a:spcAft>
                </a:pPr>
                <a14:m>
                  <m:oMath xmlns:m="http://schemas.openxmlformats.org/officeDocument/2006/math">
                    <m:r>
                      <a:rPr lang="en-GB" sz="1600" b="0" i="0" baseline="30000" smtClean="0">
                        <a:solidFill>
                          <a:srgbClr val="000000"/>
                        </a:solidFill>
                        <a:latin typeface="Cambria Math" panose="02040503050406030204" pitchFamily="18" charset="0"/>
                        <a:ea typeface="Cambria Math" panose="02040503050406030204" pitchFamily="18" charset="0"/>
                      </a:rPr>
                      <m:t>236</m:t>
                    </m:r>
                    <m:r>
                      <m:rPr>
                        <m:sty m:val="p"/>
                      </m:rPr>
                      <a:rPr lang="en-GB" sz="1600" b="0" i="0" smtClean="0">
                        <a:solidFill>
                          <a:srgbClr val="000000"/>
                        </a:solidFill>
                        <a:latin typeface="Cambria Math" panose="02040503050406030204" pitchFamily="18" charset="0"/>
                        <a:ea typeface="Cambria Math" panose="02040503050406030204" pitchFamily="18" charset="0"/>
                      </a:rPr>
                      <m:t>U</m:t>
                    </m:r>
                  </m:oMath>
                </a14:m>
                <a:r>
                  <a:rPr lang="en-US" sz="1600" dirty="0">
                    <a:solidFill>
                      <a:srgbClr val="000000"/>
                    </a:solidFill>
                    <a:latin typeface="Arial" panose="020B0604020202020204" pitchFamily="34" charset="0"/>
                    <a:cs typeface="Arial" panose="020B0604020202020204" pitchFamily="34" charset="0"/>
                  </a:rPr>
                  <a:t> critical energy:  5.3 MeV</a:t>
                </a:r>
              </a:p>
              <a:p>
                <a:pPr>
                  <a:spcAft>
                    <a:spcPts val="100"/>
                  </a:spcAft>
                </a:pPr>
                <a14:m>
                  <m:oMath xmlns:m="http://schemas.openxmlformats.org/officeDocument/2006/math">
                    <m:r>
                      <a:rPr lang="en-GB" sz="1600" baseline="30000">
                        <a:solidFill>
                          <a:srgbClr val="000000"/>
                        </a:solidFill>
                        <a:latin typeface="Cambria Math" panose="02040503050406030204" pitchFamily="18" charset="0"/>
                        <a:ea typeface="Cambria Math" panose="02040503050406030204" pitchFamily="18" charset="0"/>
                      </a:rPr>
                      <m:t>23</m:t>
                    </m:r>
                    <m:r>
                      <a:rPr lang="en-GB" sz="1600" b="0" i="0" baseline="30000" smtClean="0">
                        <a:solidFill>
                          <a:srgbClr val="000000"/>
                        </a:solidFill>
                        <a:latin typeface="Cambria Math" panose="02040503050406030204" pitchFamily="18" charset="0"/>
                        <a:ea typeface="Cambria Math" panose="02040503050406030204" pitchFamily="18" charset="0"/>
                      </a:rPr>
                      <m:t>5</m:t>
                    </m:r>
                    <m:r>
                      <m:rPr>
                        <m:sty m:val="p"/>
                      </m:rPr>
                      <a:rPr lang="en-GB" sz="1600">
                        <a:solidFill>
                          <a:srgbClr val="000000"/>
                        </a:solidFill>
                        <a:latin typeface="Cambria Math" panose="02040503050406030204" pitchFamily="18" charset="0"/>
                        <a:ea typeface="Cambria Math" panose="02040503050406030204" pitchFamily="18" charset="0"/>
                      </a:rPr>
                      <m:t>U</m:t>
                    </m:r>
                    <m:r>
                      <a:rPr lang="en-GB" sz="1600" b="0" i="0" smtClean="0">
                        <a:solidFill>
                          <a:srgbClr val="000000"/>
                        </a:solidFill>
                        <a:latin typeface="Cambria Math" panose="02040503050406030204" pitchFamily="18" charset="0"/>
                        <a:ea typeface="Cambria Math" panose="02040503050406030204" pitchFamily="18" charset="0"/>
                      </a:rPr>
                      <m:t>+</m:t>
                    </m:r>
                    <m:r>
                      <m:rPr>
                        <m:nor/>
                      </m:rPr>
                      <a:rPr lang="en-GB" sz="1600" b="0" i="0" smtClean="0">
                        <a:solidFill>
                          <a:srgbClr val="000000"/>
                        </a:solidFill>
                        <a:latin typeface="Cambria Math" panose="02040503050406030204" pitchFamily="18" charset="0"/>
                        <a:ea typeface="Cambria Math" panose="02040503050406030204" pitchFamily="18" charset="0"/>
                      </a:rPr>
                      <m:t>n</m:t>
                    </m:r>
                  </m:oMath>
                </a14:m>
                <a:r>
                  <a:rPr lang="en-US" sz="1600" dirty="0">
                    <a:solidFill>
                      <a:srgbClr val="000000"/>
                    </a:solidFill>
                    <a:latin typeface="Arial" panose="020B0604020202020204" pitchFamily="34" charset="0"/>
                    <a:cs typeface="Arial" panose="020B0604020202020204" pitchFamily="34" charset="0"/>
                  </a:rPr>
                  <a:t> excitation energy:   6.4 MeV</a:t>
                </a:r>
              </a:p>
            </p:txBody>
          </p:sp>
        </mc:Choice>
        <mc:Fallback xmlns="">
          <p:sp>
            <p:nvSpPr>
              <p:cNvPr id="6" name="TextBox 5">
                <a:extLst>
                  <a:ext uri="{FF2B5EF4-FFF2-40B4-BE49-F238E27FC236}">
                    <a16:creationId xmlns:a16="http://schemas.microsoft.com/office/drawing/2014/main" id="{D8B2B8BB-4491-8945-ADDB-0B9DEF86F11D}"/>
                  </a:ext>
                </a:extLst>
              </p:cNvPr>
              <p:cNvSpPr txBox="1">
                <a:spLocks noRot="1" noChangeAspect="1" noMove="1" noResize="1" noEditPoints="1" noAdjustHandles="1" noChangeArrowheads="1" noChangeShapeType="1" noTextEdit="1"/>
              </p:cNvSpPr>
              <p:nvPr/>
            </p:nvSpPr>
            <p:spPr>
              <a:xfrm>
                <a:off x="820326" y="4808755"/>
                <a:ext cx="4888388" cy="505267"/>
              </a:xfrm>
              <a:prstGeom prst="rect">
                <a:avLst/>
              </a:prstGeom>
              <a:blipFill>
                <a:blip r:embed="rId3"/>
                <a:stretch>
                  <a:fillRect l="-1036" t="-12195" b="-24390"/>
                </a:stretch>
              </a:blipFill>
            </p:spPr>
            <p:txBody>
              <a:bodyPr/>
              <a:lstStyle/>
              <a:p>
                <a:r>
                  <a:rPr lang="en-US">
                    <a:noFill/>
                  </a:rPr>
                  <a:t> </a:t>
                </a:r>
              </a:p>
            </p:txBody>
          </p:sp>
        </mc:Fallback>
      </mc:AlternateContent>
      <p:sp>
        <p:nvSpPr>
          <p:cNvPr id="9" name="TextBox 2">
            <a:extLst>
              <a:ext uri="{FF2B5EF4-FFF2-40B4-BE49-F238E27FC236}">
                <a16:creationId xmlns:a16="http://schemas.microsoft.com/office/drawing/2014/main" id="{FF0AFE72-1243-E844-9D13-D7394B89FBA0}"/>
              </a:ext>
            </a:extLst>
          </p:cNvPr>
          <p:cNvSpPr txBox="1">
            <a:spLocks noChangeArrowheads="1"/>
          </p:cNvSpPr>
          <p:nvPr/>
        </p:nvSpPr>
        <p:spPr bwMode="auto">
          <a:xfrm>
            <a:off x="5644313" y="4793693"/>
            <a:ext cx="30090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Excitation &gt; critical, therefore </a:t>
            </a:r>
            <a:r>
              <a:rPr lang="en-GB" altLang="x-none" sz="1600" b="1" dirty="0">
                <a:solidFill>
                  <a:srgbClr val="9437FF"/>
                </a:solidFill>
                <a:latin typeface="Arial" panose="020B0604020202020204" pitchFamily="34" charset="0"/>
                <a:cs typeface="Arial" panose="020B0604020202020204" pitchFamily="34" charset="0"/>
              </a:rPr>
              <a:t>fission occurs</a:t>
            </a:r>
            <a:endParaRPr lang="en-US" altLang="x-none" sz="1600" b="1" dirty="0">
              <a:solidFill>
                <a:srgbClr val="9437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E86E267-B1C4-7C4F-AD43-B96A9C3DAFC4}"/>
                  </a:ext>
                </a:extLst>
              </p:cNvPr>
              <p:cNvSpPr txBox="1"/>
              <p:nvPr/>
            </p:nvSpPr>
            <p:spPr>
              <a:xfrm>
                <a:off x="805299" y="5733894"/>
                <a:ext cx="4888388" cy="505267"/>
              </a:xfrm>
              <a:prstGeom prst="rect">
                <a:avLst/>
              </a:prstGeom>
              <a:noFill/>
            </p:spPr>
            <p:txBody>
              <a:bodyPr wrap="square" lIns="0" tIns="0" rIns="0" bIns="0" rtlCol="0">
                <a:spAutoFit/>
              </a:bodyPr>
              <a:lstStyle/>
              <a:p>
                <a:pPr>
                  <a:spcAft>
                    <a:spcPts val="100"/>
                  </a:spcAft>
                </a:pPr>
                <a14:m>
                  <m:oMath xmlns:m="http://schemas.openxmlformats.org/officeDocument/2006/math">
                    <m:r>
                      <a:rPr lang="en-GB" sz="1600" b="0" i="0" baseline="30000" smtClean="0">
                        <a:solidFill>
                          <a:srgbClr val="000000"/>
                        </a:solidFill>
                        <a:latin typeface="Cambria Math" panose="02040503050406030204" pitchFamily="18" charset="0"/>
                        <a:ea typeface="Cambria Math" panose="02040503050406030204" pitchFamily="18" charset="0"/>
                      </a:rPr>
                      <m:t>239</m:t>
                    </m:r>
                    <m:r>
                      <m:rPr>
                        <m:sty m:val="p"/>
                      </m:rPr>
                      <a:rPr lang="en-GB" sz="1600" b="0" i="0" smtClean="0">
                        <a:solidFill>
                          <a:srgbClr val="000000"/>
                        </a:solidFill>
                        <a:latin typeface="Cambria Math" panose="02040503050406030204" pitchFamily="18" charset="0"/>
                        <a:ea typeface="Cambria Math" panose="02040503050406030204" pitchFamily="18" charset="0"/>
                      </a:rPr>
                      <m:t>U</m:t>
                    </m:r>
                  </m:oMath>
                </a14:m>
                <a:r>
                  <a:rPr lang="en-US" sz="1600" dirty="0">
                    <a:solidFill>
                      <a:srgbClr val="000000"/>
                    </a:solidFill>
                    <a:latin typeface="Arial" panose="020B0604020202020204" pitchFamily="34" charset="0"/>
                    <a:cs typeface="Arial" panose="020B0604020202020204" pitchFamily="34" charset="0"/>
                  </a:rPr>
                  <a:t> critical energy:  5.9 MeV</a:t>
                </a:r>
              </a:p>
              <a:p>
                <a:pPr>
                  <a:spcAft>
                    <a:spcPts val="100"/>
                  </a:spcAft>
                </a:pPr>
                <a14:m>
                  <m:oMath xmlns:m="http://schemas.openxmlformats.org/officeDocument/2006/math">
                    <m:r>
                      <a:rPr lang="en-GB" sz="1600" baseline="30000">
                        <a:solidFill>
                          <a:srgbClr val="000000"/>
                        </a:solidFill>
                        <a:latin typeface="Cambria Math" panose="02040503050406030204" pitchFamily="18" charset="0"/>
                        <a:ea typeface="Cambria Math" panose="02040503050406030204" pitchFamily="18" charset="0"/>
                      </a:rPr>
                      <m:t>23</m:t>
                    </m:r>
                    <m:r>
                      <a:rPr lang="en-GB" sz="1600" b="0" i="0" baseline="30000" smtClean="0">
                        <a:solidFill>
                          <a:srgbClr val="000000"/>
                        </a:solidFill>
                        <a:latin typeface="Cambria Math" panose="02040503050406030204" pitchFamily="18" charset="0"/>
                        <a:ea typeface="Cambria Math" panose="02040503050406030204" pitchFamily="18" charset="0"/>
                      </a:rPr>
                      <m:t>8</m:t>
                    </m:r>
                    <m:r>
                      <m:rPr>
                        <m:sty m:val="p"/>
                      </m:rPr>
                      <a:rPr lang="en-GB" sz="1600">
                        <a:solidFill>
                          <a:srgbClr val="000000"/>
                        </a:solidFill>
                        <a:latin typeface="Cambria Math" panose="02040503050406030204" pitchFamily="18" charset="0"/>
                        <a:ea typeface="Cambria Math" panose="02040503050406030204" pitchFamily="18" charset="0"/>
                      </a:rPr>
                      <m:t>U</m:t>
                    </m:r>
                    <m:r>
                      <a:rPr lang="en-GB" sz="1600" b="0" i="0" smtClean="0">
                        <a:solidFill>
                          <a:srgbClr val="000000"/>
                        </a:solidFill>
                        <a:latin typeface="Cambria Math" panose="02040503050406030204" pitchFamily="18" charset="0"/>
                        <a:ea typeface="Cambria Math" panose="02040503050406030204" pitchFamily="18" charset="0"/>
                      </a:rPr>
                      <m:t>+</m:t>
                    </m:r>
                    <m:r>
                      <m:rPr>
                        <m:nor/>
                      </m:rPr>
                      <a:rPr lang="en-GB" sz="1600" b="0" i="0" smtClean="0">
                        <a:solidFill>
                          <a:srgbClr val="000000"/>
                        </a:solidFill>
                        <a:latin typeface="Cambria Math" panose="02040503050406030204" pitchFamily="18" charset="0"/>
                        <a:ea typeface="Cambria Math" panose="02040503050406030204" pitchFamily="18" charset="0"/>
                      </a:rPr>
                      <m:t>n</m:t>
                    </m:r>
                  </m:oMath>
                </a14:m>
                <a:r>
                  <a:rPr lang="en-US" sz="1600" dirty="0">
                    <a:solidFill>
                      <a:srgbClr val="000000"/>
                    </a:solidFill>
                    <a:latin typeface="Arial" panose="020B0604020202020204" pitchFamily="34" charset="0"/>
                    <a:cs typeface="Arial" panose="020B0604020202020204" pitchFamily="34" charset="0"/>
                  </a:rPr>
                  <a:t> excitation energy:   5.2 MeV</a:t>
                </a:r>
              </a:p>
            </p:txBody>
          </p:sp>
        </mc:Choice>
        <mc:Fallback xmlns="">
          <p:sp>
            <p:nvSpPr>
              <p:cNvPr id="10" name="TextBox 9">
                <a:extLst>
                  <a:ext uri="{FF2B5EF4-FFF2-40B4-BE49-F238E27FC236}">
                    <a16:creationId xmlns:a16="http://schemas.microsoft.com/office/drawing/2014/main" id="{6E86E267-B1C4-7C4F-AD43-B96A9C3DAFC4}"/>
                  </a:ext>
                </a:extLst>
              </p:cNvPr>
              <p:cNvSpPr txBox="1">
                <a:spLocks noRot="1" noChangeAspect="1" noMove="1" noResize="1" noEditPoints="1" noAdjustHandles="1" noChangeArrowheads="1" noChangeShapeType="1" noTextEdit="1"/>
              </p:cNvSpPr>
              <p:nvPr/>
            </p:nvSpPr>
            <p:spPr>
              <a:xfrm>
                <a:off x="805299" y="5733894"/>
                <a:ext cx="4888388" cy="505267"/>
              </a:xfrm>
              <a:prstGeom prst="rect">
                <a:avLst/>
              </a:prstGeom>
              <a:blipFill>
                <a:blip r:embed="rId4"/>
                <a:stretch>
                  <a:fillRect l="-1036" t="-12195" b="-24390"/>
                </a:stretch>
              </a:blipFill>
            </p:spPr>
            <p:txBody>
              <a:bodyPr/>
              <a:lstStyle/>
              <a:p>
                <a:r>
                  <a:rPr lang="en-US">
                    <a:noFill/>
                  </a:rPr>
                  <a:t> </a:t>
                </a:r>
              </a:p>
            </p:txBody>
          </p:sp>
        </mc:Fallback>
      </mc:AlternateContent>
      <p:sp>
        <p:nvSpPr>
          <p:cNvPr id="11" name="TextBox 2">
            <a:extLst>
              <a:ext uri="{FF2B5EF4-FFF2-40B4-BE49-F238E27FC236}">
                <a16:creationId xmlns:a16="http://schemas.microsoft.com/office/drawing/2014/main" id="{A034752C-D0B4-A545-B2F8-1006793D5C60}"/>
              </a:ext>
            </a:extLst>
          </p:cNvPr>
          <p:cNvSpPr txBox="1">
            <a:spLocks noChangeArrowheads="1"/>
          </p:cNvSpPr>
          <p:nvPr/>
        </p:nvSpPr>
        <p:spPr bwMode="auto">
          <a:xfrm>
            <a:off x="5655044" y="5744586"/>
            <a:ext cx="30090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Excitation &lt; critical, </a:t>
            </a:r>
            <a:br>
              <a:rPr lang="en-GB" altLang="x-none" sz="1600" dirty="0">
                <a:solidFill>
                  <a:srgbClr val="000000"/>
                </a:solidFill>
                <a:latin typeface="Arial" panose="020B0604020202020204" pitchFamily="34" charset="0"/>
                <a:cs typeface="Arial" panose="020B0604020202020204" pitchFamily="34" charset="0"/>
              </a:rPr>
            </a:br>
            <a:r>
              <a:rPr lang="en-GB" altLang="x-none" sz="1600" dirty="0">
                <a:solidFill>
                  <a:srgbClr val="000000"/>
                </a:solidFill>
                <a:latin typeface="Arial" panose="020B0604020202020204" pitchFamily="34" charset="0"/>
                <a:cs typeface="Arial" panose="020B0604020202020204" pitchFamily="34" charset="0"/>
              </a:rPr>
              <a:t>so </a:t>
            </a:r>
            <a:r>
              <a:rPr lang="en-GB" altLang="x-none" sz="1600" b="1" dirty="0">
                <a:solidFill>
                  <a:srgbClr val="9437FF"/>
                </a:solidFill>
                <a:latin typeface="Arial" panose="020B0604020202020204" pitchFamily="34" charset="0"/>
                <a:cs typeface="Arial" panose="020B0604020202020204" pitchFamily="34" charset="0"/>
              </a:rPr>
              <a:t>fission won’t occur</a:t>
            </a:r>
            <a:endParaRPr lang="en-US" altLang="x-none" sz="1600" b="1" dirty="0">
              <a:solidFill>
                <a:srgbClr val="9437FF"/>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8CDB8E8E-D059-5C47-A8C5-DA111EC63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372" y="1587222"/>
            <a:ext cx="3336399" cy="1850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a16="http://schemas.microsoft.com/office/drawing/2014/main" id="{F7325277-2435-8645-BB8C-C1B09F5A88C1}"/>
              </a:ext>
            </a:extLst>
          </p:cNvPr>
          <p:cNvSpPr txBox="1">
            <a:spLocks noChangeArrowheads="1"/>
          </p:cNvSpPr>
          <p:nvPr/>
        </p:nvSpPr>
        <p:spPr bwMode="auto">
          <a:xfrm>
            <a:off x="234139" y="3437302"/>
            <a:ext cx="8675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Fission occurs when the excitation energy produced when a nucleus captures a neutron exceeds the critical energy (minimum energy needed for fission to occur)</a:t>
            </a:r>
          </a:p>
          <a:p>
            <a:endParaRPr lang="en-GB" altLang="x-none" sz="1600" dirty="0">
              <a:solidFill>
                <a:srgbClr val="000000"/>
              </a:solidFill>
              <a:latin typeface="Arial" panose="020B0604020202020204" pitchFamily="34" charset="0"/>
              <a:cs typeface="Arial" panose="020B0604020202020204" pitchFamily="34" charset="0"/>
            </a:endParaRPr>
          </a:p>
          <a:p>
            <a:r>
              <a:rPr lang="en-GB" altLang="x-none" sz="1600" dirty="0">
                <a:solidFill>
                  <a:srgbClr val="000000"/>
                </a:solidFill>
                <a:latin typeface="Arial" panose="020B0604020202020204" pitchFamily="34" charset="0"/>
                <a:cs typeface="Arial" panose="020B0604020202020204" pitchFamily="34" charset="0"/>
              </a:rPr>
              <a:t>This is why </a:t>
            </a:r>
            <a:r>
              <a:rPr lang="en-GB" altLang="x-none" sz="1600" baseline="30000" dirty="0">
                <a:solidFill>
                  <a:srgbClr val="000000"/>
                </a:solidFill>
                <a:latin typeface="Arial" panose="020B0604020202020204" pitchFamily="34" charset="0"/>
                <a:cs typeface="Arial" panose="020B0604020202020204" pitchFamily="34" charset="0"/>
              </a:rPr>
              <a:t>235</a:t>
            </a:r>
            <a:r>
              <a:rPr lang="en-GB" altLang="x-none" sz="1600" dirty="0">
                <a:solidFill>
                  <a:srgbClr val="000000"/>
                </a:solidFill>
                <a:latin typeface="Arial" panose="020B0604020202020204" pitchFamily="34" charset="0"/>
                <a:cs typeface="Arial" panose="020B0604020202020204" pitchFamily="34" charset="0"/>
              </a:rPr>
              <a:t>U undergoes fission, but </a:t>
            </a:r>
            <a:r>
              <a:rPr lang="en-GB" altLang="x-none" sz="1600" baseline="30000" dirty="0">
                <a:solidFill>
                  <a:srgbClr val="000000"/>
                </a:solidFill>
                <a:latin typeface="Arial" panose="020B0604020202020204" pitchFamily="34" charset="0"/>
                <a:cs typeface="Arial" panose="020B0604020202020204" pitchFamily="34" charset="0"/>
              </a:rPr>
              <a:t>238</a:t>
            </a:r>
            <a:r>
              <a:rPr lang="en-GB" altLang="x-none" sz="1600" dirty="0">
                <a:solidFill>
                  <a:srgbClr val="000000"/>
                </a:solidFill>
                <a:latin typeface="Arial" panose="020B0604020202020204" pitchFamily="34" charset="0"/>
                <a:cs typeface="Arial" panose="020B0604020202020204" pitchFamily="34" charset="0"/>
              </a:rPr>
              <a:t>U does not:</a:t>
            </a:r>
          </a:p>
        </p:txBody>
      </p:sp>
    </p:spTree>
    <p:extLst>
      <p:ext uri="{BB962C8B-B14F-4D97-AF65-F5344CB8AC3E}">
        <p14:creationId xmlns:p14="http://schemas.microsoft.com/office/powerpoint/2010/main" val="38628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Fission of uranium-235 (</a:t>
            </a:r>
            <a:r>
              <a:rPr lang="en-US" sz="3200" baseline="30000" dirty="0">
                <a:solidFill>
                  <a:srgbClr val="000000"/>
                </a:solidFill>
                <a:latin typeface="Arial" panose="020B0604020202020204" pitchFamily="34" charset="0"/>
                <a:cs typeface="Arial" panose="020B0604020202020204" pitchFamily="34" charset="0"/>
              </a:rPr>
              <a:t>235</a:t>
            </a:r>
            <a:r>
              <a:rPr lang="en-US" sz="3200" dirty="0">
                <a:solidFill>
                  <a:srgbClr val="000000"/>
                </a:solidFill>
                <a:latin typeface="Arial" panose="020B0604020202020204" pitchFamily="34" charset="0"/>
                <a:cs typeface="Arial" panose="020B0604020202020204" pitchFamily="34" charset="0"/>
              </a:rPr>
              <a:t>U)</a:t>
            </a:r>
          </a:p>
        </p:txBody>
      </p:sp>
      <p:pic>
        <p:nvPicPr>
          <p:cNvPr id="5" name="Picture 1" descr="F40-10.JPG">
            <a:extLst>
              <a:ext uri="{FF2B5EF4-FFF2-40B4-BE49-F238E27FC236}">
                <a16:creationId xmlns:a16="http://schemas.microsoft.com/office/drawing/2014/main" id="{DD070D09-7C20-6540-9F44-663D15CE1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02" y="891896"/>
            <a:ext cx="2213778" cy="46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E95435DF-3347-234A-89F3-A7DFA395A272}"/>
              </a:ext>
            </a:extLst>
          </p:cNvPr>
          <p:cNvSpPr txBox="1">
            <a:spLocks noChangeArrowheads="1"/>
          </p:cNvSpPr>
          <p:nvPr/>
        </p:nvSpPr>
        <p:spPr bwMode="auto">
          <a:xfrm>
            <a:off x="1815917" y="1010331"/>
            <a:ext cx="6323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Absorption of neutron by </a:t>
            </a:r>
            <a:r>
              <a:rPr lang="en-GB" altLang="x-none" sz="1600" baseline="30000" dirty="0">
                <a:solidFill>
                  <a:srgbClr val="000000"/>
                </a:solidFill>
                <a:latin typeface="Arial" panose="020B0604020202020204" pitchFamily="34" charset="0"/>
                <a:cs typeface="Arial" panose="020B0604020202020204" pitchFamily="34" charset="0"/>
              </a:rPr>
              <a:t>235</a:t>
            </a:r>
            <a:r>
              <a:rPr lang="en-GB" altLang="x-none" sz="1600" dirty="0">
                <a:solidFill>
                  <a:srgbClr val="000000"/>
                </a:solidFill>
                <a:latin typeface="Arial" panose="020B0604020202020204" pitchFamily="34" charset="0"/>
                <a:cs typeface="Arial" panose="020B0604020202020204" pitchFamily="34" charset="0"/>
              </a:rPr>
              <a:t>U</a:t>
            </a:r>
          </a:p>
        </p:txBody>
      </p:sp>
      <p:sp>
        <p:nvSpPr>
          <p:cNvPr id="7" name="TextBox 2">
            <a:extLst>
              <a:ext uri="{FF2B5EF4-FFF2-40B4-BE49-F238E27FC236}">
                <a16:creationId xmlns:a16="http://schemas.microsoft.com/office/drawing/2014/main" id="{A9D45904-1495-B24B-942E-12ECC9D1AD04}"/>
              </a:ext>
            </a:extLst>
          </p:cNvPr>
          <p:cNvSpPr txBox="1">
            <a:spLocks noChangeArrowheads="1"/>
          </p:cNvSpPr>
          <p:nvPr/>
        </p:nvSpPr>
        <p:spPr bwMode="auto">
          <a:xfrm>
            <a:off x="1826648" y="1986980"/>
            <a:ext cx="6323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Forms </a:t>
            </a:r>
            <a:r>
              <a:rPr lang="en-GB" altLang="x-none" sz="1600" baseline="30000" dirty="0">
                <a:solidFill>
                  <a:srgbClr val="000000"/>
                </a:solidFill>
                <a:latin typeface="Arial" panose="020B0604020202020204" pitchFamily="34" charset="0"/>
                <a:cs typeface="Arial" panose="020B0604020202020204" pitchFamily="34" charset="0"/>
              </a:rPr>
              <a:t>236</a:t>
            </a:r>
            <a:r>
              <a:rPr lang="en-GB" altLang="x-none" sz="1600" dirty="0">
                <a:solidFill>
                  <a:srgbClr val="000000"/>
                </a:solidFill>
                <a:latin typeface="Arial" panose="020B0604020202020204" pitchFamily="34" charset="0"/>
                <a:cs typeface="Arial" panose="020B0604020202020204" pitchFamily="34" charset="0"/>
              </a:rPr>
              <a:t>U in an excited state</a:t>
            </a:r>
          </a:p>
        </p:txBody>
      </p:sp>
      <p:sp>
        <p:nvSpPr>
          <p:cNvPr id="9" name="TextBox 2">
            <a:extLst>
              <a:ext uri="{FF2B5EF4-FFF2-40B4-BE49-F238E27FC236}">
                <a16:creationId xmlns:a16="http://schemas.microsoft.com/office/drawing/2014/main" id="{35FB7C6E-2B0A-9846-A60A-A29BD62A442E}"/>
              </a:ext>
            </a:extLst>
          </p:cNvPr>
          <p:cNvSpPr txBox="1">
            <a:spLocks noChangeArrowheads="1"/>
          </p:cNvSpPr>
          <p:nvPr/>
        </p:nvSpPr>
        <p:spPr bwMode="auto">
          <a:xfrm>
            <a:off x="1824500" y="3237154"/>
            <a:ext cx="6323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Oscillation of </a:t>
            </a:r>
            <a:r>
              <a:rPr lang="en-GB" altLang="x-none" sz="1600" baseline="30000" dirty="0">
                <a:solidFill>
                  <a:srgbClr val="000000"/>
                </a:solidFill>
                <a:latin typeface="Arial" panose="020B0604020202020204" pitchFamily="34" charset="0"/>
                <a:cs typeface="Arial" panose="020B0604020202020204" pitchFamily="34" charset="0"/>
              </a:rPr>
              <a:t>236</a:t>
            </a:r>
            <a:r>
              <a:rPr lang="en-GB" altLang="x-none" sz="1600" dirty="0">
                <a:solidFill>
                  <a:srgbClr val="000000"/>
                </a:solidFill>
                <a:latin typeface="Arial" panose="020B0604020202020204" pitchFamily="34" charset="0"/>
                <a:cs typeface="Arial" panose="020B0604020202020204" pitchFamily="34" charset="0"/>
              </a:rPr>
              <a:t>U becomes unstable</a:t>
            </a:r>
          </a:p>
        </p:txBody>
      </p:sp>
      <p:sp>
        <p:nvSpPr>
          <p:cNvPr id="11" name="TextBox 2">
            <a:extLst>
              <a:ext uri="{FF2B5EF4-FFF2-40B4-BE49-F238E27FC236}">
                <a16:creationId xmlns:a16="http://schemas.microsoft.com/office/drawing/2014/main" id="{27D580B0-88DC-F748-97C0-7DE0C1754162}"/>
              </a:ext>
            </a:extLst>
          </p:cNvPr>
          <p:cNvSpPr txBox="1">
            <a:spLocks noChangeArrowheads="1"/>
          </p:cNvSpPr>
          <p:nvPr/>
        </p:nvSpPr>
        <p:spPr bwMode="auto">
          <a:xfrm>
            <a:off x="2356832" y="4267312"/>
            <a:ext cx="6400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Nucleus splits into 2 nuclei and neutrons are emitted that initiate further fission (chain reaction ensues)</a:t>
            </a:r>
          </a:p>
          <a:p>
            <a:endParaRPr lang="en-GB" altLang="x-none" sz="1600" dirty="0">
              <a:solidFill>
                <a:srgbClr val="000000"/>
              </a:solidFill>
              <a:latin typeface="Arial" panose="020B0604020202020204" pitchFamily="34" charset="0"/>
              <a:cs typeface="Arial" panose="020B0604020202020204" pitchFamily="34" charset="0"/>
            </a:endParaRPr>
          </a:p>
          <a:p>
            <a:r>
              <a:rPr lang="en-GB" altLang="x-none" sz="1600" dirty="0">
                <a:solidFill>
                  <a:srgbClr val="000000"/>
                </a:solidFill>
                <a:latin typeface="Arial" panose="020B0604020202020204" pitchFamily="34" charset="0"/>
                <a:cs typeface="Arial" panose="020B0604020202020204" pitchFamily="34" charset="0"/>
              </a:rPr>
              <a:t>Coulomb repulsion force drives fragments apart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15DB6A1-CCBC-1D4A-AC88-55383655B32D}"/>
                  </a:ext>
                </a:extLst>
              </p:cNvPr>
              <p:cNvSpPr txBox="1"/>
              <p:nvPr/>
            </p:nvSpPr>
            <p:spPr>
              <a:xfrm>
                <a:off x="2457093" y="6094213"/>
                <a:ext cx="38852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solidFill>
                            <a:srgbClr val="000000"/>
                          </a:solidFill>
                          <a:latin typeface="Cambria Math" panose="02040503050406030204" pitchFamily="18" charset="0"/>
                          <a:ea typeface="Cambria Math" panose="02040503050406030204" pitchFamily="18" charset="0"/>
                        </a:rPr>
                        <m:t>n</m:t>
                      </m:r>
                      <m:r>
                        <a:rPr lang="en-GB" sz="2400" b="0" i="0" smtClean="0">
                          <a:solidFill>
                            <a:srgbClr val="000000"/>
                          </a:solidFill>
                          <a:latin typeface="Cambria Math" panose="02040503050406030204" pitchFamily="18" charset="0"/>
                          <a:ea typeface="Cambria Math" panose="02040503050406030204" pitchFamily="18" charset="0"/>
                        </a:rPr>
                        <m:t>+235</m:t>
                      </m:r>
                      <m:r>
                        <m:rPr>
                          <m:sty m:val="p"/>
                        </m:rPr>
                        <a:rPr lang="en-GB" sz="2400" b="0" i="0" smtClean="0">
                          <a:solidFill>
                            <a:srgbClr val="000000"/>
                          </a:solidFill>
                          <a:latin typeface="Cambria Math" panose="02040503050406030204" pitchFamily="18" charset="0"/>
                          <a:ea typeface="Cambria Math" panose="02040503050406030204" pitchFamily="18" charset="0"/>
                        </a:rPr>
                        <m:t>U</m:t>
                      </m:r>
                      <m:r>
                        <a:rPr lang="en-US" sz="2400" i="0" smtClean="0">
                          <a:solidFill>
                            <a:srgbClr val="000000"/>
                          </a:solidFill>
                          <a:latin typeface="Cambria Math" panose="02040503050406030204" pitchFamily="18" charset="0"/>
                          <a:ea typeface="Cambria Math" panose="02040503050406030204" pitchFamily="18" charset="0"/>
                        </a:rPr>
                        <m:t>→</m:t>
                      </m:r>
                      <m:r>
                        <a:rPr lang="en-GB" sz="2400" b="0" i="0" baseline="30000" smtClean="0">
                          <a:solidFill>
                            <a:srgbClr val="000000"/>
                          </a:solidFill>
                          <a:latin typeface="Cambria Math" panose="02040503050406030204" pitchFamily="18" charset="0"/>
                          <a:ea typeface="Cambria Math" panose="02040503050406030204" pitchFamily="18" charset="0"/>
                        </a:rPr>
                        <m:t>141</m:t>
                      </m:r>
                      <m:r>
                        <m:rPr>
                          <m:sty m:val="p"/>
                        </m:rPr>
                        <a:rPr lang="en-GB" sz="2400" b="0" i="0" smtClean="0">
                          <a:solidFill>
                            <a:srgbClr val="000000"/>
                          </a:solidFill>
                          <a:latin typeface="Cambria Math" panose="02040503050406030204" pitchFamily="18" charset="0"/>
                          <a:ea typeface="Cambria Math" panose="02040503050406030204" pitchFamily="18" charset="0"/>
                        </a:rPr>
                        <m:t>Ba</m:t>
                      </m:r>
                      <m:r>
                        <a:rPr lang="en-GB" sz="2400" b="0" i="0" smtClean="0">
                          <a:solidFill>
                            <a:srgbClr val="000000"/>
                          </a:solidFill>
                          <a:latin typeface="Cambria Math" panose="02040503050406030204" pitchFamily="18" charset="0"/>
                        </a:rPr>
                        <m:t>+</m:t>
                      </m:r>
                      <m:r>
                        <a:rPr lang="en-GB" sz="2400" b="0" i="1" baseline="30000" smtClean="0">
                          <a:solidFill>
                            <a:srgbClr val="000000"/>
                          </a:solidFill>
                          <a:latin typeface="Cambria Math" panose="02040503050406030204" pitchFamily="18" charset="0"/>
                        </a:rPr>
                        <m:t>92</m:t>
                      </m:r>
                      <m:r>
                        <m:rPr>
                          <m:nor/>
                        </m:rPr>
                        <a:rPr lang="en-GB" sz="2400" b="0" i="0" smtClean="0">
                          <a:solidFill>
                            <a:srgbClr val="000000"/>
                          </a:solidFill>
                          <a:latin typeface="Cambria Math" panose="02040503050406030204" pitchFamily="18" charset="0"/>
                        </a:rPr>
                        <m:t>Kr</m:t>
                      </m:r>
                      <m:r>
                        <a:rPr lang="en-GB" sz="2400" b="0" i="1" smtClean="0">
                          <a:solidFill>
                            <a:srgbClr val="000000"/>
                          </a:solidFill>
                          <a:latin typeface="Cambria Math" panose="02040503050406030204" pitchFamily="18" charset="0"/>
                        </a:rPr>
                        <m:t>+3</m:t>
                      </m:r>
                      <m:r>
                        <m:rPr>
                          <m:nor/>
                        </m:rPr>
                        <a:rPr lang="en-GB" sz="2400" b="0" i="0" smtClean="0">
                          <a:solidFill>
                            <a:srgbClr val="000000"/>
                          </a:solidFill>
                          <a:latin typeface="Cambria Math" panose="02040503050406030204" pitchFamily="18" charset="0"/>
                        </a:rPr>
                        <m:t>n</m:t>
                      </m:r>
                    </m:oMath>
                  </m:oMathPara>
                </a14:m>
                <a:endParaRPr lang="en-US" sz="2400" dirty="0">
                  <a:solidFill>
                    <a:srgbClr val="000000"/>
                  </a:solidFill>
                </a:endParaRPr>
              </a:p>
            </p:txBody>
          </p:sp>
        </mc:Choice>
        <mc:Fallback xmlns="">
          <p:sp>
            <p:nvSpPr>
              <p:cNvPr id="12" name="TextBox 11">
                <a:extLst>
                  <a:ext uri="{FF2B5EF4-FFF2-40B4-BE49-F238E27FC236}">
                    <a16:creationId xmlns:a16="http://schemas.microsoft.com/office/drawing/2014/main" id="{D15DB6A1-CCBC-1D4A-AC88-55383655B32D}"/>
                  </a:ext>
                </a:extLst>
              </p:cNvPr>
              <p:cNvSpPr txBox="1">
                <a:spLocks noRot="1" noChangeAspect="1" noMove="1" noResize="1" noEditPoints="1" noAdjustHandles="1" noChangeArrowheads="1" noChangeShapeType="1" noTextEdit="1"/>
              </p:cNvSpPr>
              <p:nvPr/>
            </p:nvSpPr>
            <p:spPr>
              <a:xfrm>
                <a:off x="2457093" y="6094213"/>
                <a:ext cx="3885231" cy="369332"/>
              </a:xfrm>
              <a:prstGeom prst="rect">
                <a:avLst/>
              </a:prstGeom>
              <a:blipFill>
                <a:blip r:embed="rId4"/>
                <a:stretch>
                  <a:fillRect l="-326" r="-326" b="-10345"/>
                </a:stretch>
              </a:blipFill>
            </p:spPr>
            <p:txBody>
              <a:bodyPr/>
              <a:lstStyle/>
              <a:p>
                <a:r>
                  <a:rPr lang="en-US">
                    <a:noFill/>
                  </a:rPr>
                  <a:t> </a:t>
                </a:r>
              </a:p>
            </p:txBody>
          </p:sp>
        </mc:Fallback>
      </mc:AlternateContent>
      <p:sp>
        <p:nvSpPr>
          <p:cNvPr id="13" name="TextBox 2">
            <a:extLst>
              <a:ext uri="{FF2B5EF4-FFF2-40B4-BE49-F238E27FC236}">
                <a16:creationId xmlns:a16="http://schemas.microsoft.com/office/drawing/2014/main" id="{879E6992-9545-6C4C-95E7-23F6CDAB0D85}"/>
              </a:ext>
            </a:extLst>
          </p:cNvPr>
          <p:cNvSpPr txBox="1">
            <a:spLocks noChangeArrowheads="1"/>
          </p:cNvSpPr>
          <p:nvPr/>
        </p:nvSpPr>
        <p:spPr bwMode="auto">
          <a:xfrm>
            <a:off x="2444214" y="5617248"/>
            <a:ext cx="378658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GB" altLang="x-none" sz="1900" b="1" dirty="0">
                <a:solidFill>
                  <a:srgbClr val="000086"/>
                </a:solidFill>
                <a:latin typeface="Arial" panose="020B0604020202020204" pitchFamily="34" charset="0"/>
                <a:cs typeface="Arial" panose="020B0604020202020204" pitchFamily="34" charset="0"/>
              </a:rPr>
              <a:t>Typical fission reaction:</a:t>
            </a:r>
          </a:p>
        </p:txBody>
      </p:sp>
    </p:spTree>
    <p:extLst>
      <p:ext uri="{BB962C8B-B14F-4D97-AF65-F5344CB8AC3E}">
        <p14:creationId xmlns:p14="http://schemas.microsoft.com/office/powerpoint/2010/main" val="37640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4A9483-B623-FC40-B55D-C8A49FC78CD4}"/>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Fission of uranium-235 (</a:t>
            </a:r>
            <a:r>
              <a:rPr lang="en-US" sz="3200" baseline="30000" dirty="0">
                <a:solidFill>
                  <a:srgbClr val="000000"/>
                </a:solidFill>
                <a:latin typeface="Arial" panose="020B0604020202020204" pitchFamily="34" charset="0"/>
                <a:cs typeface="Arial" panose="020B0604020202020204" pitchFamily="34" charset="0"/>
              </a:rPr>
              <a:t>235</a:t>
            </a:r>
            <a:r>
              <a:rPr lang="en-US" sz="3200" dirty="0">
                <a:solidFill>
                  <a:srgbClr val="000000"/>
                </a:solidFill>
                <a:latin typeface="Arial" panose="020B0604020202020204" pitchFamily="34" charset="0"/>
                <a:cs typeface="Arial" panose="020B0604020202020204" pitchFamily="34" charset="0"/>
              </a:rPr>
              <a:t>U) (</a:t>
            </a:r>
            <a:r>
              <a:rPr lang="en-US" sz="3200" dirty="0" err="1">
                <a:solidFill>
                  <a:srgbClr val="000000"/>
                </a:solidFill>
                <a:latin typeface="Arial" panose="020B0604020202020204" pitchFamily="34" charset="0"/>
                <a:cs typeface="Arial" panose="020B0604020202020204" pitchFamily="34" charset="0"/>
              </a:rPr>
              <a:t>contd</a:t>
            </a:r>
            <a:r>
              <a:rPr lang="en-US" sz="3200" dirty="0">
                <a:solidFill>
                  <a:srgbClr val="000000"/>
                </a:solidFill>
                <a:latin typeface="Arial" panose="020B0604020202020204" pitchFamily="34" charset="0"/>
                <a:cs typeface="Arial" panose="020B0604020202020204" pitchFamily="34" charset="0"/>
              </a:rPr>
              <a:t>)</a:t>
            </a:r>
          </a:p>
        </p:txBody>
      </p:sp>
      <p:pic>
        <p:nvPicPr>
          <p:cNvPr id="9218" name="Picture 2" descr="Image result for fission reactor">
            <a:extLst>
              <a:ext uri="{FF2B5EF4-FFF2-40B4-BE49-F238E27FC236}">
                <a16:creationId xmlns:a16="http://schemas.microsoft.com/office/drawing/2014/main" id="{C55A5959-ED6F-414B-A6CA-C34EA36C1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65859"/>
            <a:ext cx="4455886" cy="4042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9AA604A6-7D55-664A-9E96-3545D14DC682}"/>
              </a:ext>
            </a:extLst>
          </p:cNvPr>
          <p:cNvSpPr txBox="1">
            <a:spLocks noChangeArrowheads="1"/>
          </p:cNvSpPr>
          <p:nvPr/>
        </p:nvSpPr>
        <p:spPr bwMode="auto">
          <a:xfrm>
            <a:off x="446314" y="1262198"/>
            <a:ext cx="84635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Fission reactors typically drive generators, turning heat into electricity in conventional way.  Control rods are used to keep the energy generation stable, by absorbing neutrons and so limiting the chain reaction.</a:t>
            </a:r>
          </a:p>
          <a:p>
            <a:endParaRPr lang="en-GB" altLang="x-none"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4A9483-B623-FC40-B55D-C8A49FC78CD4}"/>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Fission of uranium-235 (</a:t>
            </a:r>
            <a:r>
              <a:rPr lang="en-US" sz="3200" baseline="30000" dirty="0">
                <a:solidFill>
                  <a:srgbClr val="000000"/>
                </a:solidFill>
                <a:latin typeface="Arial" panose="020B0604020202020204" pitchFamily="34" charset="0"/>
                <a:cs typeface="Arial" panose="020B0604020202020204" pitchFamily="34" charset="0"/>
              </a:rPr>
              <a:t>235</a:t>
            </a:r>
            <a:r>
              <a:rPr lang="en-US" sz="3200" dirty="0">
                <a:solidFill>
                  <a:srgbClr val="000000"/>
                </a:solidFill>
                <a:latin typeface="Arial" panose="020B0604020202020204" pitchFamily="34" charset="0"/>
                <a:cs typeface="Arial" panose="020B0604020202020204" pitchFamily="34" charset="0"/>
              </a:rPr>
              <a:t>U) (</a:t>
            </a:r>
            <a:r>
              <a:rPr lang="en-US" sz="3200" dirty="0" err="1">
                <a:solidFill>
                  <a:srgbClr val="000000"/>
                </a:solidFill>
                <a:latin typeface="Arial" panose="020B0604020202020204" pitchFamily="34" charset="0"/>
                <a:cs typeface="Arial" panose="020B0604020202020204" pitchFamily="34" charset="0"/>
              </a:rPr>
              <a:t>contd</a:t>
            </a:r>
            <a:r>
              <a:rPr lang="en-US" sz="3200" dirty="0">
                <a:solidFill>
                  <a:srgbClr val="00000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22596D12-2484-B840-80EA-DFE429F4AC7B}"/>
              </a:ext>
            </a:extLst>
          </p:cNvPr>
          <p:cNvPicPr>
            <a:picLocks noChangeAspect="1"/>
          </p:cNvPicPr>
          <p:nvPr/>
        </p:nvPicPr>
        <p:blipFill>
          <a:blip r:embed="rId3"/>
          <a:stretch>
            <a:fillRect/>
          </a:stretch>
        </p:blipFill>
        <p:spPr>
          <a:xfrm>
            <a:off x="1263342" y="1957594"/>
            <a:ext cx="3530600" cy="4559300"/>
          </a:xfrm>
          <a:prstGeom prst="rect">
            <a:avLst/>
          </a:prstGeom>
          <a:ln w="12700">
            <a:solidFill>
              <a:srgbClr val="000000"/>
            </a:solidFill>
          </a:ln>
        </p:spPr>
      </p:pic>
      <p:sp>
        <p:nvSpPr>
          <p:cNvPr id="9" name="TextBox 8">
            <a:extLst>
              <a:ext uri="{FF2B5EF4-FFF2-40B4-BE49-F238E27FC236}">
                <a16:creationId xmlns:a16="http://schemas.microsoft.com/office/drawing/2014/main" id="{B54104C2-13CF-C244-90D0-2D31F000292C}"/>
              </a:ext>
            </a:extLst>
          </p:cNvPr>
          <p:cNvSpPr txBox="1"/>
          <p:nvPr/>
        </p:nvSpPr>
        <p:spPr>
          <a:xfrm>
            <a:off x="1481069" y="1168132"/>
            <a:ext cx="6001555" cy="707886"/>
          </a:xfrm>
          <a:prstGeom prst="rect">
            <a:avLst/>
          </a:prstGeom>
          <a:noFill/>
        </p:spPr>
        <p:txBody>
          <a:bodyPr wrap="square" rtlCol="0">
            <a:spAutoFit/>
          </a:bodyPr>
          <a:lstStyle/>
          <a:p>
            <a:pPr algn="ctr"/>
            <a:r>
              <a:rPr lang="en-US" sz="2000" b="1" dirty="0">
                <a:solidFill>
                  <a:srgbClr val="000086"/>
                </a:solidFill>
                <a:latin typeface="Arial" panose="020B0604020202020204" pitchFamily="34" charset="0"/>
                <a:cs typeface="Arial" panose="020B0604020202020204" pitchFamily="34" charset="0"/>
              </a:rPr>
              <a:t>Chernobyl disaster (1986): </a:t>
            </a:r>
            <a:br>
              <a:rPr lang="en-US" sz="2000" b="1" dirty="0">
                <a:solidFill>
                  <a:srgbClr val="000086"/>
                </a:solidFill>
                <a:latin typeface="Arial" panose="020B0604020202020204" pitchFamily="34" charset="0"/>
                <a:cs typeface="Arial" panose="020B0604020202020204" pitchFamily="34" charset="0"/>
              </a:rPr>
            </a:br>
            <a:r>
              <a:rPr lang="en-US" sz="2000" dirty="0">
                <a:solidFill>
                  <a:srgbClr val="000086"/>
                </a:solidFill>
                <a:latin typeface="Arial" panose="020B0604020202020204" pitchFamily="34" charset="0"/>
                <a:cs typeface="Arial" panose="020B0604020202020204" pitchFamily="34" charset="0"/>
              </a:rPr>
              <a:t>Nuclear explosion due to runaway chain reaction</a:t>
            </a:r>
          </a:p>
        </p:txBody>
      </p:sp>
      <p:pic>
        <p:nvPicPr>
          <p:cNvPr id="2" name="Picture 1">
            <a:extLst>
              <a:ext uri="{FF2B5EF4-FFF2-40B4-BE49-F238E27FC236}">
                <a16:creationId xmlns:a16="http://schemas.microsoft.com/office/drawing/2014/main" id="{0DFCFEB3-A2E7-804F-A31B-FC1F16DD35C7}"/>
              </a:ext>
            </a:extLst>
          </p:cNvPr>
          <p:cNvPicPr>
            <a:picLocks noChangeAspect="1"/>
          </p:cNvPicPr>
          <p:nvPr/>
        </p:nvPicPr>
        <p:blipFill>
          <a:blip r:embed="rId4"/>
          <a:stretch>
            <a:fillRect/>
          </a:stretch>
        </p:blipFill>
        <p:spPr>
          <a:xfrm>
            <a:off x="5246703" y="2030190"/>
            <a:ext cx="3150588" cy="1772206"/>
          </a:xfrm>
          <a:prstGeom prst="rect">
            <a:avLst/>
          </a:prstGeom>
        </p:spPr>
      </p:pic>
    </p:spTree>
    <p:extLst>
      <p:ext uri="{BB962C8B-B14F-4D97-AF65-F5344CB8AC3E}">
        <p14:creationId xmlns:p14="http://schemas.microsoft.com/office/powerpoint/2010/main" val="219897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Fusion</a:t>
            </a:r>
          </a:p>
        </p:txBody>
      </p:sp>
      <p:sp>
        <p:nvSpPr>
          <p:cNvPr id="16" name="TextBox 2">
            <a:extLst>
              <a:ext uri="{FF2B5EF4-FFF2-40B4-BE49-F238E27FC236}">
                <a16:creationId xmlns:a16="http://schemas.microsoft.com/office/drawing/2014/main" id="{888C68C9-6150-7448-8E9D-75D717F335CE}"/>
              </a:ext>
            </a:extLst>
          </p:cNvPr>
          <p:cNvSpPr txBox="1">
            <a:spLocks noChangeArrowheads="1"/>
          </p:cNvSpPr>
          <p:nvPr/>
        </p:nvSpPr>
        <p:spPr bwMode="auto">
          <a:xfrm>
            <a:off x="478971" y="1125071"/>
            <a:ext cx="83275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Two light nuclei fuse together to form a nucleus of greater mass. This is the primary energy source in stars.</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63A88BF-6503-AF4A-B3A7-DB5ED4F16B46}"/>
                  </a:ext>
                </a:extLst>
              </p:cNvPr>
              <p:cNvSpPr txBox="1"/>
              <p:nvPr/>
            </p:nvSpPr>
            <p:spPr>
              <a:xfrm>
                <a:off x="2434103" y="2588566"/>
                <a:ext cx="41304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0" baseline="30000" smtClean="0">
                          <a:solidFill>
                            <a:srgbClr val="000000"/>
                          </a:solidFill>
                          <a:latin typeface="Cambria Math" panose="02040503050406030204" pitchFamily="18" charset="0"/>
                          <a:ea typeface="Cambria Math" panose="02040503050406030204" pitchFamily="18" charset="0"/>
                        </a:rPr>
                        <m:t>2</m:t>
                      </m:r>
                      <m:r>
                        <m:rPr>
                          <m:sty m:val="p"/>
                        </m:rPr>
                        <a:rPr lang="en-GB" sz="2400" b="0" i="0" smtClean="0">
                          <a:solidFill>
                            <a:srgbClr val="000000"/>
                          </a:solidFill>
                          <a:latin typeface="Cambria Math" panose="02040503050406030204" pitchFamily="18" charset="0"/>
                          <a:ea typeface="Cambria Math" panose="02040503050406030204" pitchFamily="18" charset="0"/>
                        </a:rPr>
                        <m:t>H</m:t>
                      </m:r>
                      <m:r>
                        <a:rPr lang="en-GB" sz="2400" b="0" i="0" smtClean="0">
                          <a:solidFill>
                            <a:srgbClr val="000000"/>
                          </a:solidFill>
                          <a:latin typeface="Cambria Math" panose="02040503050406030204" pitchFamily="18" charset="0"/>
                          <a:ea typeface="Cambria Math" panose="02040503050406030204" pitchFamily="18" charset="0"/>
                        </a:rPr>
                        <m:t>+3</m:t>
                      </m:r>
                      <m:r>
                        <m:rPr>
                          <m:sty m:val="p"/>
                        </m:rPr>
                        <a:rPr lang="en-GB" sz="2400" b="0" i="0" smtClean="0">
                          <a:solidFill>
                            <a:srgbClr val="000000"/>
                          </a:solidFill>
                          <a:latin typeface="Cambria Math" panose="02040503050406030204" pitchFamily="18" charset="0"/>
                          <a:ea typeface="Cambria Math" panose="02040503050406030204" pitchFamily="18" charset="0"/>
                        </a:rPr>
                        <m:t>H</m:t>
                      </m:r>
                      <m:r>
                        <a:rPr lang="en-US" sz="2400" i="0" smtClean="0">
                          <a:solidFill>
                            <a:srgbClr val="000000"/>
                          </a:solidFill>
                          <a:latin typeface="Cambria Math" panose="02040503050406030204" pitchFamily="18" charset="0"/>
                          <a:ea typeface="Cambria Math" panose="02040503050406030204" pitchFamily="18" charset="0"/>
                        </a:rPr>
                        <m:t>→</m:t>
                      </m:r>
                      <m:r>
                        <a:rPr lang="en-GB" sz="2400" b="0" i="0" baseline="30000" smtClean="0">
                          <a:solidFill>
                            <a:srgbClr val="000000"/>
                          </a:solidFill>
                          <a:latin typeface="Cambria Math" panose="02040503050406030204" pitchFamily="18" charset="0"/>
                          <a:ea typeface="Cambria Math" panose="02040503050406030204" pitchFamily="18" charset="0"/>
                        </a:rPr>
                        <m:t>4</m:t>
                      </m:r>
                      <m:r>
                        <m:rPr>
                          <m:sty m:val="p"/>
                        </m:rPr>
                        <a:rPr lang="en-GB" sz="2400" b="0" i="0" smtClean="0">
                          <a:solidFill>
                            <a:srgbClr val="000000"/>
                          </a:solidFill>
                          <a:latin typeface="Cambria Math" panose="02040503050406030204" pitchFamily="18" charset="0"/>
                          <a:ea typeface="Cambria Math" panose="02040503050406030204" pitchFamily="18" charset="0"/>
                        </a:rPr>
                        <m:t>He</m:t>
                      </m:r>
                      <m:r>
                        <a:rPr lang="en-GB" sz="2400" b="0" i="0" smtClean="0">
                          <a:solidFill>
                            <a:srgbClr val="000000"/>
                          </a:solidFill>
                          <a:latin typeface="Cambria Math" panose="02040503050406030204" pitchFamily="18" charset="0"/>
                        </a:rPr>
                        <m:t>+</m:t>
                      </m:r>
                      <m:r>
                        <m:rPr>
                          <m:nor/>
                        </m:rPr>
                        <a:rPr lang="en-GB" sz="2400" b="0" i="0" smtClean="0">
                          <a:solidFill>
                            <a:srgbClr val="000000"/>
                          </a:solidFill>
                          <a:latin typeface="Cambria Math" panose="02040503050406030204" pitchFamily="18" charset="0"/>
                        </a:rPr>
                        <m:t>n</m:t>
                      </m:r>
                      <m:r>
                        <a:rPr lang="en-GB" sz="2400" b="0" i="1" smtClean="0">
                          <a:solidFill>
                            <a:srgbClr val="000000"/>
                          </a:solidFill>
                          <a:latin typeface="Cambria Math" panose="02040503050406030204" pitchFamily="18" charset="0"/>
                        </a:rPr>
                        <m:t>+17.6</m:t>
                      </m:r>
                      <m:r>
                        <m:rPr>
                          <m:nor/>
                        </m:rPr>
                        <a:rPr lang="en-GB" sz="2400" b="0" i="0" smtClean="0">
                          <a:solidFill>
                            <a:srgbClr val="000000"/>
                          </a:solidFill>
                          <a:latin typeface="Cambria Math" panose="02040503050406030204" pitchFamily="18" charset="0"/>
                        </a:rPr>
                        <m:t> </m:t>
                      </m:r>
                      <m:r>
                        <m:rPr>
                          <m:nor/>
                        </m:rPr>
                        <a:rPr lang="en-GB" sz="2400" b="0" i="0" smtClean="0">
                          <a:solidFill>
                            <a:srgbClr val="000000"/>
                          </a:solidFill>
                          <a:latin typeface="Cambria Math" panose="02040503050406030204" pitchFamily="18" charset="0"/>
                        </a:rPr>
                        <m:t>MeV</m:t>
                      </m:r>
                    </m:oMath>
                  </m:oMathPara>
                </a14:m>
                <a:endParaRPr lang="en-US" sz="2400" dirty="0">
                  <a:solidFill>
                    <a:srgbClr val="000000"/>
                  </a:solidFill>
                </a:endParaRPr>
              </a:p>
            </p:txBody>
          </p:sp>
        </mc:Choice>
        <mc:Fallback>
          <p:sp>
            <p:nvSpPr>
              <p:cNvPr id="17" name="TextBox 16">
                <a:extLst>
                  <a:ext uri="{FF2B5EF4-FFF2-40B4-BE49-F238E27FC236}">
                    <a16:creationId xmlns:a16="http://schemas.microsoft.com/office/drawing/2014/main" id="{063A88BF-6503-AF4A-B3A7-DB5ED4F16B46}"/>
                  </a:ext>
                </a:extLst>
              </p:cNvPr>
              <p:cNvSpPr txBox="1">
                <a:spLocks noRot="1" noChangeAspect="1" noMove="1" noResize="1" noEditPoints="1" noAdjustHandles="1" noChangeArrowheads="1" noChangeShapeType="1" noTextEdit="1"/>
              </p:cNvSpPr>
              <p:nvPr/>
            </p:nvSpPr>
            <p:spPr>
              <a:xfrm>
                <a:off x="2434103" y="2588566"/>
                <a:ext cx="4130490" cy="369332"/>
              </a:xfrm>
              <a:prstGeom prst="rect">
                <a:avLst/>
              </a:prstGeom>
              <a:blipFill>
                <a:blip r:embed="rId3"/>
                <a:stretch>
                  <a:fillRect l="-307" t="-6897" r="-1227" b="-41379"/>
                </a:stretch>
              </a:blipFill>
            </p:spPr>
            <p:txBody>
              <a:bodyPr/>
              <a:lstStyle/>
              <a:p>
                <a:r>
                  <a:rPr lang="en-US">
                    <a:noFill/>
                  </a:rPr>
                  <a:t> </a:t>
                </a:r>
              </a:p>
            </p:txBody>
          </p:sp>
        </mc:Fallback>
      </mc:AlternateContent>
      <p:sp>
        <p:nvSpPr>
          <p:cNvPr id="18" name="TextBox 2">
            <a:extLst>
              <a:ext uri="{FF2B5EF4-FFF2-40B4-BE49-F238E27FC236}">
                <a16:creationId xmlns:a16="http://schemas.microsoft.com/office/drawing/2014/main" id="{CC3EF6CD-E271-A24D-B928-A2602D430F89}"/>
              </a:ext>
            </a:extLst>
          </p:cNvPr>
          <p:cNvSpPr txBox="1">
            <a:spLocks noChangeArrowheads="1"/>
          </p:cNvSpPr>
          <p:nvPr/>
        </p:nvSpPr>
        <p:spPr bwMode="auto">
          <a:xfrm>
            <a:off x="2665925" y="2124480"/>
            <a:ext cx="378658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GB" altLang="x-none" sz="2100" b="1" dirty="0">
                <a:solidFill>
                  <a:srgbClr val="000086"/>
                </a:solidFill>
                <a:latin typeface="Arial" panose="020B0604020202020204" pitchFamily="34" charset="0"/>
                <a:cs typeface="Arial" panose="020B0604020202020204" pitchFamily="34" charset="0"/>
              </a:rPr>
              <a:t>Example:</a:t>
            </a:r>
          </a:p>
        </p:txBody>
      </p:sp>
      <p:sp>
        <p:nvSpPr>
          <p:cNvPr id="19" name="TextBox 2">
            <a:extLst>
              <a:ext uri="{FF2B5EF4-FFF2-40B4-BE49-F238E27FC236}">
                <a16:creationId xmlns:a16="http://schemas.microsoft.com/office/drawing/2014/main" id="{78E0D2A3-1909-AB45-912E-48C9349D3A13}"/>
              </a:ext>
            </a:extLst>
          </p:cNvPr>
          <p:cNvSpPr txBox="1">
            <a:spLocks noChangeArrowheads="1"/>
          </p:cNvSpPr>
          <p:nvPr/>
        </p:nvSpPr>
        <p:spPr bwMode="auto">
          <a:xfrm>
            <a:off x="478971" y="3429000"/>
            <a:ext cx="81860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b="1" u="sng" dirty="0">
                <a:solidFill>
                  <a:srgbClr val="000000"/>
                </a:solidFill>
                <a:latin typeface="Arial" panose="020B0604020202020204" pitchFamily="34" charset="0"/>
                <a:cs typeface="Arial" panose="020B0604020202020204" pitchFamily="34" charset="0"/>
              </a:rPr>
              <a:t>Promising source of energy:</a:t>
            </a:r>
            <a:br>
              <a:rPr lang="en-GB" altLang="x-none" sz="1600" b="1" u="sng" dirty="0">
                <a:solidFill>
                  <a:srgbClr val="000000"/>
                </a:solidFill>
                <a:latin typeface="Arial" panose="020B0604020202020204" pitchFamily="34" charset="0"/>
                <a:cs typeface="Arial" panose="020B0604020202020204" pitchFamily="34" charset="0"/>
              </a:rPr>
            </a:br>
            <a:endParaRPr lang="en-GB" altLang="x-none" sz="1600" b="1" u="sng"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High efficiency - greater amount of energy produced per unit mass of fuel than fission.</a:t>
            </a:r>
          </a:p>
          <a:p>
            <a:pPr marL="285750" indent="-285750">
              <a:buFont typeface="Arial" panose="020B0604020202020204" pitchFamily="34" charset="0"/>
              <a:buChar char="•"/>
            </a:pPr>
            <a:endParaRPr lang="en-GB" altLang="x-none"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Abundance of light nuclei – plenty of hydrogen in water!</a:t>
            </a:r>
          </a:p>
          <a:p>
            <a:pPr marL="285750" indent="-285750">
              <a:buFont typeface="Arial" panose="020B0604020202020204" pitchFamily="34" charset="0"/>
              <a:buChar char="•"/>
            </a:pPr>
            <a:endParaRPr lang="en-GB" altLang="x-none"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Less dangerous than fission reactors – although the reactor tends to become radioactive, particularly due to the neutrons released, the amount of radioactive waste is typically much less than in fission.</a:t>
            </a:r>
          </a:p>
        </p:txBody>
      </p:sp>
    </p:spTree>
    <p:extLst>
      <p:ext uri="{BB962C8B-B14F-4D97-AF65-F5344CB8AC3E}">
        <p14:creationId xmlns:p14="http://schemas.microsoft.com/office/powerpoint/2010/main" val="4012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Fusion (</a:t>
            </a:r>
            <a:r>
              <a:rPr lang="en-US" sz="3200" dirty="0" err="1">
                <a:solidFill>
                  <a:srgbClr val="000000"/>
                </a:solidFill>
                <a:latin typeface="Arial" panose="020B0604020202020204" pitchFamily="34" charset="0"/>
                <a:cs typeface="Arial" panose="020B0604020202020204" pitchFamily="34" charset="0"/>
              </a:rPr>
              <a:t>contd</a:t>
            </a:r>
            <a:r>
              <a:rPr lang="en-US" sz="3200" dirty="0">
                <a:solidFill>
                  <a:srgbClr val="000000"/>
                </a:solidFill>
                <a:latin typeface="Arial" panose="020B0604020202020204" pitchFamily="34" charset="0"/>
                <a:cs typeface="Arial" panose="020B0604020202020204" pitchFamily="34" charset="0"/>
              </a:rPr>
              <a:t>)</a:t>
            </a:r>
          </a:p>
        </p:txBody>
      </p:sp>
      <p:sp>
        <p:nvSpPr>
          <p:cNvPr id="19" name="TextBox 2">
            <a:extLst>
              <a:ext uri="{FF2B5EF4-FFF2-40B4-BE49-F238E27FC236}">
                <a16:creationId xmlns:a16="http://schemas.microsoft.com/office/drawing/2014/main" id="{78E0D2A3-1909-AB45-912E-48C9349D3A13}"/>
              </a:ext>
            </a:extLst>
          </p:cNvPr>
          <p:cNvSpPr txBox="1">
            <a:spLocks noChangeArrowheads="1"/>
          </p:cNvSpPr>
          <p:nvPr/>
        </p:nvSpPr>
        <p:spPr bwMode="auto">
          <a:xfrm>
            <a:off x="370390" y="1372026"/>
            <a:ext cx="8403220" cy="434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Technology not yet a reality for commercial electricity generation</a:t>
            </a:r>
          </a:p>
          <a:p>
            <a:pPr algn="ctr"/>
            <a:endParaRPr lang="en-GB" altLang="x-none" sz="1600" dirty="0">
              <a:solidFill>
                <a:srgbClr val="000000"/>
              </a:solidFill>
              <a:latin typeface="Arial" panose="020B0604020202020204" pitchFamily="34" charset="0"/>
              <a:cs typeface="Arial" panose="020B0604020202020204" pitchFamily="34" charset="0"/>
            </a:endParaRPr>
          </a:p>
          <a:p>
            <a:pPr algn="ctr"/>
            <a:endParaRPr lang="en-GB" altLang="x-none" sz="1600" dirty="0">
              <a:solidFill>
                <a:srgbClr val="000000"/>
              </a:solidFill>
              <a:latin typeface="Arial" panose="020B0604020202020204" pitchFamily="34" charset="0"/>
              <a:cs typeface="Arial" panose="020B0604020202020204" pitchFamily="34" charset="0"/>
            </a:endParaRPr>
          </a:p>
          <a:p>
            <a:pPr algn="ctr">
              <a:spcAft>
                <a:spcPts val="400"/>
              </a:spcAft>
            </a:pPr>
            <a:r>
              <a:rPr lang="en-GB" altLang="x-none" sz="2000" b="1" dirty="0">
                <a:solidFill>
                  <a:srgbClr val="FF0000"/>
                </a:solidFill>
                <a:latin typeface="Arial" panose="020B0604020202020204" pitchFamily="34" charset="0"/>
                <a:cs typeface="Arial" panose="020B0604020202020204" pitchFamily="34" charset="0"/>
              </a:rPr>
              <a:t>Issues and challenges:</a:t>
            </a:r>
          </a:p>
          <a:p>
            <a:pPr algn="ctr">
              <a:spcAft>
                <a:spcPts val="400"/>
              </a:spcAft>
            </a:pPr>
            <a:endParaRPr lang="en-GB" altLang="x-none" sz="800" b="1" dirty="0">
              <a:solidFill>
                <a:srgbClr val="FF0000"/>
              </a:solidFill>
              <a:latin typeface="Arial" panose="020B0604020202020204" pitchFamily="34" charset="0"/>
              <a:cs typeface="Arial" panose="020B0604020202020204" pitchFamily="34" charset="0"/>
            </a:endParaRP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Coulomb repulsion is very large between </a:t>
            </a:r>
            <a:r>
              <a:rPr lang="en-GB" altLang="x-none" sz="1600" baseline="30000" dirty="0">
                <a:solidFill>
                  <a:srgbClr val="000000"/>
                </a:solidFill>
                <a:latin typeface="+mn-lt"/>
                <a:cs typeface="Arial" panose="020B0604020202020204" pitchFamily="34" charset="0"/>
              </a:rPr>
              <a:t>2</a:t>
            </a:r>
            <a:r>
              <a:rPr lang="en-GB" altLang="x-none" sz="1600" dirty="0">
                <a:solidFill>
                  <a:srgbClr val="000000"/>
                </a:solidFill>
                <a:latin typeface="+mn-lt"/>
                <a:cs typeface="Arial" panose="020B0604020202020204" pitchFamily="34" charset="0"/>
              </a:rPr>
              <a:t>H</a:t>
            </a:r>
            <a:r>
              <a:rPr lang="en-GB" altLang="x-none" sz="1600" dirty="0">
                <a:solidFill>
                  <a:srgbClr val="000000"/>
                </a:solidFill>
                <a:latin typeface="Arial" panose="020B0604020202020204" pitchFamily="34" charset="0"/>
                <a:cs typeface="Arial" panose="020B0604020202020204" pitchFamily="34" charset="0"/>
              </a:rPr>
              <a:t> and </a:t>
            </a:r>
            <a:r>
              <a:rPr lang="en-GB" altLang="x-none" sz="1600" baseline="30000" dirty="0">
                <a:solidFill>
                  <a:srgbClr val="000000"/>
                </a:solidFill>
                <a:latin typeface="+mj-lt"/>
                <a:cs typeface="Arial" panose="020B0604020202020204" pitchFamily="34" charset="0"/>
              </a:rPr>
              <a:t>3</a:t>
            </a:r>
            <a:r>
              <a:rPr lang="en-GB" altLang="x-none" sz="1600" dirty="0">
                <a:solidFill>
                  <a:srgbClr val="000000"/>
                </a:solidFill>
                <a:latin typeface="+mj-lt"/>
                <a:cs typeface="Arial" panose="020B0604020202020204" pitchFamily="34" charset="0"/>
              </a:rPr>
              <a:t>H</a:t>
            </a:r>
            <a:r>
              <a:rPr lang="en-GB" altLang="x-none" sz="1600" dirty="0">
                <a:solidFill>
                  <a:srgbClr val="000000"/>
                </a:solidFill>
                <a:latin typeface="Arial" panose="020B0604020202020204" pitchFamily="34" charset="0"/>
                <a:cs typeface="Arial" panose="020B0604020202020204" pitchFamily="34" charset="0"/>
              </a:rPr>
              <a:t> nuclei</a:t>
            </a: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Need KE &gt; 1 MeV to overcome Coulomb repulsion</a:t>
            </a: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Can obtain these energies by speeding up particles in an accelerator, but scattering is more likely than fusion</a:t>
            </a: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Particles must be heated to temperatures of order 10</a:t>
            </a:r>
            <a:r>
              <a:rPr lang="en-GB" altLang="x-none" sz="1600" baseline="30000" dirty="0">
                <a:solidFill>
                  <a:srgbClr val="000000"/>
                </a:solidFill>
                <a:latin typeface="Arial" panose="020B0604020202020204" pitchFamily="34" charset="0"/>
                <a:cs typeface="Arial" panose="020B0604020202020204" pitchFamily="34" charset="0"/>
              </a:rPr>
              <a:t>8</a:t>
            </a:r>
            <a:r>
              <a:rPr lang="en-GB" altLang="x-none" sz="1600" dirty="0">
                <a:solidFill>
                  <a:srgbClr val="000000"/>
                </a:solidFill>
                <a:latin typeface="Arial" panose="020B0604020202020204" pitchFamily="34" charset="0"/>
                <a:cs typeface="Arial" panose="020B0604020202020204" pitchFamily="34" charset="0"/>
              </a:rPr>
              <a:t> K to form a plasma (ionization of atomic nuclei)</a:t>
            </a: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Confinement hard to achieve in fusion reactor. Confined in Sun by enormous gravitational field.</a:t>
            </a:r>
          </a:p>
          <a:p>
            <a:pPr marL="230188" indent="-204788">
              <a:spcAft>
                <a:spcPts val="1200"/>
              </a:spcAft>
              <a:buFont typeface="Arial" panose="020B0604020202020204" pitchFamily="34" charset="0"/>
              <a:buChar char="•"/>
            </a:pPr>
            <a:r>
              <a:rPr lang="en-GB" altLang="x-none" sz="1600" dirty="0">
                <a:solidFill>
                  <a:srgbClr val="000000"/>
                </a:solidFill>
                <a:latin typeface="Arial" panose="020B0604020202020204" pitchFamily="34" charset="0"/>
                <a:cs typeface="Arial" panose="020B0604020202020204" pitchFamily="34" charset="0"/>
              </a:rPr>
              <a:t>Ultimately, fusion requires more energy than is recovered</a:t>
            </a:r>
          </a:p>
        </p:txBody>
      </p:sp>
    </p:spTree>
    <p:extLst>
      <p:ext uri="{BB962C8B-B14F-4D97-AF65-F5344CB8AC3E}">
        <p14:creationId xmlns:p14="http://schemas.microsoft.com/office/powerpoint/2010/main" val="3845733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07678"/>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Fusion Research-Grade Reactors</a:t>
            </a:r>
          </a:p>
        </p:txBody>
      </p:sp>
      <p:pic>
        <p:nvPicPr>
          <p:cNvPr id="4" name="Picture 3">
            <a:extLst>
              <a:ext uri="{FF2B5EF4-FFF2-40B4-BE49-F238E27FC236}">
                <a16:creationId xmlns:a16="http://schemas.microsoft.com/office/drawing/2014/main" id="{AB76752A-C58D-714E-904E-27A330F7CF65}"/>
              </a:ext>
            </a:extLst>
          </p:cNvPr>
          <p:cNvPicPr>
            <a:picLocks noChangeAspect="1"/>
          </p:cNvPicPr>
          <p:nvPr/>
        </p:nvPicPr>
        <p:blipFill>
          <a:blip r:embed="rId3"/>
          <a:stretch>
            <a:fillRect/>
          </a:stretch>
        </p:blipFill>
        <p:spPr>
          <a:xfrm>
            <a:off x="1287886" y="1549886"/>
            <a:ext cx="6480000" cy="4147200"/>
          </a:xfrm>
          <a:prstGeom prst="rect">
            <a:avLst/>
          </a:prstGeom>
        </p:spPr>
      </p:pic>
      <p:sp>
        <p:nvSpPr>
          <p:cNvPr id="6" name="TextBox 5">
            <a:extLst>
              <a:ext uri="{FF2B5EF4-FFF2-40B4-BE49-F238E27FC236}">
                <a16:creationId xmlns:a16="http://schemas.microsoft.com/office/drawing/2014/main" id="{F1180816-F369-1941-9E07-FD02AA973962}"/>
              </a:ext>
            </a:extLst>
          </p:cNvPr>
          <p:cNvSpPr txBox="1"/>
          <p:nvPr/>
        </p:nvSpPr>
        <p:spPr>
          <a:xfrm>
            <a:off x="1056068" y="1101886"/>
            <a:ext cx="6903076" cy="400110"/>
          </a:xfrm>
          <a:prstGeom prst="rect">
            <a:avLst/>
          </a:prstGeom>
          <a:noFill/>
        </p:spPr>
        <p:txBody>
          <a:bodyPr wrap="square" rtlCol="0">
            <a:spAutoFit/>
          </a:bodyPr>
          <a:lstStyle/>
          <a:p>
            <a:pPr algn="ctr"/>
            <a:r>
              <a:rPr lang="en-US" sz="2000" b="1" dirty="0">
                <a:solidFill>
                  <a:srgbClr val="000086"/>
                </a:solidFill>
                <a:latin typeface="Arial" panose="020B0604020202020204" pitchFamily="34" charset="0"/>
                <a:cs typeface="Arial" panose="020B0604020202020204" pitchFamily="34" charset="0"/>
              </a:rPr>
              <a:t>Joint European Torus (JET) Fusion Reactor in the UK</a:t>
            </a:r>
            <a:endParaRPr lang="en-US" sz="2000" dirty="0">
              <a:solidFill>
                <a:srgbClr val="0000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84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07678"/>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Fusion Research-Grade Reactors</a:t>
            </a:r>
          </a:p>
        </p:txBody>
      </p:sp>
      <p:sp>
        <p:nvSpPr>
          <p:cNvPr id="6" name="TextBox 5">
            <a:extLst>
              <a:ext uri="{FF2B5EF4-FFF2-40B4-BE49-F238E27FC236}">
                <a16:creationId xmlns:a16="http://schemas.microsoft.com/office/drawing/2014/main" id="{F1180816-F369-1941-9E07-FD02AA973962}"/>
              </a:ext>
            </a:extLst>
          </p:cNvPr>
          <p:cNvSpPr txBox="1"/>
          <p:nvPr/>
        </p:nvSpPr>
        <p:spPr>
          <a:xfrm>
            <a:off x="1056068" y="1101886"/>
            <a:ext cx="6903076" cy="400110"/>
          </a:xfrm>
          <a:prstGeom prst="rect">
            <a:avLst/>
          </a:prstGeom>
          <a:noFill/>
        </p:spPr>
        <p:txBody>
          <a:bodyPr wrap="square" rtlCol="0">
            <a:spAutoFit/>
          </a:bodyPr>
          <a:lstStyle/>
          <a:p>
            <a:pPr algn="ctr"/>
            <a:r>
              <a:rPr lang="en-US" sz="2000" b="1" dirty="0">
                <a:solidFill>
                  <a:srgbClr val="000086"/>
                </a:solidFill>
                <a:latin typeface="Arial" panose="020B0604020202020204" pitchFamily="34" charset="0"/>
                <a:cs typeface="Arial" panose="020B0604020202020204" pitchFamily="34" charset="0"/>
              </a:rPr>
              <a:t>Alternative technology uses powerful lasers</a:t>
            </a:r>
            <a:endParaRPr lang="en-US" sz="2000" dirty="0">
              <a:solidFill>
                <a:srgbClr val="000086"/>
              </a:solidFill>
              <a:latin typeface="Arial" panose="020B0604020202020204" pitchFamily="34" charset="0"/>
              <a:cs typeface="Arial" panose="020B0604020202020204" pitchFamily="34" charset="0"/>
            </a:endParaRPr>
          </a:p>
        </p:txBody>
      </p:sp>
      <p:pic>
        <p:nvPicPr>
          <p:cNvPr id="8194" name="Picture 2" descr="Image result for laser fusion reactor">
            <a:extLst>
              <a:ext uri="{FF2B5EF4-FFF2-40B4-BE49-F238E27FC236}">
                <a16:creationId xmlns:a16="http://schemas.microsoft.com/office/drawing/2014/main" id="{A0D48299-FBEC-E040-AF28-AB40BB948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750" y="1742169"/>
            <a:ext cx="3556680" cy="456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6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0DC249-BFB6-7E48-87FA-729F2FED8130}"/>
              </a:ext>
            </a:extLst>
          </p:cNvPr>
          <p:cNvSpPr txBox="1"/>
          <p:nvPr/>
        </p:nvSpPr>
        <p:spPr>
          <a:xfrm>
            <a:off x="209006" y="1384663"/>
            <a:ext cx="8752114" cy="1200329"/>
          </a:xfrm>
          <a:prstGeom prst="rect">
            <a:avLst/>
          </a:prstGeom>
          <a:noFill/>
        </p:spPr>
        <p:txBody>
          <a:bodyPr wrap="square" rtlCol="0">
            <a:spAutoFit/>
          </a:bodyPr>
          <a:lstStyle/>
          <a:p>
            <a:pPr algn="ctr"/>
            <a:r>
              <a:rPr lang="en-US" sz="7200" b="1" dirty="0">
                <a:solidFill>
                  <a:srgbClr val="9437FF"/>
                </a:solidFill>
                <a:latin typeface="Arial" panose="020B0604020202020204" pitchFamily="34" charset="0"/>
                <a:cs typeface="Arial" panose="020B0604020202020204" pitchFamily="34" charset="0"/>
              </a:rPr>
              <a:t>Lecture 3 Recap</a:t>
            </a:r>
          </a:p>
        </p:txBody>
      </p:sp>
    </p:spTree>
    <p:extLst>
      <p:ext uri="{BB962C8B-B14F-4D97-AF65-F5344CB8AC3E}">
        <p14:creationId xmlns:p14="http://schemas.microsoft.com/office/powerpoint/2010/main" val="167095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522BD-AA6D-0C4D-8221-1C334711E14D}"/>
              </a:ext>
            </a:extLst>
          </p:cNvPr>
          <p:cNvSpPr txBox="1"/>
          <p:nvPr/>
        </p:nvSpPr>
        <p:spPr>
          <a:xfrm>
            <a:off x="0" y="418564"/>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1</a:t>
            </a:r>
          </a:p>
        </p:txBody>
      </p:sp>
      <p:sp>
        <p:nvSpPr>
          <p:cNvPr id="6" name="TextBox 5">
            <a:extLst>
              <a:ext uri="{FF2B5EF4-FFF2-40B4-BE49-F238E27FC236}">
                <a16:creationId xmlns:a16="http://schemas.microsoft.com/office/drawing/2014/main" id="{3AB80650-794C-3F49-B543-2598802DBDE2}"/>
              </a:ext>
            </a:extLst>
          </p:cNvPr>
          <p:cNvSpPr txBox="1"/>
          <p:nvPr/>
        </p:nvSpPr>
        <p:spPr>
          <a:xfrm>
            <a:off x="533398" y="1184448"/>
            <a:ext cx="8186059" cy="1323439"/>
          </a:xfrm>
          <a:prstGeom prst="rect">
            <a:avLst/>
          </a:prstGeom>
          <a:noFill/>
        </p:spPr>
        <p:txBody>
          <a:bodyPr wrap="square" rtlCol="0">
            <a:spAutoFit/>
          </a:bodyPr>
          <a:lstStyle/>
          <a:p>
            <a:r>
              <a:rPr lang="en-US" sz="1600" dirty="0">
                <a:solidFill>
                  <a:srgbClr val="000000"/>
                </a:solidFill>
                <a:latin typeface="Arial" panose="020B0604020202020204" pitchFamily="34" charset="0"/>
                <a:cs typeface="Arial" panose="020B0604020202020204" pitchFamily="34" charset="0"/>
              </a:rPr>
              <a:t>Electrons of energy 12.2 eV are fired at hydrogen atoms in a gas discharge tube and excite hydrogen atoms from their ground state to some excited state. Determine the wavelengths (in nm) of the radiation that can be emitted by the hydrogen gas atoms. Sketch an energy level diagram and label the transitions that result in the emitted photons by the hydrogen gas.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4D9CE4-AA35-984C-93DF-482A3C41477F}"/>
                  </a:ext>
                </a:extLst>
              </p:cNvPr>
              <p:cNvSpPr txBox="1"/>
              <p:nvPr/>
            </p:nvSpPr>
            <p:spPr>
              <a:xfrm>
                <a:off x="3038136" y="2652747"/>
                <a:ext cx="5486400" cy="3642857"/>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From 12.2 eV, maximum level that can be excited is </a:t>
                </a:r>
                <a14:m>
                  <m:oMath xmlns:m="http://schemas.openxmlformats.org/officeDocument/2006/math">
                    <m:r>
                      <a:rPr lang="en-GB" sz="1600" b="0" i="1" smtClean="0">
                        <a:solidFill>
                          <a:srgbClr val="FF0000"/>
                        </a:solidFill>
                        <a:latin typeface="Cambria Math" panose="02040503050406030204" pitchFamily="18" charset="0"/>
                        <a:cs typeface="Arial" panose="020B0604020202020204" pitchFamily="34" charset="0"/>
                      </a:rPr>
                      <m:t>𝑛</m:t>
                    </m:r>
                    <m:r>
                      <a:rPr lang="en-GB" sz="1600" b="0" i="1" smtClean="0">
                        <a:solidFill>
                          <a:srgbClr val="FF0000"/>
                        </a:solidFill>
                        <a:latin typeface="Cambria Math" panose="02040503050406030204" pitchFamily="18" charset="0"/>
                        <a:cs typeface="Arial" panose="020B0604020202020204" pitchFamily="34" charset="0"/>
                      </a:rPr>
                      <m:t>=3</m:t>
                    </m:r>
                    <m:r>
                      <a:rPr lang="en-GB" sz="1600" b="0" i="0" smtClean="0">
                        <a:solidFill>
                          <a:srgbClr val="FF0000"/>
                        </a:solidFill>
                        <a:latin typeface="Cambria Math" panose="02040503050406030204" pitchFamily="18" charset="0"/>
                        <a:cs typeface="Arial" panose="020B0604020202020204" pitchFamily="34" charset="0"/>
                      </a:rPr>
                      <m:t>,</m:t>
                    </m:r>
                  </m:oMath>
                </a14:m>
                <a:r>
                  <a:rPr lang="en-US" sz="1600" dirty="0">
                    <a:solidFill>
                      <a:srgbClr val="FF0000"/>
                    </a:solidFill>
                    <a:latin typeface="Arial" panose="020B0604020202020204" pitchFamily="34" charset="0"/>
                    <a:cs typeface="Arial" panose="020B0604020202020204" pitchFamily="34" charset="0"/>
                  </a:rPr>
                  <a:t> since </a:t>
                </a:r>
              </a:p>
              <a:p>
                <a:pPr algn="ctr"/>
                <a14:m>
                  <m:oMath xmlns:m="http://schemas.openxmlformats.org/officeDocument/2006/math">
                    <m:sSub>
                      <m:sSubPr>
                        <m:ctrlPr>
                          <a:rPr lang="en-US" sz="1600" i="1" smtClean="0">
                            <a:solidFill>
                              <a:srgbClr val="FF0000"/>
                            </a:solidFill>
                            <a:latin typeface="Cambria Math" panose="02040503050406030204" pitchFamily="18" charset="0"/>
                            <a:cs typeface="Arial" panose="020B0604020202020204" pitchFamily="34" charset="0"/>
                          </a:rPr>
                        </m:ctrlPr>
                      </m:sSubPr>
                      <m:e>
                        <m:r>
                          <a:rPr lang="en-GB" sz="1600" b="0" i="1" smtClean="0">
                            <a:solidFill>
                              <a:srgbClr val="FF0000"/>
                            </a:solidFill>
                            <a:latin typeface="Cambria Math" panose="02040503050406030204" pitchFamily="18" charset="0"/>
                            <a:cs typeface="Arial" panose="020B0604020202020204" pitchFamily="34" charset="0"/>
                          </a:rPr>
                          <m:t>𝐸</m:t>
                        </m:r>
                      </m:e>
                      <m:sub>
                        <m:r>
                          <a:rPr lang="en-GB" sz="1600" b="0" i="1" smtClean="0">
                            <a:solidFill>
                              <a:srgbClr val="FF0000"/>
                            </a:solidFill>
                            <a:latin typeface="Cambria Math" panose="02040503050406030204" pitchFamily="18" charset="0"/>
                            <a:cs typeface="Arial" panose="020B0604020202020204" pitchFamily="34" charset="0"/>
                          </a:rPr>
                          <m:t>3</m:t>
                        </m:r>
                      </m:sub>
                    </m:sSub>
                    <m:r>
                      <a:rPr lang="en-GB" sz="1600" b="0" i="1" smtClean="0">
                        <a:solidFill>
                          <a:srgbClr val="FF0000"/>
                        </a:solidFill>
                        <a:latin typeface="Cambria Math" panose="02040503050406030204" pitchFamily="18" charset="0"/>
                        <a:cs typeface="Arial" panose="020B0604020202020204" pitchFamily="34" charset="0"/>
                      </a:rPr>
                      <m:t>=</m:t>
                    </m:r>
                    <m:f>
                      <m:fPr>
                        <m:ctrlPr>
                          <a:rPr lang="en-GB" sz="1600" b="0" i="1" smtClean="0">
                            <a:solidFill>
                              <a:srgbClr val="FF0000"/>
                            </a:solidFill>
                            <a:latin typeface="Cambria Math" panose="02040503050406030204" pitchFamily="18" charset="0"/>
                            <a:cs typeface="Arial" panose="020B0604020202020204" pitchFamily="34" charset="0"/>
                          </a:rPr>
                        </m:ctrlPr>
                      </m:fPr>
                      <m:num>
                        <m:sSub>
                          <m:sSubPr>
                            <m:ctrlPr>
                              <a:rPr lang="en-GB" sz="1600" b="0" i="1" smtClean="0">
                                <a:solidFill>
                                  <a:srgbClr val="FF0000"/>
                                </a:solidFill>
                                <a:latin typeface="Cambria Math" panose="02040503050406030204" pitchFamily="18" charset="0"/>
                                <a:cs typeface="Arial" panose="020B0604020202020204" pitchFamily="34" charset="0"/>
                              </a:rPr>
                            </m:ctrlPr>
                          </m:sSubPr>
                          <m:e>
                            <m:r>
                              <a:rPr lang="en-GB" sz="1600" b="0" i="1" smtClean="0">
                                <a:solidFill>
                                  <a:srgbClr val="FF0000"/>
                                </a:solidFill>
                                <a:latin typeface="Cambria Math" panose="02040503050406030204" pitchFamily="18" charset="0"/>
                                <a:cs typeface="Arial" panose="020B0604020202020204" pitchFamily="34" charset="0"/>
                              </a:rPr>
                              <m:t>𝐸</m:t>
                            </m:r>
                          </m:e>
                          <m:sub>
                            <m:r>
                              <a:rPr lang="en-GB" sz="1600" b="0" i="1" smtClean="0">
                                <a:solidFill>
                                  <a:srgbClr val="FF0000"/>
                                </a:solidFill>
                                <a:latin typeface="Cambria Math" panose="02040503050406030204" pitchFamily="18" charset="0"/>
                                <a:cs typeface="Arial" panose="020B0604020202020204" pitchFamily="34" charset="0"/>
                              </a:rPr>
                              <m:t>0</m:t>
                            </m:r>
                          </m:sub>
                        </m:sSub>
                      </m:num>
                      <m:den>
                        <m:sSup>
                          <m:sSupPr>
                            <m:ctrlPr>
                              <a:rPr lang="en-GB" sz="1600" b="0" i="1" smtClean="0">
                                <a:solidFill>
                                  <a:srgbClr val="FF0000"/>
                                </a:solidFill>
                                <a:latin typeface="Cambria Math" panose="02040503050406030204" pitchFamily="18" charset="0"/>
                                <a:cs typeface="Arial" panose="020B0604020202020204" pitchFamily="34" charset="0"/>
                              </a:rPr>
                            </m:ctrlPr>
                          </m:sSupPr>
                          <m:e>
                            <m:r>
                              <a:rPr lang="en-GB" sz="1600" b="0" i="1" smtClean="0">
                                <a:solidFill>
                                  <a:srgbClr val="FF0000"/>
                                </a:solidFill>
                                <a:latin typeface="Cambria Math" panose="02040503050406030204" pitchFamily="18" charset="0"/>
                                <a:cs typeface="Arial" panose="020B0604020202020204" pitchFamily="34" charset="0"/>
                              </a:rPr>
                              <m:t>3</m:t>
                            </m:r>
                          </m:e>
                          <m:sup>
                            <m:r>
                              <a:rPr lang="en-GB" sz="1600" b="0" i="1" smtClean="0">
                                <a:solidFill>
                                  <a:srgbClr val="FF0000"/>
                                </a:solidFill>
                                <a:latin typeface="Cambria Math" panose="02040503050406030204" pitchFamily="18" charset="0"/>
                                <a:cs typeface="Arial" panose="020B0604020202020204" pitchFamily="34" charset="0"/>
                              </a:rPr>
                              <m:t>2</m:t>
                            </m:r>
                          </m:sup>
                        </m:sSup>
                      </m:den>
                    </m:f>
                    <m:r>
                      <a:rPr lang="en-GB" sz="1600" b="0" i="1" smtClean="0">
                        <a:solidFill>
                          <a:srgbClr val="FF0000"/>
                        </a:solidFill>
                        <a:latin typeface="Cambria Math" panose="02040503050406030204" pitchFamily="18" charset="0"/>
                        <a:cs typeface="Arial" panose="020B0604020202020204" pitchFamily="34" charset="0"/>
                      </a:rPr>
                      <m:t> = </m:t>
                    </m:r>
                    <m:f>
                      <m:fPr>
                        <m:ctrlPr>
                          <a:rPr lang="en-GB" sz="1600" b="0" i="1" smtClean="0">
                            <a:solidFill>
                              <a:srgbClr val="FF0000"/>
                            </a:solidFill>
                            <a:latin typeface="Cambria Math" panose="02040503050406030204" pitchFamily="18" charset="0"/>
                            <a:cs typeface="Arial" panose="020B0604020202020204" pitchFamily="34" charset="0"/>
                          </a:rPr>
                        </m:ctrlPr>
                      </m:fPr>
                      <m:num>
                        <m:r>
                          <a:rPr lang="en-GB" sz="1600" b="0" i="1" smtClean="0">
                            <a:solidFill>
                              <a:srgbClr val="FF0000"/>
                            </a:solidFill>
                            <a:latin typeface="Cambria Math" panose="02040503050406030204" pitchFamily="18" charset="0"/>
                            <a:cs typeface="Arial" panose="020B0604020202020204" pitchFamily="34" charset="0"/>
                          </a:rPr>
                          <m:t>−13.6</m:t>
                        </m:r>
                      </m:num>
                      <m:den>
                        <m:r>
                          <a:rPr lang="en-GB" sz="1600" b="0" i="1" smtClean="0">
                            <a:solidFill>
                              <a:srgbClr val="FF0000"/>
                            </a:solidFill>
                            <a:latin typeface="Cambria Math" panose="02040503050406030204" pitchFamily="18" charset="0"/>
                            <a:cs typeface="Arial" panose="020B0604020202020204" pitchFamily="34" charset="0"/>
                          </a:rPr>
                          <m:t>9</m:t>
                        </m:r>
                      </m:den>
                    </m:f>
                    <m:r>
                      <a:rPr lang="en-GB" sz="1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=−1.51 </m:t>
                    </m:r>
                  </m:oMath>
                </a14:m>
                <a:r>
                  <a:rPr lang="en-US" sz="1600" dirty="0">
                    <a:solidFill>
                      <a:srgbClr val="FF0000"/>
                    </a:solidFill>
                    <a:latin typeface="Arial" panose="020B0604020202020204" pitchFamily="34" charset="0"/>
                    <a:cs typeface="Arial" panose="020B0604020202020204" pitchFamily="34" charset="0"/>
                  </a:rPr>
                  <a:t>eV </a:t>
                </a:r>
                <a14:m>
                  <m:oMath xmlns:m="http://schemas.openxmlformats.org/officeDocument/2006/math">
                    <m:r>
                      <a:rPr lang="en-GB" sz="1600" b="0" i="1" smtClean="0">
                        <a:solidFill>
                          <a:srgbClr val="FF0000"/>
                        </a:solidFill>
                        <a:latin typeface="Cambria Math" panose="02040503050406030204" pitchFamily="18" charset="0"/>
                        <a:cs typeface="Arial" panose="020B0604020202020204" pitchFamily="34" charset="0"/>
                      </a:rPr>
                      <m:t>&lt;13.6−12.2</m:t>
                    </m:r>
                  </m:oMath>
                </a14:m>
                <a:endParaRPr lang="en-US" sz="1600" dirty="0">
                  <a:solidFill>
                    <a:srgbClr val="FF0000"/>
                  </a:solidFill>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Hence may have transitions  </a:t>
                </a:r>
                <a14:m>
                  <m:oMath xmlns:m="http://schemas.openxmlformats.org/officeDocument/2006/math">
                    <m:r>
                      <a:rPr lang="en-GB" sz="1600" b="0" i="1" smtClean="0">
                        <a:solidFill>
                          <a:srgbClr val="FF0000"/>
                        </a:solidFill>
                        <a:latin typeface="Cambria Math" panose="02040503050406030204" pitchFamily="18" charset="0"/>
                        <a:cs typeface="Arial" panose="020B0604020202020204" pitchFamily="34" charset="0"/>
                      </a:rPr>
                      <m:t>𝑛</m:t>
                    </m:r>
                    <m:r>
                      <a:rPr lang="en-GB" sz="1600" b="0" i="1" smtClean="0">
                        <a:solidFill>
                          <a:srgbClr val="FF0000"/>
                        </a:solidFill>
                        <a:latin typeface="Cambria Math" panose="02040503050406030204" pitchFamily="18" charset="0"/>
                        <a:cs typeface="Arial" panose="020B0604020202020204" pitchFamily="34" charset="0"/>
                      </a:rPr>
                      <m:t>: 3→2,  3→1,  2→1</m:t>
                    </m:r>
                  </m:oMath>
                </a14:m>
                <a:endParaRPr lang="en-US" sz="1600" dirty="0">
                  <a:solidFill>
                    <a:srgbClr val="FF0000"/>
                  </a:solidFill>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Using </a:t>
                </a:r>
              </a:p>
              <a:p>
                <a:endParaRPr lang="en-US" sz="1600" dirty="0">
                  <a:solidFill>
                    <a:srgbClr val="FF0000"/>
                  </a:solidFill>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These correspond to wavelengths:</a:t>
                </a: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	 656.1 nm, 102.6 nm, 121.6 nm.</a:t>
                </a:r>
                <a:br>
                  <a:rPr lang="en-US" sz="1600" dirty="0">
                    <a:solidFill>
                      <a:srgbClr val="FF0000"/>
                    </a:solidFill>
                    <a:latin typeface="Arial" panose="020B0604020202020204" pitchFamily="34" charset="0"/>
                    <a:cs typeface="Arial" panose="020B0604020202020204" pitchFamily="34" charset="0"/>
                  </a:rPr>
                </a:br>
                <a:endParaRPr lang="en-US" sz="1600" dirty="0">
                  <a:solidFill>
                    <a:srgbClr val="FF0000"/>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494D9CE4-AA35-984C-93DF-482A3C41477F}"/>
                  </a:ext>
                </a:extLst>
              </p:cNvPr>
              <p:cNvSpPr txBox="1">
                <a:spLocks noRot="1" noChangeAspect="1" noMove="1" noResize="1" noEditPoints="1" noAdjustHandles="1" noChangeArrowheads="1" noChangeShapeType="1" noTextEdit="1"/>
              </p:cNvSpPr>
              <p:nvPr/>
            </p:nvSpPr>
            <p:spPr>
              <a:xfrm>
                <a:off x="3038136" y="2652747"/>
                <a:ext cx="5486400" cy="3642857"/>
              </a:xfrm>
              <a:prstGeom prst="rect">
                <a:avLst/>
              </a:prstGeom>
              <a:blipFill>
                <a:blip r:embed="rId2"/>
                <a:stretch>
                  <a:fillRect l="-693" t="-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F8EA0C-9C0C-DB46-BE93-CEEF25822159}"/>
                  </a:ext>
                </a:extLst>
              </p:cNvPr>
              <p:cNvSpPr txBox="1"/>
              <p:nvPr/>
            </p:nvSpPr>
            <p:spPr>
              <a:xfrm>
                <a:off x="3809224" y="4330676"/>
                <a:ext cx="3739805" cy="622350"/>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1</m:t>
                          </m:r>
                        </m:num>
                        <m:den>
                          <m:r>
                            <a:rPr lang="en-US" i="1" smtClean="0">
                              <a:solidFill>
                                <a:srgbClr val="FF0000"/>
                              </a:solidFill>
                              <a:latin typeface="Cambria Math" panose="02040503050406030204" pitchFamily="18" charset="0"/>
                              <a:ea typeface="Cambria Math" panose="02040503050406030204" pitchFamily="18" charset="0"/>
                            </a:rPr>
                            <m:t>𝜆</m:t>
                          </m:r>
                        </m:den>
                      </m:f>
                      <m:r>
                        <a:rPr lang="en-GB" b="0" i="1" smtClean="0">
                          <a:solidFill>
                            <a:srgbClr val="FF0000"/>
                          </a:solidFill>
                          <a:latin typeface="Cambria Math" panose="02040503050406030204" pitchFamily="18" charset="0"/>
                        </a:rPr>
                        <m:t>=1.096776</m:t>
                      </m:r>
                      <m:r>
                        <a:rPr lang="en-GB" b="0" i="1" smtClean="0">
                          <a:solidFill>
                            <a:srgbClr val="FF0000"/>
                          </a:solidFill>
                          <a:latin typeface="Cambria Math" panose="02040503050406030204" pitchFamily="18" charset="0"/>
                          <a:ea typeface="Cambria Math" panose="02040503050406030204" pitchFamily="18" charset="0"/>
                        </a:rPr>
                        <m:t>×</m:t>
                      </m:r>
                      <m:sSup>
                        <m:sSupPr>
                          <m:ctrlPr>
                            <a:rPr lang="en-GB" b="0"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10</m:t>
                          </m:r>
                        </m:e>
                        <m:sup>
                          <m:r>
                            <a:rPr lang="en-GB" b="0" i="1" smtClean="0">
                              <a:solidFill>
                                <a:srgbClr val="FF0000"/>
                              </a:solidFill>
                              <a:latin typeface="Cambria Math" panose="02040503050406030204" pitchFamily="18" charset="0"/>
                              <a:ea typeface="Cambria Math" panose="02040503050406030204" pitchFamily="18" charset="0"/>
                            </a:rPr>
                            <m:t>−2</m:t>
                          </m:r>
                        </m:sup>
                      </m:sSup>
                      <m:d>
                        <m:dPr>
                          <m:ctrlPr>
                            <a:rPr lang="en-GB" b="0" i="1" smtClean="0">
                              <a:solidFill>
                                <a:srgbClr val="FF0000"/>
                              </a:solidFill>
                              <a:latin typeface="Cambria Math" panose="02040503050406030204" pitchFamily="18" charset="0"/>
                            </a:rPr>
                          </m:ctrlPr>
                        </m:dPr>
                        <m:e>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1</m:t>
                              </m:r>
                            </m:num>
                            <m:den>
                              <m:sSubSup>
                                <m:sSubSupPr>
                                  <m:ctrlPr>
                                    <a:rPr lang="en-GB" b="0" i="1" smtClean="0">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𝑛</m:t>
                                  </m:r>
                                </m:e>
                                <m:sub>
                                  <m:r>
                                    <a:rPr lang="en-GB" b="0" i="1" smtClean="0">
                                      <a:solidFill>
                                        <a:srgbClr val="FF0000"/>
                                      </a:solidFill>
                                      <a:latin typeface="Cambria Math" panose="02040503050406030204" pitchFamily="18" charset="0"/>
                                    </a:rPr>
                                    <m:t>2</m:t>
                                  </m:r>
                                </m:sub>
                                <m:sup>
                                  <m:r>
                                    <a:rPr lang="en-GB" b="0" i="1" smtClean="0">
                                      <a:solidFill>
                                        <a:srgbClr val="FF0000"/>
                                      </a:solidFill>
                                      <a:latin typeface="Cambria Math" panose="02040503050406030204" pitchFamily="18" charset="0"/>
                                    </a:rPr>
                                    <m:t>2</m:t>
                                  </m:r>
                                </m:sup>
                              </m:sSubSup>
                            </m:den>
                          </m:f>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1</m:t>
                              </m:r>
                            </m:num>
                            <m:den>
                              <m:sSubSup>
                                <m:sSubSupPr>
                                  <m:ctrlPr>
                                    <a:rPr lang="en-GB" b="0" i="1" smtClean="0">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𝑛</m:t>
                                  </m:r>
                                </m:e>
                                <m:sub>
                                  <m:r>
                                    <a:rPr lang="en-GB" b="0" i="1" smtClean="0">
                                      <a:solidFill>
                                        <a:srgbClr val="FF0000"/>
                                      </a:solidFill>
                                      <a:latin typeface="Cambria Math" panose="02040503050406030204" pitchFamily="18" charset="0"/>
                                    </a:rPr>
                                    <m:t>1</m:t>
                                  </m:r>
                                </m:sub>
                                <m:sup>
                                  <m:r>
                                    <a:rPr lang="en-GB" b="0" i="1" smtClean="0">
                                      <a:solidFill>
                                        <a:srgbClr val="FF0000"/>
                                      </a:solidFill>
                                      <a:latin typeface="Cambria Math" panose="02040503050406030204" pitchFamily="18" charset="0"/>
                                    </a:rPr>
                                    <m:t>2</m:t>
                                  </m:r>
                                </m:sup>
                              </m:sSubSup>
                            </m:den>
                          </m:f>
                        </m:e>
                      </m:d>
                      <m:sSup>
                        <m:sSupPr>
                          <m:ctrlPr>
                            <a:rPr lang="en-GB" b="0" i="1" smtClean="0">
                              <a:solidFill>
                                <a:srgbClr val="FF0000"/>
                              </a:solidFill>
                              <a:latin typeface="Cambria Math" panose="02040503050406030204" pitchFamily="18" charset="0"/>
                            </a:rPr>
                          </m:ctrlPr>
                        </m:sSupPr>
                        <m:e>
                          <m:r>
                            <m:rPr>
                              <m:nor/>
                            </m:rPr>
                            <a:rPr lang="en-GB" b="0" i="0" smtClean="0">
                              <a:solidFill>
                                <a:srgbClr val="FF0000"/>
                              </a:solidFill>
                              <a:latin typeface="Cambria Math" panose="02040503050406030204" pitchFamily="18" charset="0"/>
                            </a:rPr>
                            <m:t>nm</m:t>
                          </m:r>
                        </m:e>
                        <m:sup>
                          <m:r>
                            <a:rPr lang="en-GB" b="0" i="1" smtClean="0">
                              <a:solidFill>
                                <a:srgbClr val="FF0000"/>
                              </a:solidFill>
                              <a:latin typeface="Cambria Math" panose="02040503050406030204" pitchFamily="18" charset="0"/>
                            </a:rPr>
                            <m:t>−1</m:t>
                          </m:r>
                        </m:sup>
                      </m:sSup>
                    </m:oMath>
                  </m:oMathPara>
                </a14:m>
                <a:endParaRPr lang="en-US" dirty="0">
                  <a:solidFill>
                    <a:srgbClr val="FF0000"/>
                  </a:solidFill>
                </a:endParaRPr>
              </a:p>
            </p:txBody>
          </p:sp>
        </mc:Choice>
        <mc:Fallback xmlns="">
          <p:sp>
            <p:nvSpPr>
              <p:cNvPr id="8" name="TextBox 7">
                <a:extLst>
                  <a:ext uri="{FF2B5EF4-FFF2-40B4-BE49-F238E27FC236}">
                    <a16:creationId xmlns:a16="http://schemas.microsoft.com/office/drawing/2014/main" id="{97F8EA0C-9C0C-DB46-BE93-CEEF25822159}"/>
                  </a:ext>
                </a:extLst>
              </p:cNvPr>
              <p:cNvSpPr txBox="1">
                <a:spLocks noRot="1" noChangeAspect="1" noMove="1" noResize="1" noEditPoints="1" noAdjustHandles="1" noChangeArrowheads="1" noChangeShapeType="1" noTextEdit="1"/>
              </p:cNvSpPr>
              <p:nvPr/>
            </p:nvSpPr>
            <p:spPr>
              <a:xfrm>
                <a:off x="3809224" y="4330676"/>
                <a:ext cx="3739805" cy="622350"/>
              </a:xfrm>
              <a:prstGeom prst="rect">
                <a:avLst/>
              </a:prstGeom>
              <a:blipFill>
                <a:blip r:embed="rId3"/>
                <a:stretch>
                  <a:fillRect l="-1356" b="-7843"/>
                </a:stretch>
              </a:blipFill>
              <a:ln>
                <a:noFill/>
              </a:ln>
            </p:spPr>
            <p:txBody>
              <a:bodyPr/>
              <a:lstStyle/>
              <a:p>
                <a:r>
                  <a:rPr lang="en-US">
                    <a:noFill/>
                  </a:rPr>
                  <a:t> </a:t>
                </a:r>
              </a:p>
            </p:txBody>
          </p:sp>
        </mc:Fallback>
      </mc:AlternateContent>
      <p:pic>
        <p:nvPicPr>
          <p:cNvPr id="10" name="Picture 16" descr="F37-04">
            <a:extLst>
              <a:ext uri="{FF2B5EF4-FFF2-40B4-BE49-F238E27FC236}">
                <a16:creationId xmlns:a16="http://schemas.microsoft.com/office/drawing/2014/main" id="{F095337B-BA49-2142-A7BC-81715CBCA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64" y="2652747"/>
            <a:ext cx="2003993" cy="38258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C78B8B3-EB2F-E14F-987A-5CD88B3C13B2}"/>
              </a:ext>
            </a:extLst>
          </p:cNvPr>
          <p:cNvCxnSpPr>
            <a:cxnSpLocks/>
          </p:cNvCxnSpPr>
          <p:nvPr/>
        </p:nvCxnSpPr>
        <p:spPr bwMode="auto">
          <a:xfrm>
            <a:off x="990600" y="3664390"/>
            <a:ext cx="0" cy="2518696"/>
          </a:xfrm>
          <a:prstGeom prst="straightConnector1">
            <a:avLst/>
          </a:prstGeom>
          <a:solidFill>
            <a:schemeClr val="accent1"/>
          </a:solidFill>
          <a:ln w="31750" cap="flat" cmpd="sng" algn="ctr">
            <a:solidFill>
              <a:srgbClr val="FF0000"/>
            </a:solidFill>
            <a:prstDash val="solid"/>
            <a:round/>
            <a:headEnd type="none" w="med" len="med"/>
            <a:tailEnd type="triangle"/>
          </a:ln>
          <a:effectLst>
            <a:glow rad="38100">
              <a:srgbClr val="FFFF00">
                <a:alpha val="40000"/>
              </a:srgbClr>
            </a:glo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A6FF5F5D-E430-904D-996D-8619F1D13DEE}"/>
              </a:ext>
            </a:extLst>
          </p:cNvPr>
          <p:cNvCxnSpPr>
            <a:cxnSpLocks/>
          </p:cNvCxnSpPr>
          <p:nvPr/>
        </p:nvCxnSpPr>
        <p:spPr bwMode="auto">
          <a:xfrm>
            <a:off x="1088571" y="3364124"/>
            <a:ext cx="0" cy="2818962"/>
          </a:xfrm>
          <a:prstGeom prst="straightConnector1">
            <a:avLst/>
          </a:prstGeom>
          <a:solidFill>
            <a:schemeClr val="accent1"/>
          </a:solidFill>
          <a:ln w="31750" cap="flat" cmpd="sng" algn="ctr">
            <a:solidFill>
              <a:srgbClr val="FF0000"/>
            </a:solidFill>
            <a:prstDash val="solid"/>
            <a:round/>
            <a:headEnd type="none" w="med" len="med"/>
            <a:tailEnd type="triangle"/>
          </a:ln>
          <a:effectLst>
            <a:glow rad="38100">
              <a:srgbClr val="FFFF00">
                <a:alpha val="40000"/>
              </a:srgbClr>
            </a:glo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E1E5B2FE-AD7D-4942-83A0-1F30B86A3D52}"/>
              </a:ext>
            </a:extLst>
          </p:cNvPr>
          <p:cNvCxnSpPr>
            <a:cxnSpLocks/>
          </p:cNvCxnSpPr>
          <p:nvPr/>
        </p:nvCxnSpPr>
        <p:spPr bwMode="auto">
          <a:xfrm>
            <a:off x="1382486" y="3364124"/>
            <a:ext cx="0" cy="288000"/>
          </a:xfrm>
          <a:prstGeom prst="straightConnector1">
            <a:avLst/>
          </a:prstGeom>
          <a:solidFill>
            <a:schemeClr val="accent1"/>
          </a:solidFill>
          <a:ln w="31750" cap="flat" cmpd="sng" algn="ctr">
            <a:solidFill>
              <a:srgbClr val="FF0000"/>
            </a:solidFill>
            <a:prstDash val="solid"/>
            <a:round/>
            <a:headEnd type="none" w="med" len="med"/>
            <a:tailEnd type="triangle"/>
          </a:ln>
          <a:effectLst>
            <a:glow rad="38100">
              <a:srgbClr val="FFFF00">
                <a:alpha val="40000"/>
              </a:srgbClr>
            </a:glo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4572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522BD-AA6D-0C4D-8221-1C334711E14D}"/>
              </a:ext>
            </a:extLst>
          </p:cNvPr>
          <p:cNvSpPr txBox="1"/>
          <p:nvPr/>
        </p:nvSpPr>
        <p:spPr>
          <a:xfrm>
            <a:off x="0" y="418564"/>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1</a:t>
            </a:r>
          </a:p>
        </p:txBody>
      </p:sp>
      <p:sp>
        <p:nvSpPr>
          <p:cNvPr id="6" name="TextBox 5">
            <a:extLst>
              <a:ext uri="{FF2B5EF4-FFF2-40B4-BE49-F238E27FC236}">
                <a16:creationId xmlns:a16="http://schemas.microsoft.com/office/drawing/2014/main" id="{3AB80650-794C-3F49-B543-2598802DBDE2}"/>
              </a:ext>
            </a:extLst>
          </p:cNvPr>
          <p:cNvSpPr txBox="1"/>
          <p:nvPr/>
        </p:nvSpPr>
        <p:spPr>
          <a:xfrm>
            <a:off x="330200" y="988292"/>
            <a:ext cx="8483600" cy="584775"/>
          </a:xfrm>
          <a:prstGeom prst="rect">
            <a:avLst/>
          </a:prstGeom>
          <a:noFill/>
        </p:spPr>
        <p:txBody>
          <a:bodyPr wrap="square" rtlCol="0">
            <a:spAutoFit/>
          </a:bodyPr>
          <a:lstStyle/>
          <a:p>
            <a:pPr algn="ctr"/>
            <a:r>
              <a:rPr lang="en-US" sz="1600" dirty="0">
                <a:solidFill>
                  <a:srgbClr val="000000"/>
                </a:solidFill>
                <a:latin typeface="Arial" panose="020B0604020202020204" pitchFamily="34" charset="0"/>
                <a:cs typeface="Arial" panose="020B0604020202020204" pitchFamily="34" charset="0"/>
              </a:rPr>
              <a:t>The wavelength of the emission lines produced by the hydrogen atom are given by the formula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4D9CE4-AA35-984C-93DF-482A3C41477F}"/>
                  </a:ext>
                </a:extLst>
              </p:cNvPr>
              <p:cNvSpPr txBox="1"/>
              <p:nvPr/>
            </p:nvSpPr>
            <p:spPr>
              <a:xfrm>
                <a:off x="533399" y="2814227"/>
                <a:ext cx="8280401" cy="2800767"/>
              </a:xfrm>
              <a:prstGeom prst="rect">
                <a:avLst/>
              </a:prstGeom>
              <a:noFill/>
            </p:spPr>
            <p:txBody>
              <a:bodyPr wrap="square" rtlCol="0">
                <a:spAutoFit/>
              </a:bodyPr>
              <a:lstStyle/>
              <a:p>
                <a:pPr marL="304800" indent="-304800">
                  <a:buFont typeface="+mj-lt"/>
                  <a:buAutoNum type="alphaLcParenR"/>
                </a:pPr>
                <a:r>
                  <a:rPr lang="en-US" sz="1600" dirty="0">
                    <a:solidFill>
                      <a:srgbClr val="000000"/>
                    </a:solidFill>
                    <a:latin typeface="Arial" panose="020B0604020202020204" pitchFamily="34" charset="0"/>
                    <a:cs typeface="Arial" panose="020B0604020202020204" pitchFamily="34" charset="0"/>
                  </a:rPr>
                  <a:t>What are the wavelengths of the first two lines in the Balmer series that involve transitions to level </a:t>
                </a:r>
                <a14:m>
                  <m:oMath xmlns:m="http://schemas.openxmlformats.org/officeDocument/2006/math">
                    <m:r>
                      <a:rPr lang="en-US" sz="1600" i="1" dirty="0" smtClean="0">
                        <a:solidFill>
                          <a:srgbClr val="000000"/>
                        </a:solidFill>
                        <a:latin typeface="Cambria Math" panose="02040503050406030204" pitchFamily="18" charset="0"/>
                        <a:cs typeface="Arial" panose="020B0604020202020204" pitchFamily="34" charset="0"/>
                      </a:rPr>
                      <m:t>𝑛</m:t>
                    </m:r>
                    <m:r>
                      <a:rPr lang="en-US" sz="1600" i="1" dirty="0" smtClean="0">
                        <a:solidFill>
                          <a:srgbClr val="000000"/>
                        </a:solidFill>
                        <a:latin typeface="Cambria Math" panose="02040503050406030204" pitchFamily="18" charset="0"/>
                        <a:cs typeface="Arial" panose="020B0604020202020204" pitchFamily="34" charset="0"/>
                      </a:rPr>
                      <m:t> =</m:t>
                    </m:r>
                  </m:oMath>
                </a14:m>
                <a:r>
                  <a:rPr lang="en-US" sz="1600" dirty="0">
                    <a:solidFill>
                      <a:srgbClr val="000000"/>
                    </a:solidFill>
                    <a:latin typeface="Arial" panose="020B0604020202020204" pitchFamily="34" charset="0"/>
                    <a:cs typeface="Arial" panose="020B0604020202020204" pitchFamily="34" charset="0"/>
                  </a:rPr>
                  <a:t> 2?   </a:t>
                </a:r>
                <a:r>
                  <a:rPr lang="en-US" sz="1600" dirty="0">
                    <a:solidFill>
                      <a:srgbClr val="FF0000"/>
                    </a:solidFill>
                    <a:latin typeface="Arial" panose="020B0604020202020204" pitchFamily="34" charset="0"/>
                    <a:cs typeface="Arial" panose="020B0604020202020204" pitchFamily="34" charset="0"/>
                  </a:rPr>
                  <a:t>Answer: 656.5 nm, 486.3 nm</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marL="304800" indent="-304800">
                  <a:buFont typeface="+mj-lt"/>
                  <a:buAutoNum type="alphaLcParenR"/>
                </a:pPr>
                <a:r>
                  <a:rPr lang="en-US" sz="1600" dirty="0">
                    <a:solidFill>
                      <a:srgbClr val="000000"/>
                    </a:solidFill>
                    <a:latin typeface="Arial" panose="020B0604020202020204" pitchFamily="34" charset="0"/>
                    <a:cs typeface="Arial" panose="020B0604020202020204" pitchFamily="34" charset="0"/>
                  </a:rPr>
                  <a:t>Calculate the energy in eV required to raise an electron from the ground state to level 2.   </a:t>
                </a:r>
                <a:r>
                  <a:rPr lang="en-US" sz="1600" dirty="0">
                    <a:solidFill>
                      <a:srgbClr val="FF0000"/>
                    </a:solidFill>
                    <a:latin typeface="Arial" panose="020B0604020202020204" pitchFamily="34" charset="0"/>
                    <a:cs typeface="Arial" panose="020B0604020202020204" pitchFamily="34" charset="0"/>
                  </a:rPr>
                  <a:t>Answer: -10.2 eV (10.2 eV required)</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marL="304800" indent="-304800">
                  <a:buFont typeface="+mj-lt"/>
                  <a:buAutoNum type="alphaLcParenR"/>
                </a:pPr>
                <a:r>
                  <a:rPr lang="en-US" sz="1600" dirty="0">
                    <a:solidFill>
                      <a:srgbClr val="000000"/>
                    </a:solidFill>
                    <a:latin typeface="Arial" panose="020B0604020202020204" pitchFamily="34" charset="0"/>
                    <a:cs typeface="Arial" panose="020B0604020202020204" pitchFamily="34" charset="0"/>
                  </a:rPr>
                  <a:t>Electrons of energy 12.2 eV are fired at hydrogen atoms in a gas discharge tube and excite hydrogen atoms from their ground state to some excited state. Determine the wavelengths (in nm) of the radiation that can be emitted by the hydrogen gas atoms. Sketch an energy level diagram and label the transitions that result in the emitted photons by the hydrogen gas.</a:t>
                </a:r>
                <a:r>
                  <a:rPr lang="en-US" sz="1600" dirty="0">
                    <a:solidFill>
                      <a:srgbClr val="FF0000"/>
                    </a:solidFill>
                    <a:latin typeface="Arial" panose="020B0604020202020204" pitchFamily="34" charset="0"/>
                    <a:cs typeface="Arial" panose="020B0604020202020204" pitchFamily="34" charset="0"/>
                  </a:rPr>
                  <a:t>   Answer: 102.6 nm, 656.1 nm, 121.6 nm.</a:t>
                </a:r>
                <a:endParaRPr lang="en-US" sz="1600" dirty="0">
                  <a:solidFill>
                    <a:srgbClr val="000000"/>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494D9CE4-AA35-984C-93DF-482A3C41477F}"/>
                  </a:ext>
                </a:extLst>
              </p:cNvPr>
              <p:cNvSpPr txBox="1">
                <a:spLocks noRot="1" noChangeAspect="1" noMove="1" noResize="1" noEditPoints="1" noAdjustHandles="1" noChangeArrowheads="1" noChangeShapeType="1" noTextEdit="1"/>
              </p:cNvSpPr>
              <p:nvPr/>
            </p:nvSpPr>
            <p:spPr>
              <a:xfrm>
                <a:off x="533399" y="2814227"/>
                <a:ext cx="8280401" cy="2800767"/>
              </a:xfrm>
              <a:prstGeom prst="rect">
                <a:avLst/>
              </a:prstGeom>
              <a:blipFill>
                <a:blip r:embed="rId2"/>
                <a:stretch>
                  <a:fillRect l="-306" t="-450" b="-18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F8EA0C-9C0C-DB46-BE93-CEEF25822159}"/>
                  </a:ext>
                </a:extLst>
              </p:cNvPr>
              <p:cNvSpPr txBox="1"/>
              <p:nvPr/>
            </p:nvSpPr>
            <p:spPr>
              <a:xfrm>
                <a:off x="2404110" y="1815612"/>
                <a:ext cx="4561890" cy="760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solidFill>
                                <a:srgbClr val="000000"/>
                              </a:solidFill>
                              <a:latin typeface="Cambria Math" panose="02040503050406030204" pitchFamily="18" charset="0"/>
                            </a:rPr>
                          </m:ctrlPr>
                        </m:fPr>
                        <m:num>
                          <m:r>
                            <a:rPr lang="en-GB" sz="2200" b="0" i="1" smtClean="0">
                              <a:solidFill>
                                <a:srgbClr val="000000"/>
                              </a:solidFill>
                              <a:latin typeface="Cambria Math" panose="02040503050406030204" pitchFamily="18" charset="0"/>
                            </a:rPr>
                            <m:t>1</m:t>
                          </m:r>
                        </m:num>
                        <m:den>
                          <m:r>
                            <a:rPr lang="en-US" sz="2200" i="1" smtClean="0">
                              <a:solidFill>
                                <a:srgbClr val="000000"/>
                              </a:solidFill>
                              <a:latin typeface="Cambria Math" panose="02040503050406030204" pitchFamily="18" charset="0"/>
                              <a:ea typeface="Cambria Math" panose="02040503050406030204" pitchFamily="18" charset="0"/>
                            </a:rPr>
                            <m:t>𝜆</m:t>
                          </m:r>
                        </m:den>
                      </m:f>
                      <m:r>
                        <a:rPr lang="en-GB" sz="2200" b="0" i="1" smtClean="0">
                          <a:solidFill>
                            <a:srgbClr val="000000"/>
                          </a:solidFill>
                          <a:latin typeface="Cambria Math" panose="02040503050406030204" pitchFamily="18" charset="0"/>
                        </a:rPr>
                        <m:t>=1.096776</m:t>
                      </m:r>
                      <m:r>
                        <a:rPr lang="en-GB" sz="2200" b="0" i="1" smtClean="0">
                          <a:solidFill>
                            <a:srgbClr val="000000"/>
                          </a:solidFill>
                          <a:latin typeface="Cambria Math" panose="02040503050406030204" pitchFamily="18" charset="0"/>
                          <a:ea typeface="Cambria Math" panose="02040503050406030204" pitchFamily="18" charset="0"/>
                        </a:rPr>
                        <m:t>×</m:t>
                      </m:r>
                      <m:sSup>
                        <m:sSupPr>
                          <m:ctrlPr>
                            <a:rPr lang="en-GB" sz="2200" b="0" i="1" smtClean="0">
                              <a:solidFill>
                                <a:srgbClr val="000000"/>
                              </a:solidFill>
                              <a:latin typeface="Cambria Math" panose="02040503050406030204" pitchFamily="18" charset="0"/>
                              <a:ea typeface="Cambria Math" panose="02040503050406030204" pitchFamily="18" charset="0"/>
                            </a:rPr>
                          </m:ctrlPr>
                        </m:sSupPr>
                        <m:e>
                          <m:r>
                            <a:rPr lang="en-GB" sz="2200" b="0" i="1" smtClean="0">
                              <a:solidFill>
                                <a:srgbClr val="000000"/>
                              </a:solidFill>
                              <a:latin typeface="Cambria Math" panose="02040503050406030204" pitchFamily="18" charset="0"/>
                              <a:ea typeface="Cambria Math" panose="02040503050406030204" pitchFamily="18" charset="0"/>
                            </a:rPr>
                            <m:t>10</m:t>
                          </m:r>
                        </m:e>
                        <m:sup>
                          <m:r>
                            <a:rPr lang="en-GB" sz="2200" b="0" i="1" smtClean="0">
                              <a:solidFill>
                                <a:srgbClr val="000000"/>
                              </a:solidFill>
                              <a:latin typeface="Cambria Math" panose="02040503050406030204" pitchFamily="18" charset="0"/>
                              <a:ea typeface="Cambria Math" panose="02040503050406030204" pitchFamily="18" charset="0"/>
                            </a:rPr>
                            <m:t>−2</m:t>
                          </m:r>
                        </m:sup>
                      </m:sSup>
                      <m:d>
                        <m:dPr>
                          <m:ctrlPr>
                            <a:rPr lang="en-GB" sz="2200" b="0" i="1" smtClean="0">
                              <a:solidFill>
                                <a:srgbClr val="000000"/>
                              </a:solidFill>
                              <a:latin typeface="Cambria Math" panose="02040503050406030204" pitchFamily="18" charset="0"/>
                            </a:rPr>
                          </m:ctrlPr>
                        </m:dPr>
                        <m:e>
                          <m:f>
                            <m:fPr>
                              <m:ctrlPr>
                                <a:rPr lang="en-GB" sz="2200" b="0" i="1" smtClean="0">
                                  <a:solidFill>
                                    <a:srgbClr val="000000"/>
                                  </a:solidFill>
                                  <a:latin typeface="Cambria Math" panose="02040503050406030204" pitchFamily="18" charset="0"/>
                                </a:rPr>
                              </m:ctrlPr>
                            </m:fPr>
                            <m:num>
                              <m:r>
                                <a:rPr lang="en-GB" sz="2200" b="0" i="1" smtClean="0">
                                  <a:solidFill>
                                    <a:srgbClr val="000000"/>
                                  </a:solidFill>
                                  <a:latin typeface="Cambria Math" panose="02040503050406030204" pitchFamily="18" charset="0"/>
                                </a:rPr>
                                <m:t>1</m:t>
                              </m:r>
                            </m:num>
                            <m:den>
                              <m:sSubSup>
                                <m:sSubSupPr>
                                  <m:ctrlPr>
                                    <a:rPr lang="en-GB" sz="2200" b="0" i="1" smtClean="0">
                                      <a:solidFill>
                                        <a:srgbClr val="000000"/>
                                      </a:solidFill>
                                      <a:latin typeface="Cambria Math" panose="02040503050406030204" pitchFamily="18" charset="0"/>
                                    </a:rPr>
                                  </m:ctrlPr>
                                </m:sSubSupPr>
                                <m:e>
                                  <m:r>
                                    <a:rPr lang="en-GB" sz="2200" b="0" i="1" smtClean="0">
                                      <a:solidFill>
                                        <a:srgbClr val="000000"/>
                                      </a:solidFill>
                                      <a:latin typeface="Cambria Math" panose="02040503050406030204" pitchFamily="18" charset="0"/>
                                    </a:rPr>
                                    <m:t>𝑛</m:t>
                                  </m:r>
                                </m:e>
                                <m:sub>
                                  <m:r>
                                    <a:rPr lang="en-GB" sz="2200" b="0" i="1" smtClean="0">
                                      <a:solidFill>
                                        <a:srgbClr val="000000"/>
                                      </a:solidFill>
                                      <a:latin typeface="Cambria Math" panose="02040503050406030204" pitchFamily="18" charset="0"/>
                                    </a:rPr>
                                    <m:t>2</m:t>
                                  </m:r>
                                </m:sub>
                                <m:sup>
                                  <m:r>
                                    <a:rPr lang="en-GB" sz="2200" b="0" i="1" smtClean="0">
                                      <a:solidFill>
                                        <a:srgbClr val="000000"/>
                                      </a:solidFill>
                                      <a:latin typeface="Cambria Math" panose="02040503050406030204" pitchFamily="18" charset="0"/>
                                    </a:rPr>
                                    <m:t>2</m:t>
                                  </m:r>
                                </m:sup>
                              </m:sSubSup>
                            </m:den>
                          </m:f>
                          <m:r>
                            <a:rPr lang="en-GB" sz="2200" b="0" i="1" smtClean="0">
                              <a:solidFill>
                                <a:srgbClr val="000000"/>
                              </a:solidFill>
                              <a:latin typeface="Cambria Math" panose="02040503050406030204" pitchFamily="18" charset="0"/>
                            </a:rPr>
                            <m:t>−</m:t>
                          </m:r>
                          <m:f>
                            <m:fPr>
                              <m:ctrlPr>
                                <a:rPr lang="en-GB" sz="2200" b="0" i="1" smtClean="0">
                                  <a:solidFill>
                                    <a:srgbClr val="000000"/>
                                  </a:solidFill>
                                  <a:latin typeface="Cambria Math" panose="02040503050406030204" pitchFamily="18" charset="0"/>
                                </a:rPr>
                              </m:ctrlPr>
                            </m:fPr>
                            <m:num>
                              <m:r>
                                <a:rPr lang="en-GB" sz="2200" b="0" i="1" smtClean="0">
                                  <a:solidFill>
                                    <a:srgbClr val="000000"/>
                                  </a:solidFill>
                                  <a:latin typeface="Cambria Math" panose="02040503050406030204" pitchFamily="18" charset="0"/>
                                </a:rPr>
                                <m:t>1</m:t>
                              </m:r>
                            </m:num>
                            <m:den>
                              <m:sSubSup>
                                <m:sSubSupPr>
                                  <m:ctrlPr>
                                    <a:rPr lang="en-GB" sz="2200" b="0" i="1" smtClean="0">
                                      <a:solidFill>
                                        <a:srgbClr val="000000"/>
                                      </a:solidFill>
                                      <a:latin typeface="Cambria Math" panose="02040503050406030204" pitchFamily="18" charset="0"/>
                                    </a:rPr>
                                  </m:ctrlPr>
                                </m:sSubSupPr>
                                <m:e>
                                  <m:r>
                                    <a:rPr lang="en-GB" sz="2200" b="0" i="1" smtClean="0">
                                      <a:solidFill>
                                        <a:srgbClr val="000000"/>
                                      </a:solidFill>
                                      <a:latin typeface="Cambria Math" panose="02040503050406030204" pitchFamily="18" charset="0"/>
                                    </a:rPr>
                                    <m:t>𝑛</m:t>
                                  </m:r>
                                </m:e>
                                <m:sub>
                                  <m:r>
                                    <a:rPr lang="en-GB" sz="2200" b="0" i="1" smtClean="0">
                                      <a:solidFill>
                                        <a:srgbClr val="000000"/>
                                      </a:solidFill>
                                      <a:latin typeface="Cambria Math" panose="02040503050406030204" pitchFamily="18" charset="0"/>
                                    </a:rPr>
                                    <m:t>1</m:t>
                                  </m:r>
                                </m:sub>
                                <m:sup>
                                  <m:r>
                                    <a:rPr lang="en-GB" sz="2200" b="0" i="1" smtClean="0">
                                      <a:solidFill>
                                        <a:srgbClr val="000000"/>
                                      </a:solidFill>
                                      <a:latin typeface="Cambria Math" panose="02040503050406030204" pitchFamily="18" charset="0"/>
                                    </a:rPr>
                                    <m:t>2</m:t>
                                  </m:r>
                                </m:sup>
                              </m:sSubSup>
                            </m:den>
                          </m:f>
                        </m:e>
                      </m:d>
                      <m:sSup>
                        <m:sSupPr>
                          <m:ctrlPr>
                            <a:rPr lang="en-GB" sz="2200" b="0" i="1" smtClean="0">
                              <a:solidFill>
                                <a:srgbClr val="000000"/>
                              </a:solidFill>
                              <a:latin typeface="Cambria Math" panose="02040503050406030204" pitchFamily="18" charset="0"/>
                            </a:rPr>
                          </m:ctrlPr>
                        </m:sSupPr>
                        <m:e>
                          <m:r>
                            <m:rPr>
                              <m:nor/>
                            </m:rPr>
                            <a:rPr lang="en-GB" sz="2200" b="0" i="0" smtClean="0">
                              <a:solidFill>
                                <a:srgbClr val="000000"/>
                              </a:solidFill>
                              <a:latin typeface="Cambria Math" panose="02040503050406030204" pitchFamily="18" charset="0"/>
                            </a:rPr>
                            <m:t>nm</m:t>
                          </m:r>
                        </m:e>
                        <m:sup>
                          <m:r>
                            <a:rPr lang="en-GB" sz="2200" b="0" i="1" smtClean="0">
                              <a:solidFill>
                                <a:srgbClr val="000000"/>
                              </a:solidFill>
                              <a:latin typeface="Cambria Math" panose="02040503050406030204" pitchFamily="18" charset="0"/>
                            </a:rPr>
                            <m:t>−1</m:t>
                          </m:r>
                        </m:sup>
                      </m:sSup>
                    </m:oMath>
                  </m:oMathPara>
                </a14:m>
                <a:endParaRPr lang="en-US" sz="2200" dirty="0">
                  <a:solidFill>
                    <a:srgbClr val="000000"/>
                  </a:solidFill>
                </a:endParaRPr>
              </a:p>
            </p:txBody>
          </p:sp>
        </mc:Choice>
        <mc:Fallback xmlns="">
          <p:sp>
            <p:nvSpPr>
              <p:cNvPr id="8" name="TextBox 7">
                <a:extLst>
                  <a:ext uri="{FF2B5EF4-FFF2-40B4-BE49-F238E27FC236}">
                    <a16:creationId xmlns:a16="http://schemas.microsoft.com/office/drawing/2014/main" id="{97F8EA0C-9C0C-DB46-BE93-CEEF25822159}"/>
                  </a:ext>
                </a:extLst>
              </p:cNvPr>
              <p:cNvSpPr txBox="1">
                <a:spLocks noRot="1" noChangeAspect="1" noMove="1" noResize="1" noEditPoints="1" noAdjustHandles="1" noChangeArrowheads="1" noChangeShapeType="1" noTextEdit="1"/>
              </p:cNvSpPr>
              <p:nvPr/>
            </p:nvSpPr>
            <p:spPr>
              <a:xfrm>
                <a:off x="2404110" y="1815612"/>
                <a:ext cx="4561890" cy="760721"/>
              </a:xfrm>
              <a:prstGeom prst="rect">
                <a:avLst/>
              </a:prstGeom>
              <a:blipFill>
                <a:blip r:embed="rId4"/>
                <a:stretch>
                  <a:fillRect l="-554" b="-6557"/>
                </a:stretch>
              </a:blipFill>
            </p:spPr>
            <p:txBody>
              <a:bodyPr/>
              <a:lstStyle/>
              <a:p>
                <a:r>
                  <a:rPr lang="en-US">
                    <a:noFill/>
                  </a:rPr>
                  <a:t> </a:t>
                </a:r>
              </a:p>
            </p:txBody>
          </p:sp>
        </mc:Fallback>
      </mc:AlternateContent>
    </p:spTree>
    <p:extLst>
      <p:ext uri="{BB962C8B-B14F-4D97-AF65-F5344CB8AC3E}">
        <p14:creationId xmlns:p14="http://schemas.microsoft.com/office/powerpoint/2010/main" val="386638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CB89C7-0E77-014D-9835-DB55C00DF203}"/>
              </a:ext>
            </a:extLst>
          </p:cNvPr>
          <p:cNvSpPr txBox="1"/>
          <p:nvPr/>
        </p:nvSpPr>
        <p:spPr>
          <a:xfrm>
            <a:off x="0" y="418564"/>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2</a:t>
            </a:r>
          </a:p>
        </p:txBody>
      </p:sp>
      <p:sp>
        <p:nvSpPr>
          <p:cNvPr id="2" name="TextBox 1">
            <a:extLst>
              <a:ext uri="{FF2B5EF4-FFF2-40B4-BE49-F238E27FC236}">
                <a16:creationId xmlns:a16="http://schemas.microsoft.com/office/drawing/2014/main" id="{A9C6F319-7614-4B4B-A926-B7E0F1EE5E02}"/>
              </a:ext>
            </a:extLst>
          </p:cNvPr>
          <p:cNvSpPr txBox="1"/>
          <p:nvPr/>
        </p:nvSpPr>
        <p:spPr>
          <a:xfrm>
            <a:off x="330200" y="919888"/>
            <a:ext cx="8483600" cy="584775"/>
          </a:xfrm>
          <a:prstGeom prst="rect">
            <a:avLst/>
          </a:prstGeom>
          <a:noFill/>
        </p:spPr>
        <p:txBody>
          <a:bodyPr wrap="square" rtlCol="0">
            <a:spAutoFit/>
          </a:bodyPr>
          <a:lstStyle/>
          <a:p>
            <a:r>
              <a:rPr lang="en-US" sz="1600" dirty="0">
                <a:solidFill>
                  <a:srgbClr val="000000"/>
                </a:solidFill>
                <a:latin typeface="Arial" panose="020B0604020202020204" pitchFamily="34" charset="0"/>
                <a:cs typeface="Arial" panose="020B0604020202020204" pitchFamily="34" charset="0"/>
              </a:rPr>
              <a:t>Substitute the missing atomic number, mass numbers, and/or symbols in the following nuclear reactions and radioactive decays: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CCA127-573D-DF47-BF2B-5A51F25B3C96}"/>
                  </a:ext>
                </a:extLst>
              </p:cNvPr>
              <p:cNvSpPr txBox="1"/>
              <p:nvPr/>
            </p:nvSpPr>
            <p:spPr>
              <a:xfrm>
                <a:off x="2629392" y="1707790"/>
                <a:ext cx="2325765" cy="2878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b="0" i="1" smtClean="0">
                              <a:solidFill>
                                <a:srgbClr val="000000"/>
                              </a:solidFill>
                              <a:latin typeface="Cambria Math" panose="02040503050406030204" pitchFamily="18" charset="0"/>
                            </a:rPr>
                          </m:ctrlPr>
                        </m:sPrePr>
                        <m:sub>
                          <m:r>
                            <a:rPr lang="en-GB" b="0" i="0" smtClean="0">
                              <a:solidFill>
                                <a:srgbClr val="000000"/>
                              </a:solidFill>
                              <a:latin typeface="Cambria Math" panose="02040503050406030204" pitchFamily="18" charset="0"/>
                            </a:rPr>
                            <m:t>27</m:t>
                          </m:r>
                        </m:sub>
                        <m:sup>
                          <m:r>
                            <a:rPr lang="en-GB" b="0" i="0" smtClean="0">
                              <a:solidFill>
                                <a:srgbClr val="000000"/>
                              </a:solidFill>
                              <a:latin typeface="Cambria Math" panose="02040503050406030204" pitchFamily="18" charset="0"/>
                            </a:rPr>
                            <m:t>59</m:t>
                          </m:r>
                        </m:sup>
                        <m:e>
                          <m:r>
                            <m:rPr>
                              <m:sty m:val="p"/>
                            </m:rPr>
                            <a:rPr lang="en-GB" b="0" i="0" smtClean="0">
                              <a:solidFill>
                                <a:srgbClr val="000000"/>
                              </a:solidFill>
                              <a:latin typeface="Cambria Math" panose="02040503050406030204" pitchFamily="18" charset="0"/>
                            </a:rPr>
                            <m:t>Co</m:t>
                          </m:r>
                        </m:e>
                      </m:sPre>
                      <m:r>
                        <a:rPr lang="en-GB" b="0" i="1" smtClean="0">
                          <a:solidFill>
                            <a:srgbClr val="000000"/>
                          </a:solidFill>
                          <a:latin typeface="Cambria Math" panose="02040503050406030204" pitchFamily="18" charset="0"/>
                        </a:rPr>
                        <m:t>+</m:t>
                      </m:r>
                      <m:sPre>
                        <m:sPrePr>
                          <m:ctrlPr>
                            <a:rPr lang="en-GB" i="1">
                              <a:solidFill>
                                <a:srgbClr val="000000"/>
                              </a:solidFill>
                              <a:latin typeface="Cambria Math" panose="02040503050406030204" pitchFamily="18" charset="0"/>
                            </a:rPr>
                          </m:ctrlPr>
                        </m:sPrePr>
                        <m:sub>
                          <m:r>
                            <a:rPr lang="en-GB">
                              <a:solidFill>
                                <a:srgbClr val="000000"/>
                              </a:solidFill>
                              <a:latin typeface="Cambria Math" panose="02040503050406030204" pitchFamily="18" charset="0"/>
                            </a:rPr>
                            <m:t>2</m:t>
                          </m:r>
                        </m:sub>
                        <m:sup>
                          <m:r>
                            <a:rPr lang="en-GB" b="0" i="0" smtClean="0">
                              <a:solidFill>
                                <a:srgbClr val="000000"/>
                              </a:solidFill>
                              <a:latin typeface="Cambria Math" panose="02040503050406030204" pitchFamily="18" charset="0"/>
                            </a:rPr>
                            <m:t>4</m:t>
                          </m:r>
                        </m:sup>
                        <m:e>
                          <m:r>
                            <m:rPr>
                              <m:sty m:val="p"/>
                            </m:rPr>
                            <a:rPr lang="en-GB" b="0" i="0" smtClean="0">
                              <a:solidFill>
                                <a:srgbClr val="000000"/>
                              </a:solidFill>
                              <a:latin typeface="Cambria Math" panose="02040503050406030204" pitchFamily="18" charset="0"/>
                            </a:rPr>
                            <m:t>He</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0" smtClean="0">
                              <a:solidFill>
                                <a:srgbClr val="000000"/>
                              </a:solidFill>
                              <a:latin typeface="Cambria Math" panose="02040503050406030204" pitchFamily="18" charset="0"/>
                              <a:ea typeface="Cambria Math" panose="02040503050406030204" pitchFamily="18" charset="0"/>
                            </a:rPr>
                            <m:t>29</m:t>
                          </m:r>
                        </m:sub>
                        <m:sup>
                          <m:r>
                            <a:rPr lang="en-GB" b="0" i="0" smtClean="0">
                              <a:solidFill>
                                <a:srgbClr val="000000"/>
                              </a:solidFill>
                              <a:latin typeface="Cambria Math" panose="02040503050406030204" pitchFamily="18" charset="0"/>
                            </a:rPr>
                            <m:t>61</m:t>
                          </m:r>
                        </m:sup>
                        <m:e>
                          <m:r>
                            <m:rPr>
                              <m:sty m:val="p"/>
                            </m:rPr>
                            <a:rPr lang="en-GB" b="0" i="0" smtClean="0">
                              <a:solidFill>
                                <a:srgbClr val="000000"/>
                              </a:solidFill>
                              <a:latin typeface="Cambria Math" panose="02040503050406030204" pitchFamily="18" charset="0"/>
                            </a:rPr>
                            <m:t>Cu</m:t>
                          </m:r>
                        </m:e>
                      </m:sPre>
                      <m:r>
                        <a:rPr lang="en-GB" b="0" i="0"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 ?</m:t>
                      </m:r>
                    </m:oMath>
                  </m:oMathPara>
                </a14:m>
                <a:endParaRPr lang="en-US" dirty="0">
                  <a:solidFill>
                    <a:srgbClr val="000000"/>
                  </a:solidFill>
                </a:endParaRPr>
              </a:p>
            </p:txBody>
          </p:sp>
        </mc:Choice>
        <mc:Fallback xmlns="">
          <p:sp>
            <p:nvSpPr>
              <p:cNvPr id="7" name="TextBox 6">
                <a:extLst>
                  <a:ext uri="{FF2B5EF4-FFF2-40B4-BE49-F238E27FC236}">
                    <a16:creationId xmlns:a16="http://schemas.microsoft.com/office/drawing/2014/main" id="{2FCCA127-573D-DF47-BF2B-5A51F25B3C96}"/>
                  </a:ext>
                </a:extLst>
              </p:cNvPr>
              <p:cNvSpPr txBox="1">
                <a:spLocks noRot="1" noChangeAspect="1" noMove="1" noResize="1" noEditPoints="1" noAdjustHandles="1" noChangeArrowheads="1" noChangeShapeType="1" noTextEdit="1"/>
              </p:cNvSpPr>
              <p:nvPr/>
            </p:nvSpPr>
            <p:spPr>
              <a:xfrm>
                <a:off x="2629392" y="1707790"/>
                <a:ext cx="2325765" cy="287836"/>
              </a:xfrm>
              <a:prstGeom prst="rect">
                <a:avLst/>
              </a:prstGeom>
              <a:blipFill>
                <a:blip r:embed="rId2"/>
                <a:stretch>
                  <a:fillRect t="-4348" r="-162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4691C-782B-564D-9652-8ADFC91DB443}"/>
                  </a:ext>
                </a:extLst>
              </p:cNvPr>
              <p:cNvSpPr txBox="1"/>
              <p:nvPr/>
            </p:nvSpPr>
            <p:spPr>
              <a:xfrm>
                <a:off x="2629392" y="2304690"/>
                <a:ext cx="2114233" cy="284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0000"/>
                          </a:solidFill>
                          <a:latin typeface="Cambria Math" panose="02040503050406030204" pitchFamily="18" charset="0"/>
                        </a:rPr>
                        <m:t>?+ </m:t>
                      </m:r>
                      <m:sPre>
                        <m:sPrePr>
                          <m:ctrlPr>
                            <a:rPr lang="en-GB" b="0" i="1" smtClean="0">
                              <a:solidFill>
                                <a:srgbClr val="000000"/>
                              </a:solidFill>
                              <a:latin typeface="Cambria Math" panose="02040503050406030204" pitchFamily="18" charset="0"/>
                            </a:rPr>
                          </m:ctrlPr>
                        </m:sPrePr>
                        <m:sub>
                          <m:r>
                            <a:rPr lang="en-GB" b="0" i="0" smtClean="0">
                              <a:solidFill>
                                <a:srgbClr val="000000"/>
                              </a:solidFill>
                              <a:latin typeface="Cambria Math" panose="02040503050406030204" pitchFamily="18" charset="0"/>
                            </a:rPr>
                            <m:t>29</m:t>
                          </m:r>
                        </m:sub>
                        <m:sup>
                          <m:r>
                            <a:rPr lang="en-GB" b="0" i="1" smtClean="0">
                              <a:solidFill>
                                <a:srgbClr val="000000"/>
                              </a:solidFill>
                              <a:latin typeface="Cambria Math" panose="02040503050406030204" pitchFamily="18" charset="0"/>
                            </a:rPr>
                            <m:t>63</m:t>
                          </m:r>
                        </m:sup>
                        <m:e>
                          <m:r>
                            <m:rPr>
                              <m:sty m:val="p"/>
                            </m:rPr>
                            <a:rPr lang="en-GB" b="0" i="0" smtClean="0">
                              <a:solidFill>
                                <a:srgbClr val="000000"/>
                              </a:solidFill>
                              <a:latin typeface="Cambria Math" panose="02040503050406030204" pitchFamily="18" charset="0"/>
                            </a:rPr>
                            <m:t>Cu</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30</m:t>
                          </m:r>
                        </m:sub>
                        <m:sup>
                          <m:r>
                            <a:rPr lang="en-GB" b="0" i="0" smtClean="0">
                              <a:solidFill>
                                <a:srgbClr val="000000"/>
                              </a:solidFill>
                              <a:latin typeface="Cambria Math" panose="02040503050406030204" pitchFamily="18" charset="0"/>
                              <a:ea typeface="Cambria Math" panose="02040503050406030204" pitchFamily="18" charset="0"/>
                            </a:rPr>
                            <m:t>64</m:t>
                          </m:r>
                        </m:sup>
                        <m:e>
                          <m:r>
                            <m:rPr>
                              <m:sty m:val="p"/>
                            </m:rPr>
                            <a:rPr lang="en-GB" b="0" i="0" smtClean="0">
                              <a:solidFill>
                                <a:srgbClr val="000000"/>
                              </a:solidFill>
                              <a:latin typeface="Cambria Math" panose="02040503050406030204" pitchFamily="18" charset="0"/>
                            </a:rPr>
                            <m:t>Zn</m:t>
                          </m:r>
                        </m:e>
                      </m:sPre>
                      <m:r>
                        <a:rPr lang="en-GB" b="0" i="0" smtClean="0">
                          <a:solidFill>
                            <a:srgbClr val="000000"/>
                          </a:solidFill>
                          <a:latin typeface="Cambria Math" panose="02040503050406030204" pitchFamily="18" charset="0"/>
                        </a:rPr>
                        <m:t> +</m:t>
                      </m:r>
                      <m:r>
                        <m:rPr>
                          <m:nor/>
                        </m:rPr>
                        <a:rPr lang="en-GB" b="0" i="0" smtClean="0">
                          <a:solidFill>
                            <a:srgbClr val="000000"/>
                          </a:solidFill>
                          <a:latin typeface="Cambria Math" panose="02040503050406030204" pitchFamily="18" charset="0"/>
                        </a:rPr>
                        <m:t>n</m:t>
                      </m:r>
                    </m:oMath>
                  </m:oMathPara>
                </a14:m>
                <a:endParaRPr lang="en-US" dirty="0">
                  <a:solidFill>
                    <a:srgbClr val="000000"/>
                  </a:solidFill>
                </a:endParaRPr>
              </a:p>
            </p:txBody>
          </p:sp>
        </mc:Choice>
        <mc:Fallback xmlns="">
          <p:sp>
            <p:nvSpPr>
              <p:cNvPr id="8" name="TextBox 7">
                <a:extLst>
                  <a:ext uri="{FF2B5EF4-FFF2-40B4-BE49-F238E27FC236}">
                    <a16:creationId xmlns:a16="http://schemas.microsoft.com/office/drawing/2014/main" id="{D8A4691C-782B-564D-9652-8ADFC91DB443}"/>
                  </a:ext>
                </a:extLst>
              </p:cNvPr>
              <p:cNvSpPr txBox="1">
                <a:spLocks noRot="1" noChangeAspect="1" noMove="1" noResize="1" noEditPoints="1" noAdjustHandles="1" noChangeArrowheads="1" noChangeShapeType="1" noTextEdit="1"/>
              </p:cNvSpPr>
              <p:nvPr/>
            </p:nvSpPr>
            <p:spPr>
              <a:xfrm>
                <a:off x="2629392" y="2304690"/>
                <a:ext cx="2114233" cy="284180"/>
              </a:xfrm>
              <a:prstGeom prst="rect">
                <a:avLst/>
              </a:prstGeom>
              <a:blipFill>
                <a:blip r:embed="rId3"/>
                <a:stretch>
                  <a:fillRect l="-1190" t="-4167" r="-119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60DDA1-20C1-AF47-B499-8BE7A923535F}"/>
                  </a:ext>
                </a:extLst>
              </p:cNvPr>
              <p:cNvSpPr txBox="1"/>
              <p:nvPr/>
            </p:nvSpPr>
            <p:spPr>
              <a:xfrm>
                <a:off x="2629392" y="3003190"/>
                <a:ext cx="1792029"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b="0" i="0" smtClean="0">
                          <a:solidFill>
                            <a:srgbClr val="000000"/>
                          </a:solidFill>
                          <a:latin typeface="Cambria Math" panose="02040503050406030204" pitchFamily="18" charset="0"/>
                        </a:rPr>
                        <m:t>p</m:t>
                      </m:r>
                      <m:r>
                        <a:rPr lang="en-GB" b="0" i="1" smtClean="0">
                          <a:solidFill>
                            <a:srgbClr val="000000"/>
                          </a:solidFill>
                          <a:latin typeface="Cambria Math" panose="02040503050406030204" pitchFamily="18" charset="0"/>
                        </a:rPr>
                        <m:t>+ </m:t>
                      </m:r>
                      <m:sPre>
                        <m:sPrePr>
                          <m:ctrlPr>
                            <a:rPr lang="en-GB" b="0" i="1" smtClean="0">
                              <a:solidFill>
                                <a:srgbClr val="000000"/>
                              </a:solidFill>
                              <a:latin typeface="Cambria Math" panose="02040503050406030204" pitchFamily="18" charset="0"/>
                            </a:rPr>
                          </m:ctrlPr>
                        </m:sPrePr>
                        <m:sub>
                          <m:r>
                            <a:rPr lang="en-GB" b="0" i="0" smtClean="0">
                              <a:solidFill>
                                <a:srgbClr val="000000"/>
                              </a:solidFill>
                              <a:latin typeface="Cambria Math" panose="02040503050406030204" pitchFamily="18" charset="0"/>
                            </a:rPr>
                            <m:t>1</m:t>
                          </m:r>
                        </m:sub>
                        <m:sup>
                          <m:r>
                            <a:rPr lang="en-GB" b="0" i="1" smtClean="0">
                              <a:solidFill>
                                <a:srgbClr val="000000"/>
                              </a:solidFill>
                              <a:latin typeface="Cambria Math" panose="02040503050406030204" pitchFamily="18" charset="0"/>
                            </a:rPr>
                            <m:t>3</m:t>
                          </m:r>
                        </m:sup>
                        <m:e>
                          <m:r>
                            <m:rPr>
                              <m:sty m:val="p"/>
                            </m:rPr>
                            <a:rPr lang="en-GB" b="0" i="0" smtClean="0">
                              <a:solidFill>
                                <a:srgbClr val="000000"/>
                              </a:solidFill>
                              <a:latin typeface="Cambria Math" panose="02040503050406030204" pitchFamily="18" charset="0"/>
                            </a:rPr>
                            <m:t>H</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1</m:t>
                          </m:r>
                        </m:sub>
                        <m:sup>
                          <m:r>
                            <a:rPr lang="en-GB" b="0" i="0" smtClean="0">
                              <a:solidFill>
                                <a:srgbClr val="000000"/>
                              </a:solidFill>
                              <a:latin typeface="Cambria Math" panose="02040503050406030204" pitchFamily="18" charset="0"/>
                              <a:ea typeface="Cambria Math" panose="02040503050406030204" pitchFamily="18" charset="0"/>
                            </a:rPr>
                            <m:t>2</m:t>
                          </m:r>
                        </m:sup>
                        <m:e>
                          <m:r>
                            <m:rPr>
                              <m:sty m:val="p"/>
                            </m:rPr>
                            <a:rPr lang="en-GB" b="0" i="0" smtClean="0">
                              <a:solidFill>
                                <a:srgbClr val="000000"/>
                              </a:solidFill>
                              <a:latin typeface="Cambria Math" panose="02040503050406030204" pitchFamily="18" charset="0"/>
                            </a:rPr>
                            <m:t>H</m:t>
                          </m:r>
                        </m:e>
                      </m:sPre>
                      <m:r>
                        <a:rPr lang="en-GB" b="0" i="0" smtClean="0">
                          <a:solidFill>
                            <a:srgbClr val="000000"/>
                          </a:solidFill>
                          <a:latin typeface="Cambria Math" panose="02040503050406030204" pitchFamily="18" charset="0"/>
                        </a:rPr>
                        <m:t> +</m:t>
                      </m:r>
                      <m:r>
                        <m:rPr>
                          <m:nor/>
                        </m:rPr>
                        <a:rPr lang="en-GB" b="0" i="0" smtClean="0">
                          <a:solidFill>
                            <a:srgbClr val="000000"/>
                          </a:solidFill>
                          <a:latin typeface="Cambria Math" panose="02040503050406030204" pitchFamily="18" charset="0"/>
                        </a:rPr>
                        <m:t>?</m:t>
                      </m:r>
                    </m:oMath>
                  </m:oMathPara>
                </a14:m>
                <a:endParaRPr lang="en-US" dirty="0">
                  <a:solidFill>
                    <a:srgbClr val="000000"/>
                  </a:solidFill>
                </a:endParaRPr>
              </a:p>
            </p:txBody>
          </p:sp>
        </mc:Choice>
        <mc:Fallback xmlns="">
          <p:sp>
            <p:nvSpPr>
              <p:cNvPr id="9" name="TextBox 8">
                <a:extLst>
                  <a:ext uri="{FF2B5EF4-FFF2-40B4-BE49-F238E27FC236}">
                    <a16:creationId xmlns:a16="http://schemas.microsoft.com/office/drawing/2014/main" id="{5760DDA1-20C1-AF47-B499-8BE7A923535F}"/>
                  </a:ext>
                </a:extLst>
              </p:cNvPr>
              <p:cNvSpPr txBox="1">
                <a:spLocks noRot="1" noChangeAspect="1" noMove="1" noResize="1" noEditPoints="1" noAdjustHandles="1" noChangeArrowheads="1" noChangeShapeType="1" noTextEdit="1"/>
              </p:cNvSpPr>
              <p:nvPr/>
            </p:nvSpPr>
            <p:spPr>
              <a:xfrm>
                <a:off x="2629392" y="3003190"/>
                <a:ext cx="1792029" cy="281552"/>
              </a:xfrm>
              <a:prstGeom prst="rect">
                <a:avLst/>
              </a:prstGeom>
              <a:blipFill>
                <a:blip r:embed="rId4"/>
                <a:stretch>
                  <a:fillRect l="-2113" t="-4348" r="-2817"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C50440B-FEBE-6D4E-9FD9-723953C45D0F}"/>
                  </a:ext>
                </a:extLst>
              </p:cNvPr>
              <p:cNvSpPr txBox="1"/>
              <p:nvPr/>
            </p:nvSpPr>
            <p:spPr>
              <a:xfrm>
                <a:off x="2629392" y="3600090"/>
                <a:ext cx="312245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b="0" i="0" smtClean="0">
                          <a:solidFill>
                            <a:srgbClr val="000000"/>
                          </a:solidFill>
                          <a:latin typeface="Cambria Math" panose="02040503050406030204" pitchFamily="18" charset="0"/>
                        </a:rPr>
                        <m:t>?</m:t>
                      </m:r>
                      <m:r>
                        <a:rPr lang="en-GB" b="0" i="1" smtClean="0">
                          <a:solidFill>
                            <a:srgbClr val="000000"/>
                          </a:solidFill>
                          <a:latin typeface="Cambria Math" panose="02040503050406030204" pitchFamily="18" charset="0"/>
                        </a:rPr>
                        <m:t>+ </m:t>
                      </m:r>
                      <m:sPre>
                        <m:sPrePr>
                          <m:ctrlPr>
                            <a:rPr lang="en-GB" b="0" i="1" smtClean="0">
                              <a:solidFill>
                                <a:srgbClr val="000000"/>
                              </a:solidFill>
                              <a:latin typeface="Cambria Math" panose="02040503050406030204" pitchFamily="18" charset="0"/>
                            </a:rPr>
                          </m:ctrlPr>
                        </m:sPrePr>
                        <m:sub>
                          <m:r>
                            <a:rPr lang="en-GB" b="0" i="1" smtClean="0">
                              <a:solidFill>
                                <a:srgbClr val="000000"/>
                              </a:solidFill>
                              <a:latin typeface="Cambria Math" panose="02040503050406030204" pitchFamily="18" charset="0"/>
                            </a:rPr>
                            <m:t>92</m:t>
                          </m:r>
                        </m:sub>
                        <m:sup>
                          <m:r>
                            <a:rPr lang="en-GB" b="0" i="1" smtClean="0">
                              <a:solidFill>
                                <a:srgbClr val="000000"/>
                              </a:solidFill>
                              <a:latin typeface="Cambria Math" panose="02040503050406030204" pitchFamily="18" charset="0"/>
                            </a:rPr>
                            <m:t>235</m:t>
                          </m:r>
                        </m:sup>
                        <m:e>
                          <m:r>
                            <m:rPr>
                              <m:sty m:val="p"/>
                            </m:rPr>
                            <a:rPr lang="en-GB" b="0" i="0" smtClean="0">
                              <a:solidFill>
                                <a:srgbClr val="000000"/>
                              </a:solidFill>
                              <a:latin typeface="Cambria Math" panose="02040503050406030204" pitchFamily="18" charset="0"/>
                            </a:rPr>
                            <m:t>U</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37</m:t>
                          </m:r>
                        </m:sub>
                        <m:sup>
                          <m:r>
                            <a:rPr lang="en-GB" b="0" i="0" smtClean="0">
                              <a:solidFill>
                                <a:srgbClr val="000000"/>
                              </a:solidFill>
                              <a:latin typeface="Cambria Math" panose="02040503050406030204" pitchFamily="18" charset="0"/>
                              <a:ea typeface="Cambria Math" panose="02040503050406030204" pitchFamily="18" charset="0"/>
                            </a:rPr>
                            <m:t>93</m:t>
                          </m:r>
                        </m:sup>
                        <m:e>
                          <m:r>
                            <m:rPr>
                              <m:sty m:val="p"/>
                            </m:rPr>
                            <a:rPr lang="en-GB" b="0" i="0" smtClean="0">
                              <a:solidFill>
                                <a:srgbClr val="000000"/>
                              </a:solidFill>
                              <a:latin typeface="Cambria Math" panose="02040503050406030204" pitchFamily="18" charset="0"/>
                            </a:rPr>
                            <m:t>Rb</m:t>
                          </m:r>
                        </m:e>
                      </m:sPre>
                      <m:r>
                        <a:rPr lang="en-GB" b="0" i="0" smtClean="0">
                          <a:solidFill>
                            <a:srgbClr val="000000"/>
                          </a:solidFill>
                          <a:latin typeface="Cambria Math" panose="02040503050406030204" pitchFamily="18" charset="0"/>
                        </a:rPr>
                        <m:t> +</m:t>
                      </m:r>
                      <m:sPre>
                        <m:sPrePr>
                          <m:ctrlPr>
                            <a:rPr lang="en-US" i="1">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55</m:t>
                          </m:r>
                        </m:sub>
                        <m:sup>
                          <m:r>
                            <a:rPr lang="en-GB" b="0" i="0" smtClean="0">
                              <a:solidFill>
                                <a:srgbClr val="000000"/>
                              </a:solidFill>
                              <a:latin typeface="Cambria Math" panose="02040503050406030204" pitchFamily="18" charset="0"/>
                              <a:ea typeface="Cambria Math" panose="02040503050406030204" pitchFamily="18" charset="0"/>
                            </a:rPr>
                            <m:t>141</m:t>
                          </m:r>
                        </m:sup>
                        <m:e>
                          <m:r>
                            <m:rPr>
                              <m:sty m:val="p"/>
                            </m:rPr>
                            <a:rPr lang="en-GB" b="0" i="0" smtClean="0">
                              <a:solidFill>
                                <a:srgbClr val="000000"/>
                              </a:solidFill>
                              <a:latin typeface="Cambria Math" panose="02040503050406030204" pitchFamily="18" charset="0"/>
                            </a:rPr>
                            <m:t>Cs</m:t>
                          </m:r>
                          <m:r>
                            <a:rPr lang="en-GB" b="0" i="0" smtClean="0">
                              <a:solidFill>
                                <a:srgbClr val="000000"/>
                              </a:solidFill>
                              <a:latin typeface="Cambria Math" panose="02040503050406030204" pitchFamily="18" charset="0"/>
                            </a:rPr>
                            <m:t>+2</m:t>
                          </m:r>
                          <m:r>
                            <m:rPr>
                              <m:sty m:val="p"/>
                            </m:rPr>
                            <a:rPr lang="en-GB" b="0" i="0" smtClean="0">
                              <a:solidFill>
                                <a:srgbClr val="000000"/>
                              </a:solidFill>
                              <a:latin typeface="Cambria Math" panose="02040503050406030204" pitchFamily="18" charset="0"/>
                            </a:rPr>
                            <m:t>n</m:t>
                          </m:r>
                        </m:e>
                      </m:sPre>
                    </m:oMath>
                  </m:oMathPara>
                </a14:m>
                <a:endParaRPr lang="en-US" dirty="0">
                  <a:solidFill>
                    <a:srgbClr val="000000"/>
                  </a:solidFill>
                </a:endParaRPr>
              </a:p>
            </p:txBody>
          </p:sp>
        </mc:Choice>
        <mc:Fallback xmlns="">
          <p:sp>
            <p:nvSpPr>
              <p:cNvPr id="10" name="TextBox 9">
                <a:extLst>
                  <a:ext uri="{FF2B5EF4-FFF2-40B4-BE49-F238E27FC236}">
                    <a16:creationId xmlns:a16="http://schemas.microsoft.com/office/drawing/2014/main" id="{5C50440B-FEBE-6D4E-9FD9-723953C45D0F}"/>
                  </a:ext>
                </a:extLst>
              </p:cNvPr>
              <p:cNvSpPr txBox="1">
                <a:spLocks noRot="1" noChangeAspect="1" noMove="1" noResize="1" noEditPoints="1" noAdjustHandles="1" noChangeArrowheads="1" noChangeShapeType="1" noTextEdit="1"/>
              </p:cNvSpPr>
              <p:nvPr/>
            </p:nvSpPr>
            <p:spPr>
              <a:xfrm>
                <a:off x="2629392" y="3600090"/>
                <a:ext cx="3122458" cy="289182"/>
              </a:xfrm>
              <a:prstGeom prst="rect">
                <a:avLst/>
              </a:prstGeom>
              <a:blipFill>
                <a:blip r:embed="rId5"/>
                <a:stretch>
                  <a:fillRect l="-806" t="-4167" r="-806"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F61B339-5B9D-6548-B8BB-3ED068B0EA9D}"/>
                  </a:ext>
                </a:extLst>
              </p:cNvPr>
              <p:cNvSpPr txBox="1"/>
              <p:nvPr/>
            </p:nvSpPr>
            <p:spPr>
              <a:xfrm>
                <a:off x="2629392" y="4184290"/>
                <a:ext cx="2763385" cy="2840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b="0" i="0" smtClean="0">
                          <a:solidFill>
                            <a:srgbClr val="000000"/>
                          </a:solidFill>
                          <a:latin typeface="Cambria Math" panose="02040503050406030204" pitchFamily="18" charset="0"/>
                        </a:rPr>
                        <m:t>n</m:t>
                      </m:r>
                      <m:r>
                        <a:rPr lang="en-GB" b="0" i="1" smtClean="0">
                          <a:solidFill>
                            <a:srgbClr val="000000"/>
                          </a:solidFill>
                          <a:latin typeface="Cambria Math" panose="02040503050406030204" pitchFamily="18" charset="0"/>
                        </a:rPr>
                        <m:t>+ </m:t>
                      </m:r>
                      <m:sPre>
                        <m:sPrePr>
                          <m:ctrlPr>
                            <a:rPr lang="en-GB" b="0" i="1" smtClean="0">
                              <a:solidFill>
                                <a:srgbClr val="000000"/>
                              </a:solidFill>
                              <a:latin typeface="Cambria Math" panose="02040503050406030204" pitchFamily="18" charset="0"/>
                            </a:rPr>
                          </m:ctrlPr>
                        </m:sPrePr>
                        <m:sub>
                          <m:r>
                            <a:rPr lang="en-GB" b="0" i="1" smtClean="0">
                              <a:solidFill>
                                <a:srgbClr val="000000"/>
                              </a:solidFill>
                              <a:latin typeface="Cambria Math" panose="02040503050406030204" pitchFamily="18" charset="0"/>
                            </a:rPr>
                            <m:t>92</m:t>
                          </m:r>
                        </m:sub>
                        <m:sup>
                          <m:r>
                            <a:rPr lang="en-GB" b="0" i="1" smtClean="0">
                              <a:solidFill>
                                <a:srgbClr val="000000"/>
                              </a:solidFill>
                              <a:latin typeface="Cambria Math" panose="02040503050406030204" pitchFamily="18" charset="0"/>
                            </a:rPr>
                            <m:t>238</m:t>
                          </m:r>
                        </m:sup>
                        <m:e>
                          <m:r>
                            <m:rPr>
                              <m:sty m:val="p"/>
                            </m:rPr>
                            <a:rPr lang="en-GB" b="0" i="0" smtClean="0">
                              <a:solidFill>
                                <a:srgbClr val="000000"/>
                              </a:solidFill>
                              <a:latin typeface="Cambria Math" panose="02040503050406030204" pitchFamily="18" charset="0"/>
                            </a:rPr>
                            <m:t>U</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93</m:t>
                          </m:r>
                        </m:sub>
                        <m:sup>
                          <m:r>
                            <a:rPr lang="en-GB" b="0" i="0" smtClean="0">
                              <a:solidFill>
                                <a:srgbClr val="000000"/>
                              </a:solidFill>
                              <a:latin typeface="Cambria Math" panose="02040503050406030204" pitchFamily="18" charset="0"/>
                              <a:ea typeface="Cambria Math" panose="02040503050406030204" pitchFamily="18" charset="0"/>
                            </a:rPr>
                            <m:t>239</m:t>
                          </m:r>
                        </m:sup>
                        <m:e>
                          <m:r>
                            <m:rPr>
                              <m:sty m:val="p"/>
                            </m:rPr>
                            <a:rPr lang="en-GB" b="0" i="0" smtClean="0">
                              <a:solidFill>
                                <a:srgbClr val="000000"/>
                              </a:solidFill>
                              <a:latin typeface="Cambria Math" panose="02040503050406030204" pitchFamily="18" charset="0"/>
                            </a:rPr>
                            <m:t>Np</m:t>
                          </m:r>
                        </m:e>
                      </m:sPre>
                      <m:r>
                        <a:rPr lang="en-GB" b="0" i="0" smtClean="0">
                          <a:solidFill>
                            <a:srgbClr val="000000"/>
                          </a:solidFill>
                          <a:latin typeface="Cambria Math" panose="02040503050406030204" pitchFamily="18" charset="0"/>
                        </a:rPr>
                        <m:t> +</m:t>
                      </m:r>
                      <m:sSup>
                        <m:sSupPr>
                          <m:ctrlPr>
                            <a:rPr lang="en-GB" b="0" i="1" smtClean="0">
                              <a:solidFill>
                                <a:srgbClr val="000000"/>
                              </a:solidFill>
                              <a:latin typeface="Cambria Math" panose="02040503050406030204" pitchFamily="18" charset="0"/>
                            </a:rPr>
                          </m:ctrlPr>
                        </m:sSupPr>
                        <m:e>
                          <m:r>
                            <m:rPr>
                              <m:nor/>
                            </m:rPr>
                            <a:rPr lang="en-GB" b="0" i="0" smtClean="0">
                              <a:solidFill>
                                <a:srgbClr val="000000"/>
                              </a:solidFill>
                              <a:latin typeface="Cambria Math" panose="02040503050406030204" pitchFamily="18" charset="0"/>
                            </a:rPr>
                            <m:t>e</m:t>
                          </m:r>
                        </m:e>
                        <m:sup>
                          <m:r>
                            <a:rPr lang="en-GB" b="0" i="1" smtClean="0">
                              <a:solidFill>
                                <a:srgbClr val="000000"/>
                              </a:solidFill>
                              <a:latin typeface="Cambria Math" panose="02040503050406030204" pitchFamily="18" charset="0"/>
                            </a:rPr>
                            <m:t>−</m:t>
                          </m:r>
                        </m:sup>
                      </m:sSup>
                      <m:r>
                        <a:rPr lang="en-GB" b="0" i="1" smtClean="0">
                          <a:solidFill>
                            <a:srgbClr val="000000"/>
                          </a:solidFill>
                          <a:latin typeface="Cambria Math" panose="02040503050406030204" pitchFamily="18" charset="0"/>
                        </a:rPr>
                        <m:t>+ ?</m:t>
                      </m:r>
                    </m:oMath>
                  </m:oMathPara>
                </a14:m>
                <a:endParaRPr lang="en-US" dirty="0">
                  <a:solidFill>
                    <a:srgbClr val="000000"/>
                  </a:solidFill>
                </a:endParaRPr>
              </a:p>
            </p:txBody>
          </p:sp>
        </mc:Choice>
        <mc:Fallback xmlns="">
          <p:sp>
            <p:nvSpPr>
              <p:cNvPr id="11" name="TextBox 10">
                <a:extLst>
                  <a:ext uri="{FF2B5EF4-FFF2-40B4-BE49-F238E27FC236}">
                    <a16:creationId xmlns:a16="http://schemas.microsoft.com/office/drawing/2014/main" id="{1F61B339-5B9D-6548-B8BB-3ED068B0EA9D}"/>
                  </a:ext>
                </a:extLst>
              </p:cNvPr>
              <p:cNvSpPr txBox="1">
                <a:spLocks noRot="1" noChangeAspect="1" noMove="1" noResize="1" noEditPoints="1" noAdjustHandles="1" noChangeArrowheads="1" noChangeShapeType="1" noTextEdit="1"/>
              </p:cNvSpPr>
              <p:nvPr/>
            </p:nvSpPr>
            <p:spPr>
              <a:xfrm>
                <a:off x="2629392" y="4184290"/>
                <a:ext cx="2763385" cy="284052"/>
              </a:xfrm>
              <a:prstGeom prst="rect">
                <a:avLst/>
              </a:prstGeom>
              <a:blipFill>
                <a:blip r:embed="rId6"/>
                <a:stretch>
                  <a:fillRect l="-457" t="-4348" r="-1370"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1BF238-BAE1-B54B-8D46-66C0D02A3B6A}"/>
                  </a:ext>
                </a:extLst>
              </p:cNvPr>
              <p:cNvSpPr txBox="1"/>
              <p:nvPr/>
            </p:nvSpPr>
            <p:spPr>
              <a:xfrm>
                <a:off x="2642092" y="4806590"/>
                <a:ext cx="2332562" cy="283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b="0" i="1" smtClean="0">
                              <a:solidFill>
                                <a:srgbClr val="000000"/>
                              </a:solidFill>
                              <a:latin typeface="Cambria Math" panose="02040503050406030204" pitchFamily="18" charset="0"/>
                            </a:rPr>
                          </m:ctrlPr>
                        </m:sPrePr>
                        <m:sub>
                          <m:r>
                            <a:rPr lang="en-GB" b="0" i="1" smtClean="0">
                              <a:solidFill>
                                <a:srgbClr val="000000"/>
                              </a:solidFill>
                              <a:latin typeface="Cambria Math" panose="02040503050406030204" pitchFamily="18" charset="0"/>
                            </a:rPr>
                            <m:t>93</m:t>
                          </m:r>
                        </m:sub>
                        <m:sup>
                          <m:r>
                            <a:rPr lang="en-GB" b="0" i="1" smtClean="0">
                              <a:solidFill>
                                <a:srgbClr val="000000"/>
                              </a:solidFill>
                              <a:latin typeface="Cambria Math" panose="02040503050406030204" pitchFamily="18" charset="0"/>
                            </a:rPr>
                            <m:t>239</m:t>
                          </m:r>
                        </m:sup>
                        <m:e>
                          <m:r>
                            <m:rPr>
                              <m:sty m:val="p"/>
                            </m:rPr>
                            <a:rPr lang="en-GB" b="0" i="0" smtClean="0">
                              <a:solidFill>
                                <a:srgbClr val="000000"/>
                              </a:solidFill>
                              <a:latin typeface="Cambria Math" panose="02040503050406030204" pitchFamily="18" charset="0"/>
                            </a:rPr>
                            <m:t>Np</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94</m:t>
                          </m:r>
                        </m:sub>
                        <m:sup>
                          <m:r>
                            <a:rPr lang="en-GB" b="0" i="0" smtClean="0">
                              <a:solidFill>
                                <a:srgbClr val="000000"/>
                              </a:solidFill>
                              <a:latin typeface="Cambria Math" panose="02040503050406030204" pitchFamily="18" charset="0"/>
                              <a:ea typeface="Cambria Math" panose="02040503050406030204" pitchFamily="18" charset="0"/>
                            </a:rPr>
                            <m:t>239</m:t>
                          </m:r>
                        </m:sup>
                        <m:e>
                          <m:r>
                            <m:rPr>
                              <m:sty m:val="p"/>
                            </m:rPr>
                            <a:rPr lang="en-GB" b="0" i="0" smtClean="0">
                              <a:solidFill>
                                <a:srgbClr val="000000"/>
                              </a:solidFill>
                              <a:latin typeface="Cambria Math" panose="02040503050406030204" pitchFamily="18" charset="0"/>
                            </a:rPr>
                            <m:t>Pu</m:t>
                          </m:r>
                        </m:e>
                      </m:sPre>
                      <m:r>
                        <a:rPr lang="en-GB" b="0" i="0" smtClean="0">
                          <a:solidFill>
                            <a:srgbClr val="000000"/>
                          </a:solidFill>
                          <a:latin typeface="Cambria Math" panose="02040503050406030204" pitchFamily="18" charset="0"/>
                        </a:rPr>
                        <m:t> + ?</m:t>
                      </m:r>
                      <m:r>
                        <a:rPr lang="en-GB" b="0" i="1" smtClean="0">
                          <a:solidFill>
                            <a:srgbClr val="000000"/>
                          </a:solidFill>
                          <a:latin typeface="Cambria Math" panose="02040503050406030204" pitchFamily="18" charset="0"/>
                        </a:rPr>
                        <m:t> +</m:t>
                      </m:r>
                      <m:acc>
                        <m:accPr>
                          <m:chr m:val="̅"/>
                          <m:ctrlPr>
                            <a:rPr lang="en-GB" i="1">
                              <a:solidFill>
                                <a:srgbClr val="000000"/>
                              </a:solidFill>
                              <a:latin typeface="Cambria Math" panose="02040503050406030204" pitchFamily="18" charset="0"/>
                            </a:rPr>
                          </m:ctrlPr>
                        </m:accPr>
                        <m:e>
                          <m:r>
                            <a:rPr lang="en-GB" b="0" i="1" smtClean="0">
                              <a:solidFill>
                                <a:srgbClr val="000000"/>
                              </a:solidFill>
                              <a:latin typeface="Cambria Math" panose="02040503050406030204" pitchFamily="18" charset="0"/>
                            </a:rPr>
                            <m:t> </m:t>
                          </m:r>
                          <m:r>
                            <a:rPr lang="en-GB" i="1">
                              <a:solidFill>
                                <a:srgbClr val="000000"/>
                              </a:solidFill>
                              <a:latin typeface="Cambria Math" panose="02040503050406030204" pitchFamily="18" charset="0"/>
                              <a:ea typeface="Cambria Math" panose="02040503050406030204" pitchFamily="18" charset="0"/>
                            </a:rPr>
                            <m:t>𝜈</m:t>
                          </m:r>
                        </m:e>
                      </m:acc>
                    </m:oMath>
                  </m:oMathPara>
                </a14:m>
                <a:endParaRPr lang="en-US" dirty="0">
                  <a:solidFill>
                    <a:srgbClr val="000000"/>
                  </a:solidFill>
                </a:endParaRPr>
              </a:p>
            </p:txBody>
          </p:sp>
        </mc:Choice>
        <mc:Fallback xmlns="">
          <p:sp>
            <p:nvSpPr>
              <p:cNvPr id="12" name="TextBox 11">
                <a:extLst>
                  <a:ext uri="{FF2B5EF4-FFF2-40B4-BE49-F238E27FC236}">
                    <a16:creationId xmlns:a16="http://schemas.microsoft.com/office/drawing/2014/main" id="{A41BF238-BAE1-B54B-8D46-66C0D02A3B6A}"/>
                  </a:ext>
                </a:extLst>
              </p:cNvPr>
              <p:cNvSpPr txBox="1">
                <a:spLocks noRot="1" noChangeAspect="1" noMove="1" noResize="1" noEditPoints="1" noAdjustHandles="1" noChangeArrowheads="1" noChangeShapeType="1" noTextEdit="1"/>
              </p:cNvSpPr>
              <p:nvPr/>
            </p:nvSpPr>
            <p:spPr>
              <a:xfrm>
                <a:off x="2642092" y="4806590"/>
                <a:ext cx="2332562" cy="283667"/>
              </a:xfrm>
              <a:prstGeom prst="rect">
                <a:avLst/>
              </a:prstGeom>
              <a:blipFill>
                <a:blip r:embed="rId7"/>
                <a:stretch>
                  <a:fillRect t="-4348" r="-541"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8928175-9550-7C4F-8B2C-E4AADCC7079C}"/>
                  </a:ext>
                </a:extLst>
              </p:cNvPr>
              <p:cNvSpPr txBox="1"/>
              <p:nvPr/>
            </p:nvSpPr>
            <p:spPr>
              <a:xfrm>
                <a:off x="2654792" y="5428890"/>
                <a:ext cx="1909369" cy="288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b="0" i="1" smtClean="0">
                              <a:solidFill>
                                <a:srgbClr val="000000"/>
                              </a:solidFill>
                              <a:latin typeface="Cambria Math" panose="02040503050406030204" pitchFamily="18" charset="0"/>
                            </a:rPr>
                          </m:ctrlPr>
                        </m:sPrePr>
                        <m:sub>
                          <m:r>
                            <a:rPr lang="en-GB" b="0" i="1" smtClean="0">
                              <a:solidFill>
                                <a:srgbClr val="000000"/>
                              </a:solidFill>
                              <a:latin typeface="Cambria Math" panose="02040503050406030204" pitchFamily="18" charset="0"/>
                            </a:rPr>
                            <m:t>8</m:t>
                          </m:r>
                        </m:sub>
                        <m:sup>
                          <m:r>
                            <a:rPr lang="en-GB" b="0" i="1" smtClean="0">
                              <a:solidFill>
                                <a:srgbClr val="000000"/>
                              </a:solidFill>
                              <a:latin typeface="Cambria Math" panose="02040503050406030204" pitchFamily="18" charset="0"/>
                            </a:rPr>
                            <m:t>15</m:t>
                          </m:r>
                        </m:sup>
                        <m:e>
                          <m:r>
                            <m:rPr>
                              <m:sty m:val="p"/>
                            </m:rPr>
                            <a:rPr lang="en-GB" b="0" i="0" smtClean="0">
                              <a:solidFill>
                                <a:srgbClr val="000000"/>
                              </a:solidFill>
                              <a:latin typeface="Cambria Math" panose="02040503050406030204" pitchFamily="18" charset="0"/>
                            </a:rPr>
                            <m:t>O</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7</m:t>
                          </m:r>
                        </m:sub>
                        <m:sup>
                          <m:r>
                            <a:rPr lang="en-GB" b="0" i="0" smtClean="0">
                              <a:solidFill>
                                <a:srgbClr val="000000"/>
                              </a:solidFill>
                              <a:latin typeface="Cambria Math" panose="02040503050406030204" pitchFamily="18" charset="0"/>
                              <a:ea typeface="Cambria Math" panose="02040503050406030204" pitchFamily="18" charset="0"/>
                            </a:rPr>
                            <m:t>15</m:t>
                          </m:r>
                        </m:sup>
                        <m:e>
                          <m:r>
                            <m:rPr>
                              <m:sty m:val="p"/>
                            </m:rPr>
                            <a:rPr lang="en-GB" b="0" i="0" smtClean="0">
                              <a:solidFill>
                                <a:srgbClr val="000000"/>
                              </a:solidFill>
                              <a:latin typeface="Cambria Math" panose="02040503050406030204" pitchFamily="18" charset="0"/>
                            </a:rPr>
                            <m:t>N</m:t>
                          </m:r>
                        </m:e>
                      </m:sPre>
                      <m:r>
                        <a:rPr lang="en-GB" b="0" i="0" smtClean="0">
                          <a:solidFill>
                            <a:srgbClr val="000000"/>
                          </a:solidFill>
                          <a:latin typeface="Cambria Math" panose="02040503050406030204" pitchFamily="18" charset="0"/>
                        </a:rPr>
                        <m:t> + ?</m:t>
                      </m:r>
                      <m:r>
                        <a:rPr lang="en-GB" b="0" i="1" smtClean="0">
                          <a:solidFill>
                            <a:srgbClr val="000000"/>
                          </a:solidFill>
                          <a:latin typeface="Cambria Math" panose="02040503050406030204" pitchFamily="18" charset="0"/>
                        </a:rPr>
                        <m:t> + </m:t>
                      </m:r>
                      <m:r>
                        <a:rPr lang="en-GB" b="0" i="1" smtClean="0">
                          <a:solidFill>
                            <a:srgbClr val="000000"/>
                          </a:solidFill>
                          <a:latin typeface="Cambria Math" panose="02040503050406030204" pitchFamily="18" charset="0"/>
                          <a:ea typeface="Cambria Math" panose="02040503050406030204" pitchFamily="18" charset="0"/>
                        </a:rPr>
                        <m:t>𝜈</m:t>
                      </m:r>
                    </m:oMath>
                  </m:oMathPara>
                </a14:m>
                <a:endParaRPr lang="en-US" dirty="0">
                  <a:solidFill>
                    <a:srgbClr val="000000"/>
                  </a:solidFill>
                </a:endParaRPr>
              </a:p>
            </p:txBody>
          </p:sp>
        </mc:Choice>
        <mc:Fallback xmlns="">
          <p:sp>
            <p:nvSpPr>
              <p:cNvPr id="13" name="TextBox 12">
                <a:extLst>
                  <a:ext uri="{FF2B5EF4-FFF2-40B4-BE49-F238E27FC236}">
                    <a16:creationId xmlns:a16="http://schemas.microsoft.com/office/drawing/2014/main" id="{28928175-9550-7C4F-8B2C-E4AADCC7079C}"/>
                  </a:ext>
                </a:extLst>
              </p:cNvPr>
              <p:cNvSpPr txBox="1">
                <a:spLocks noRot="1" noChangeAspect="1" noMove="1" noResize="1" noEditPoints="1" noAdjustHandles="1" noChangeArrowheads="1" noChangeShapeType="1" noTextEdit="1"/>
              </p:cNvSpPr>
              <p:nvPr/>
            </p:nvSpPr>
            <p:spPr>
              <a:xfrm>
                <a:off x="2654792" y="5428890"/>
                <a:ext cx="1909369" cy="288220"/>
              </a:xfrm>
              <a:prstGeom prst="rect">
                <a:avLst/>
              </a:prstGeom>
              <a:blipFill>
                <a:blip r:embed="rId8"/>
                <a:stretch>
                  <a:fillRect l="-658" t="-4167" r="-658" b="-33333"/>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0932243-D4D4-8E45-9278-2AE80B148E4D}"/>
              </a:ext>
            </a:extLst>
          </p:cNvPr>
          <p:cNvSpPr/>
          <p:nvPr/>
        </p:nvSpPr>
        <p:spPr bwMode="auto">
          <a:xfrm>
            <a:off x="2458192" y="4106287"/>
            <a:ext cx="3966359" cy="593766"/>
          </a:xfrm>
          <a:prstGeom prst="rect">
            <a:avLst/>
          </a:prstGeom>
          <a:no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New Roman" charset="0"/>
              <a:ea typeface="ＭＳ Ｐゴシック" charset="0"/>
            </a:endParaRPr>
          </a:p>
        </p:txBody>
      </p:sp>
      <p:sp>
        <p:nvSpPr>
          <p:cNvPr id="15" name="Rectangle 14">
            <a:extLst>
              <a:ext uri="{FF2B5EF4-FFF2-40B4-BE49-F238E27FC236}">
                <a16:creationId xmlns:a16="http://schemas.microsoft.com/office/drawing/2014/main" id="{746ADE00-054F-0C44-9818-DCE644C0C582}"/>
              </a:ext>
            </a:extLst>
          </p:cNvPr>
          <p:cNvSpPr/>
          <p:nvPr/>
        </p:nvSpPr>
        <p:spPr bwMode="auto">
          <a:xfrm>
            <a:off x="2458192" y="1632238"/>
            <a:ext cx="3455720" cy="593766"/>
          </a:xfrm>
          <a:prstGeom prst="rect">
            <a:avLst/>
          </a:prstGeom>
          <a:no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New Roman" charset="0"/>
              <a:ea typeface="ＭＳ Ｐゴシック" charset="0"/>
            </a:endParaRPr>
          </a:p>
        </p:txBody>
      </p:sp>
      <p:sp>
        <p:nvSpPr>
          <p:cNvPr id="16" name="Rectangle 15">
            <a:extLst>
              <a:ext uri="{FF2B5EF4-FFF2-40B4-BE49-F238E27FC236}">
                <a16:creationId xmlns:a16="http://schemas.microsoft.com/office/drawing/2014/main" id="{4E790758-EC8B-E146-9472-C7FB286506FD}"/>
              </a:ext>
            </a:extLst>
          </p:cNvPr>
          <p:cNvSpPr/>
          <p:nvPr/>
        </p:nvSpPr>
        <p:spPr bwMode="auto">
          <a:xfrm>
            <a:off x="2585088" y="5355794"/>
            <a:ext cx="2735058" cy="593766"/>
          </a:xfrm>
          <a:prstGeom prst="rect">
            <a:avLst/>
          </a:prstGeom>
          <a:no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New Roman" charset="0"/>
              <a:ea typeface="ＭＳ Ｐゴシック"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BB8ECF1-1B37-8543-9048-CD6D8FD425D9}"/>
                  </a:ext>
                </a:extLst>
              </p:cNvPr>
              <p:cNvSpPr txBox="1"/>
              <p:nvPr/>
            </p:nvSpPr>
            <p:spPr>
              <a:xfrm>
                <a:off x="2654792" y="6189046"/>
                <a:ext cx="1819281" cy="288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b="0" i="1" smtClean="0">
                              <a:solidFill>
                                <a:srgbClr val="000000"/>
                              </a:solidFill>
                              <a:latin typeface="Cambria Math" panose="02040503050406030204" pitchFamily="18" charset="0"/>
                            </a:rPr>
                          </m:ctrlPr>
                        </m:sPrePr>
                        <m:sub>
                          <m:r>
                            <a:rPr lang="en-GB" b="0" i="1" smtClean="0">
                              <a:solidFill>
                                <a:srgbClr val="000000"/>
                              </a:solidFill>
                              <a:latin typeface="Cambria Math" panose="02040503050406030204" pitchFamily="18" charset="0"/>
                            </a:rPr>
                            <m:t>78</m:t>
                          </m:r>
                        </m:sub>
                        <m:sup>
                          <m:r>
                            <a:rPr lang="en-GB" b="0" i="1" smtClean="0">
                              <a:solidFill>
                                <a:srgbClr val="000000"/>
                              </a:solidFill>
                              <a:latin typeface="Cambria Math" panose="02040503050406030204" pitchFamily="18" charset="0"/>
                            </a:rPr>
                            <m:t>175</m:t>
                          </m:r>
                        </m:sup>
                        <m:e>
                          <m:r>
                            <m:rPr>
                              <m:sty m:val="p"/>
                            </m:rPr>
                            <a:rPr lang="en-GB" b="0" i="0" smtClean="0">
                              <a:solidFill>
                                <a:srgbClr val="000000"/>
                              </a:solidFill>
                              <a:latin typeface="Cambria Math" panose="02040503050406030204" pitchFamily="18" charset="0"/>
                            </a:rPr>
                            <m:t>Pt</m:t>
                          </m:r>
                        </m:e>
                      </m:sPre>
                      <m:r>
                        <a:rPr lang="en-US" i="0" smtClean="0">
                          <a:solidFill>
                            <a:srgbClr val="000000"/>
                          </a:solidFill>
                          <a:latin typeface="Cambria Math" panose="02040503050406030204" pitchFamily="18" charset="0"/>
                          <a:ea typeface="Cambria Math" panose="02040503050406030204" pitchFamily="18" charset="0"/>
                        </a:rPr>
                        <m:t>→</m:t>
                      </m:r>
                      <m:sPre>
                        <m:sPrePr>
                          <m:ctrlPr>
                            <a:rPr lang="en-US" i="1" smtClean="0">
                              <a:solidFill>
                                <a:srgbClr val="000000"/>
                              </a:solidFill>
                              <a:latin typeface="Cambria Math" panose="02040503050406030204" pitchFamily="18" charset="0"/>
                              <a:ea typeface="Cambria Math" panose="02040503050406030204" pitchFamily="18" charset="0"/>
                            </a:rPr>
                          </m:ctrlPr>
                        </m:sPrePr>
                        <m:sub>
                          <m:r>
                            <a:rPr lang="en-GB" b="0" i="1" smtClean="0">
                              <a:solidFill>
                                <a:srgbClr val="000000"/>
                              </a:solidFill>
                              <a:latin typeface="Cambria Math" panose="02040503050406030204" pitchFamily="18" charset="0"/>
                              <a:ea typeface="Cambria Math" panose="02040503050406030204" pitchFamily="18" charset="0"/>
                            </a:rPr>
                            <m:t>76</m:t>
                          </m:r>
                        </m:sub>
                        <m:sup>
                          <m:r>
                            <a:rPr lang="en-GB" b="0" i="0" smtClean="0">
                              <a:solidFill>
                                <a:srgbClr val="000000"/>
                              </a:solidFill>
                              <a:latin typeface="Cambria Math" panose="02040503050406030204" pitchFamily="18" charset="0"/>
                              <a:ea typeface="Cambria Math" panose="02040503050406030204" pitchFamily="18" charset="0"/>
                            </a:rPr>
                            <m:t>171</m:t>
                          </m:r>
                        </m:sup>
                        <m:e>
                          <m:r>
                            <m:rPr>
                              <m:sty m:val="p"/>
                            </m:rPr>
                            <a:rPr lang="en-GB" b="0" i="0" smtClean="0">
                              <a:solidFill>
                                <a:srgbClr val="000000"/>
                              </a:solidFill>
                              <a:latin typeface="Cambria Math" panose="02040503050406030204" pitchFamily="18" charset="0"/>
                            </a:rPr>
                            <m:t>Os</m:t>
                          </m:r>
                        </m:e>
                      </m:sPre>
                      <m:r>
                        <a:rPr lang="en-GB" b="0" i="0" smtClean="0">
                          <a:solidFill>
                            <a:srgbClr val="000000"/>
                          </a:solidFill>
                          <a:latin typeface="Cambria Math" panose="02040503050406030204" pitchFamily="18" charset="0"/>
                        </a:rPr>
                        <m:t> + ?</m:t>
                      </m:r>
                    </m:oMath>
                  </m:oMathPara>
                </a14:m>
                <a:endParaRPr lang="en-US" dirty="0">
                  <a:solidFill>
                    <a:srgbClr val="000000"/>
                  </a:solidFill>
                </a:endParaRPr>
              </a:p>
            </p:txBody>
          </p:sp>
        </mc:Choice>
        <mc:Fallback xmlns="">
          <p:sp>
            <p:nvSpPr>
              <p:cNvPr id="18" name="TextBox 17">
                <a:extLst>
                  <a:ext uri="{FF2B5EF4-FFF2-40B4-BE49-F238E27FC236}">
                    <a16:creationId xmlns:a16="http://schemas.microsoft.com/office/drawing/2014/main" id="{CBB8ECF1-1B37-8543-9048-CD6D8FD425D9}"/>
                  </a:ext>
                </a:extLst>
              </p:cNvPr>
              <p:cNvSpPr txBox="1">
                <a:spLocks noRot="1" noChangeAspect="1" noMove="1" noResize="1" noEditPoints="1" noAdjustHandles="1" noChangeArrowheads="1" noChangeShapeType="1" noTextEdit="1"/>
              </p:cNvSpPr>
              <p:nvPr/>
            </p:nvSpPr>
            <p:spPr>
              <a:xfrm>
                <a:off x="2654792" y="6189046"/>
                <a:ext cx="1819281" cy="288220"/>
              </a:xfrm>
              <a:prstGeom prst="rect">
                <a:avLst/>
              </a:prstGeom>
              <a:blipFill>
                <a:blip r:embed="rId9"/>
                <a:stretch>
                  <a:fillRect l="-690" t="-4167" r="-2069" b="-33333"/>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864B5E8E-E54D-194A-9126-3CA449E22FA4}"/>
              </a:ext>
            </a:extLst>
          </p:cNvPr>
          <p:cNvSpPr/>
          <p:nvPr/>
        </p:nvSpPr>
        <p:spPr bwMode="auto">
          <a:xfrm>
            <a:off x="2593924" y="6115950"/>
            <a:ext cx="2597577" cy="593766"/>
          </a:xfrm>
          <a:prstGeom prst="rect">
            <a:avLst/>
          </a:prstGeom>
          <a:no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1514948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CB89C7-0E77-014D-9835-DB55C00DF203}"/>
              </a:ext>
            </a:extLst>
          </p:cNvPr>
          <p:cNvSpPr txBox="1"/>
          <p:nvPr/>
        </p:nvSpPr>
        <p:spPr>
          <a:xfrm>
            <a:off x="0" y="418564"/>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2</a:t>
            </a:r>
          </a:p>
        </p:txBody>
      </p:sp>
      <p:sp>
        <p:nvSpPr>
          <p:cNvPr id="2" name="TextBox 1">
            <a:extLst>
              <a:ext uri="{FF2B5EF4-FFF2-40B4-BE49-F238E27FC236}">
                <a16:creationId xmlns:a16="http://schemas.microsoft.com/office/drawing/2014/main" id="{A9C6F319-7614-4B4B-A926-B7E0F1EE5E02}"/>
              </a:ext>
            </a:extLst>
          </p:cNvPr>
          <p:cNvSpPr txBox="1"/>
          <p:nvPr/>
        </p:nvSpPr>
        <p:spPr>
          <a:xfrm>
            <a:off x="330200" y="907531"/>
            <a:ext cx="8483600" cy="584775"/>
          </a:xfrm>
          <a:prstGeom prst="rect">
            <a:avLst/>
          </a:prstGeom>
          <a:noFill/>
        </p:spPr>
        <p:txBody>
          <a:bodyPr wrap="square" rtlCol="0">
            <a:spAutoFit/>
          </a:bodyPr>
          <a:lstStyle/>
          <a:p>
            <a:r>
              <a:rPr lang="en-US" sz="1600" dirty="0">
                <a:solidFill>
                  <a:srgbClr val="000000"/>
                </a:solidFill>
                <a:latin typeface="Arial" panose="020B0604020202020204" pitchFamily="34" charset="0"/>
                <a:cs typeface="Arial" panose="020B0604020202020204" pitchFamily="34" charset="0"/>
              </a:rPr>
              <a:t>Substitute the missing atomic number, mass numbers, and/or symbols in the following nuclear reactions and radioactive decays: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CCA127-573D-DF47-BF2B-5A51F25B3C96}"/>
                  </a:ext>
                </a:extLst>
              </p:cNvPr>
              <p:cNvSpPr txBox="1"/>
              <p:nvPr/>
            </p:nvSpPr>
            <p:spPr>
              <a:xfrm>
                <a:off x="2629392" y="1720147"/>
                <a:ext cx="3093603" cy="383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27</m:t>
                          </m:r>
                        </m:sub>
                        <m:sup>
                          <m:r>
                            <a:rPr lang="en-GB" sz="2400" b="0" i="0" smtClean="0">
                              <a:solidFill>
                                <a:srgbClr val="000000"/>
                              </a:solidFill>
                              <a:latin typeface="Cambria Math" panose="02040503050406030204" pitchFamily="18" charset="0"/>
                            </a:rPr>
                            <m:t>59</m:t>
                          </m:r>
                        </m:sup>
                        <m:e>
                          <m:r>
                            <m:rPr>
                              <m:sty m:val="p"/>
                            </m:rPr>
                            <a:rPr lang="en-GB" sz="2400" b="0" i="0" smtClean="0">
                              <a:solidFill>
                                <a:srgbClr val="000000"/>
                              </a:solidFill>
                              <a:latin typeface="Cambria Math" panose="02040503050406030204" pitchFamily="18" charset="0"/>
                            </a:rPr>
                            <m:t>Co</m:t>
                          </m:r>
                        </m:e>
                      </m:sPre>
                      <m:r>
                        <a:rPr lang="en-GB" sz="2400" b="0" i="1" smtClean="0">
                          <a:solidFill>
                            <a:srgbClr val="000000"/>
                          </a:solidFill>
                          <a:latin typeface="Cambria Math" panose="02040503050406030204" pitchFamily="18" charset="0"/>
                        </a:rPr>
                        <m:t>+</m:t>
                      </m:r>
                      <m:sPre>
                        <m:sPrePr>
                          <m:ctrlPr>
                            <a:rPr lang="en-GB" sz="2400" i="1">
                              <a:solidFill>
                                <a:srgbClr val="000000"/>
                              </a:solidFill>
                              <a:latin typeface="Cambria Math" panose="02040503050406030204" pitchFamily="18" charset="0"/>
                            </a:rPr>
                          </m:ctrlPr>
                        </m:sPrePr>
                        <m:sub>
                          <m:r>
                            <a:rPr lang="en-GB" sz="2400">
                              <a:solidFill>
                                <a:srgbClr val="000000"/>
                              </a:solidFill>
                              <a:latin typeface="Cambria Math" panose="02040503050406030204" pitchFamily="18" charset="0"/>
                            </a:rPr>
                            <m:t>2</m:t>
                          </m:r>
                        </m:sub>
                        <m:sup>
                          <m:r>
                            <a:rPr lang="en-GB" sz="2400" b="0" i="0" smtClean="0">
                              <a:solidFill>
                                <a:srgbClr val="000000"/>
                              </a:solidFill>
                              <a:latin typeface="Cambria Math" panose="02040503050406030204" pitchFamily="18" charset="0"/>
                            </a:rPr>
                            <m:t>4</m:t>
                          </m:r>
                        </m:sup>
                        <m:e>
                          <m:r>
                            <m:rPr>
                              <m:sty m:val="p"/>
                            </m:rPr>
                            <a:rPr lang="en-GB" sz="2400" b="0" i="0" smtClean="0">
                              <a:solidFill>
                                <a:srgbClr val="000000"/>
                              </a:solidFill>
                              <a:latin typeface="Cambria Math" panose="02040503050406030204" pitchFamily="18" charset="0"/>
                            </a:rPr>
                            <m:t>He</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0" smtClean="0">
                              <a:solidFill>
                                <a:srgbClr val="000000"/>
                              </a:solidFill>
                              <a:latin typeface="Cambria Math" panose="02040503050406030204" pitchFamily="18" charset="0"/>
                              <a:ea typeface="Cambria Math" panose="02040503050406030204" pitchFamily="18" charset="0"/>
                            </a:rPr>
                            <m:t>29</m:t>
                          </m:r>
                        </m:sub>
                        <m:sup>
                          <m:r>
                            <a:rPr lang="en-GB" sz="2400" b="0" i="0" smtClean="0">
                              <a:solidFill>
                                <a:srgbClr val="000000"/>
                              </a:solidFill>
                              <a:latin typeface="Cambria Math" panose="02040503050406030204" pitchFamily="18" charset="0"/>
                            </a:rPr>
                            <m:t>61</m:t>
                          </m:r>
                        </m:sup>
                        <m:e>
                          <m:r>
                            <m:rPr>
                              <m:sty m:val="p"/>
                            </m:rPr>
                            <a:rPr lang="en-GB" sz="2400" b="0" i="0" smtClean="0">
                              <a:solidFill>
                                <a:srgbClr val="000000"/>
                              </a:solidFill>
                              <a:latin typeface="Cambria Math" panose="02040503050406030204" pitchFamily="18" charset="0"/>
                            </a:rPr>
                            <m:t>Cu</m:t>
                          </m:r>
                        </m:e>
                      </m:sPre>
                      <m:r>
                        <a:rPr lang="en-GB" sz="2400" b="0" i="0"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r>
                        <a:rPr lang="en-GB" sz="2400" b="0" i="0" smtClean="0">
                          <a:solidFill>
                            <a:srgbClr val="FF0000"/>
                          </a:solidFill>
                          <a:latin typeface="Cambria Math" panose="02040503050406030204" pitchFamily="18" charset="0"/>
                        </a:rPr>
                        <m:t>?</m:t>
                      </m:r>
                    </m:oMath>
                  </m:oMathPara>
                </a14:m>
                <a:endParaRPr lang="en-US" sz="2400" dirty="0">
                  <a:solidFill>
                    <a:srgbClr val="000000"/>
                  </a:solidFill>
                </a:endParaRPr>
              </a:p>
            </p:txBody>
          </p:sp>
        </mc:Choice>
        <mc:Fallback xmlns="">
          <p:sp>
            <p:nvSpPr>
              <p:cNvPr id="7" name="TextBox 6">
                <a:extLst>
                  <a:ext uri="{FF2B5EF4-FFF2-40B4-BE49-F238E27FC236}">
                    <a16:creationId xmlns:a16="http://schemas.microsoft.com/office/drawing/2014/main" id="{2FCCA127-573D-DF47-BF2B-5A51F25B3C96}"/>
                  </a:ext>
                </a:extLst>
              </p:cNvPr>
              <p:cNvSpPr txBox="1">
                <a:spLocks noRot="1" noChangeAspect="1" noMove="1" noResize="1" noEditPoints="1" noAdjustHandles="1" noChangeArrowheads="1" noChangeShapeType="1" noTextEdit="1"/>
              </p:cNvSpPr>
              <p:nvPr/>
            </p:nvSpPr>
            <p:spPr>
              <a:xfrm>
                <a:off x="2629392" y="1720147"/>
                <a:ext cx="3093603" cy="383823"/>
              </a:xfrm>
              <a:prstGeom prst="rect">
                <a:avLst/>
              </a:prstGeom>
              <a:blipFill>
                <a:blip r:embed="rId2"/>
                <a:stretch>
                  <a:fillRect l="-408" t="-3226" r="-1633"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4691C-782B-564D-9652-8ADFC91DB443}"/>
                  </a:ext>
                </a:extLst>
              </p:cNvPr>
              <p:cNvSpPr txBox="1"/>
              <p:nvPr/>
            </p:nvSpPr>
            <p:spPr>
              <a:xfrm>
                <a:off x="2629392" y="2317047"/>
                <a:ext cx="2878865" cy="3789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solidFill>
                            <a:srgbClr val="FF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29</m:t>
                          </m:r>
                        </m:sub>
                        <m:sup>
                          <m:r>
                            <a:rPr lang="en-GB" sz="2400" b="0" i="1" smtClean="0">
                              <a:solidFill>
                                <a:srgbClr val="000000"/>
                              </a:solidFill>
                              <a:latin typeface="Cambria Math" panose="02040503050406030204" pitchFamily="18" charset="0"/>
                            </a:rPr>
                            <m:t>63</m:t>
                          </m:r>
                        </m:sup>
                        <m:e>
                          <m:r>
                            <m:rPr>
                              <m:sty m:val="p"/>
                            </m:rPr>
                            <a:rPr lang="en-GB" sz="2400" b="0" i="0" smtClean="0">
                              <a:solidFill>
                                <a:srgbClr val="000000"/>
                              </a:solidFill>
                              <a:latin typeface="Cambria Math" panose="02040503050406030204" pitchFamily="18" charset="0"/>
                            </a:rPr>
                            <m:t>Cu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30</m:t>
                          </m:r>
                        </m:sub>
                        <m:sup>
                          <m:r>
                            <a:rPr lang="en-GB" sz="2400" b="0" i="0" smtClean="0">
                              <a:solidFill>
                                <a:srgbClr val="000000"/>
                              </a:solidFill>
                              <a:latin typeface="Cambria Math" panose="02040503050406030204" pitchFamily="18" charset="0"/>
                              <a:ea typeface="Cambria Math" panose="02040503050406030204" pitchFamily="18" charset="0"/>
                            </a:rPr>
                            <m:t>64</m:t>
                          </m:r>
                        </m:sup>
                        <m:e>
                          <m:r>
                            <m:rPr>
                              <m:sty m:val="p"/>
                            </m:rPr>
                            <a:rPr lang="en-GB" sz="2400" b="0" i="0" smtClean="0">
                              <a:solidFill>
                                <a:srgbClr val="000000"/>
                              </a:solidFill>
                              <a:latin typeface="Cambria Math" panose="02040503050406030204" pitchFamily="18" charset="0"/>
                            </a:rPr>
                            <m:t>Zn</m:t>
                          </m:r>
                        </m:e>
                      </m:sPre>
                      <m:r>
                        <a:rPr lang="en-GB" sz="2400" b="0" i="0" smtClean="0">
                          <a:solidFill>
                            <a:srgbClr val="000000"/>
                          </a:solidFill>
                          <a:latin typeface="Cambria Math" panose="02040503050406030204" pitchFamily="18" charset="0"/>
                        </a:rPr>
                        <m:t> +</m:t>
                      </m:r>
                      <m:r>
                        <m:rPr>
                          <m:nor/>
                        </m:rPr>
                        <a:rPr lang="en-GB" sz="2400" b="0" i="0" smtClean="0">
                          <a:solidFill>
                            <a:srgbClr val="000000"/>
                          </a:solidFill>
                          <a:latin typeface="Cambria Math" panose="02040503050406030204" pitchFamily="18" charset="0"/>
                        </a:rPr>
                        <m:t>n</m:t>
                      </m:r>
                    </m:oMath>
                  </m:oMathPara>
                </a14:m>
                <a:endParaRPr lang="en-US" sz="2400" dirty="0">
                  <a:solidFill>
                    <a:srgbClr val="000000"/>
                  </a:solidFill>
                </a:endParaRPr>
              </a:p>
            </p:txBody>
          </p:sp>
        </mc:Choice>
        <mc:Fallback xmlns="">
          <p:sp>
            <p:nvSpPr>
              <p:cNvPr id="8" name="TextBox 7">
                <a:extLst>
                  <a:ext uri="{FF2B5EF4-FFF2-40B4-BE49-F238E27FC236}">
                    <a16:creationId xmlns:a16="http://schemas.microsoft.com/office/drawing/2014/main" id="{D8A4691C-782B-564D-9652-8ADFC91DB443}"/>
                  </a:ext>
                </a:extLst>
              </p:cNvPr>
              <p:cNvSpPr txBox="1">
                <a:spLocks noRot="1" noChangeAspect="1" noMove="1" noResize="1" noEditPoints="1" noAdjustHandles="1" noChangeArrowheads="1" noChangeShapeType="1" noTextEdit="1"/>
              </p:cNvSpPr>
              <p:nvPr/>
            </p:nvSpPr>
            <p:spPr>
              <a:xfrm>
                <a:off x="2629392" y="2317047"/>
                <a:ext cx="2878865" cy="378950"/>
              </a:xfrm>
              <a:prstGeom prst="rect">
                <a:avLst/>
              </a:prstGeom>
              <a:blipFill>
                <a:blip r:embed="rId3"/>
                <a:stretch>
                  <a:fillRect l="-1316" t="-3226" r="-877"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60DDA1-20C1-AF47-B499-8BE7A923535F}"/>
                  </a:ext>
                </a:extLst>
              </p:cNvPr>
              <p:cNvSpPr txBox="1"/>
              <p:nvPr/>
            </p:nvSpPr>
            <p:spPr>
              <a:xfrm>
                <a:off x="2629392" y="3015547"/>
                <a:ext cx="2313005" cy="375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000000"/>
                          </a:solidFill>
                          <a:latin typeface="Cambria Math" panose="02040503050406030204" pitchFamily="18" charset="0"/>
                        </a:rPr>
                        <m:t>p</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1</m:t>
                          </m:r>
                        </m:sub>
                        <m:sup>
                          <m:r>
                            <a:rPr lang="en-GB" sz="2400" b="0" i="1" smtClean="0">
                              <a:solidFill>
                                <a:srgbClr val="000000"/>
                              </a:solidFill>
                              <a:latin typeface="Cambria Math" panose="02040503050406030204" pitchFamily="18" charset="0"/>
                            </a:rPr>
                            <m:t>3</m:t>
                          </m:r>
                        </m:sup>
                        <m:e>
                          <m:r>
                            <m:rPr>
                              <m:sty m:val="p"/>
                            </m:rPr>
                            <a:rPr lang="en-GB" sz="2400" b="0" i="0" smtClean="0">
                              <a:solidFill>
                                <a:srgbClr val="000000"/>
                              </a:solidFill>
                              <a:latin typeface="Cambria Math" panose="02040503050406030204" pitchFamily="18" charset="0"/>
                            </a:rPr>
                            <m:t>H</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1</m:t>
                          </m:r>
                        </m:sub>
                        <m:sup>
                          <m:r>
                            <a:rPr lang="en-GB" sz="2400" b="0" i="0" smtClean="0">
                              <a:solidFill>
                                <a:srgbClr val="000000"/>
                              </a:solidFill>
                              <a:latin typeface="Cambria Math" panose="02040503050406030204" pitchFamily="18" charset="0"/>
                              <a:ea typeface="Cambria Math" panose="02040503050406030204" pitchFamily="18" charset="0"/>
                            </a:rPr>
                            <m:t>2</m:t>
                          </m:r>
                        </m:sup>
                        <m:e>
                          <m:r>
                            <m:rPr>
                              <m:sty m:val="p"/>
                            </m:rPr>
                            <a:rPr lang="en-GB" sz="2400" b="0" i="0" smtClean="0">
                              <a:solidFill>
                                <a:srgbClr val="000000"/>
                              </a:solidFill>
                              <a:latin typeface="Cambria Math" panose="02040503050406030204" pitchFamily="18" charset="0"/>
                            </a:rPr>
                            <m:t>H</m:t>
                          </m:r>
                        </m:e>
                      </m:sPre>
                      <m:r>
                        <a:rPr lang="en-GB" sz="2400" b="0" i="1" smtClean="0">
                          <a:solidFill>
                            <a:srgbClr val="000000"/>
                          </a:solidFill>
                          <a:latin typeface="Cambria Math" panose="02040503050406030204" pitchFamily="18" charset="0"/>
                        </a:rPr>
                        <m:t> + </m:t>
                      </m:r>
                      <m:r>
                        <a:rPr lang="en-GB" sz="2400">
                          <a:solidFill>
                            <a:srgbClr val="FF0000"/>
                          </a:solidFill>
                          <a:latin typeface="Cambria Math" panose="02040503050406030204" pitchFamily="18" charset="0"/>
                        </a:rPr>
                        <m:t>?</m:t>
                      </m:r>
                    </m:oMath>
                  </m:oMathPara>
                </a14:m>
                <a:endParaRPr lang="en-US" sz="2400" dirty="0">
                  <a:solidFill>
                    <a:srgbClr val="000000"/>
                  </a:solidFill>
                </a:endParaRPr>
              </a:p>
            </p:txBody>
          </p:sp>
        </mc:Choice>
        <mc:Fallback xmlns="">
          <p:sp>
            <p:nvSpPr>
              <p:cNvPr id="9" name="TextBox 8">
                <a:extLst>
                  <a:ext uri="{FF2B5EF4-FFF2-40B4-BE49-F238E27FC236}">
                    <a16:creationId xmlns:a16="http://schemas.microsoft.com/office/drawing/2014/main" id="{5760DDA1-20C1-AF47-B499-8BE7A923535F}"/>
                  </a:ext>
                </a:extLst>
              </p:cNvPr>
              <p:cNvSpPr txBox="1">
                <a:spLocks noRot="1" noChangeAspect="1" noMove="1" noResize="1" noEditPoints="1" noAdjustHandles="1" noChangeArrowheads="1" noChangeShapeType="1" noTextEdit="1"/>
              </p:cNvSpPr>
              <p:nvPr/>
            </p:nvSpPr>
            <p:spPr>
              <a:xfrm>
                <a:off x="2629392" y="3015547"/>
                <a:ext cx="2313005" cy="375424"/>
              </a:xfrm>
              <a:prstGeom prst="rect">
                <a:avLst/>
              </a:prstGeom>
              <a:blipFill>
                <a:blip r:embed="rId4"/>
                <a:stretch>
                  <a:fillRect l="-2174" t="-3333" r="-2174"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C50440B-FEBE-6D4E-9FD9-723953C45D0F}"/>
                  </a:ext>
                </a:extLst>
              </p:cNvPr>
              <p:cNvSpPr txBox="1"/>
              <p:nvPr/>
            </p:nvSpPr>
            <p:spPr>
              <a:xfrm>
                <a:off x="2629392" y="3612447"/>
                <a:ext cx="4151136" cy="385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FF0000"/>
                          </a:solidFill>
                          <a:latin typeface="Cambria Math" panose="02040503050406030204" pitchFamily="18" charset="0"/>
                        </a:rPr>
                        <m:t>?</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92</m:t>
                          </m:r>
                        </m:sub>
                        <m:sup>
                          <m:r>
                            <a:rPr lang="en-GB" sz="2400" b="0" i="1" smtClean="0">
                              <a:solidFill>
                                <a:srgbClr val="000000"/>
                              </a:solidFill>
                              <a:latin typeface="Cambria Math" panose="02040503050406030204" pitchFamily="18" charset="0"/>
                            </a:rPr>
                            <m:t>235</m:t>
                          </m:r>
                        </m:sup>
                        <m:e>
                          <m:r>
                            <m:rPr>
                              <m:sty m:val="p"/>
                            </m:rPr>
                            <a:rPr lang="en-GB" sz="2400" b="0" i="0" smtClean="0">
                              <a:solidFill>
                                <a:srgbClr val="000000"/>
                              </a:solidFill>
                              <a:latin typeface="Cambria Math" panose="02040503050406030204" pitchFamily="18" charset="0"/>
                            </a:rPr>
                            <m:t>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37</m:t>
                          </m:r>
                        </m:sub>
                        <m:sup>
                          <m:r>
                            <a:rPr lang="en-GB" sz="2400" b="0" i="0" smtClean="0">
                              <a:solidFill>
                                <a:srgbClr val="000000"/>
                              </a:solidFill>
                              <a:latin typeface="Cambria Math" panose="02040503050406030204" pitchFamily="18" charset="0"/>
                              <a:ea typeface="Cambria Math" panose="02040503050406030204" pitchFamily="18" charset="0"/>
                            </a:rPr>
                            <m:t>93</m:t>
                          </m:r>
                        </m:sup>
                        <m:e>
                          <m:r>
                            <m:rPr>
                              <m:sty m:val="p"/>
                            </m:rPr>
                            <a:rPr lang="en-GB" sz="2400" b="0" i="0" smtClean="0">
                              <a:solidFill>
                                <a:srgbClr val="000000"/>
                              </a:solidFill>
                              <a:latin typeface="Cambria Math" panose="02040503050406030204" pitchFamily="18" charset="0"/>
                            </a:rPr>
                            <m:t>Rb</m:t>
                          </m:r>
                        </m:e>
                      </m:sPre>
                      <m:r>
                        <a:rPr lang="en-GB" sz="2400" b="0" i="0" smtClean="0">
                          <a:solidFill>
                            <a:srgbClr val="000000"/>
                          </a:solidFill>
                          <a:latin typeface="Cambria Math" panose="02040503050406030204" pitchFamily="18" charset="0"/>
                        </a:rPr>
                        <m:t> +</m:t>
                      </m:r>
                      <m:sPre>
                        <m:sPrePr>
                          <m:ctrlPr>
                            <a:rPr lang="en-US" sz="2400" i="1">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55</m:t>
                          </m:r>
                        </m:sub>
                        <m:sup>
                          <m:r>
                            <a:rPr lang="en-GB" sz="2400" b="0" i="0" smtClean="0">
                              <a:solidFill>
                                <a:srgbClr val="000000"/>
                              </a:solidFill>
                              <a:latin typeface="Cambria Math" panose="02040503050406030204" pitchFamily="18" charset="0"/>
                              <a:ea typeface="Cambria Math" panose="02040503050406030204" pitchFamily="18" charset="0"/>
                            </a:rPr>
                            <m:t>141</m:t>
                          </m:r>
                        </m:sup>
                        <m:e>
                          <m:r>
                            <m:rPr>
                              <m:sty m:val="p"/>
                            </m:rPr>
                            <a:rPr lang="en-GB" sz="2400" b="0" i="0" smtClean="0">
                              <a:solidFill>
                                <a:srgbClr val="000000"/>
                              </a:solidFill>
                              <a:latin typeface="Cambria Math" panose="02040503050406030204" pitchFamily="18" charset="0"/>
                            </a:rPr>
                            <m:t>Cs</m:t>
                          </m:r>
                          <m:r>
                            <a:rPr lang="en-GB" sz="2400" b="0" i="0" smtClean="0">
                              <a:solidFill>
                                <a:srgbClr val="000000"/>
                              </a:solidFill>
                              <a:latin typeface="Cambria Math" panose="02040503050406030204" pitchFamily="18" charset="0"/>
                            </a:rPr>
                            <m:t>+2</m:t>
                          </m:r>
                          <m:r>
                            <m:rPr>
                              <m:sty m:val="p"/>
                            </m:rPr>
                            <a:rPr lang="en-GB" sz="2400" b="0" i="0" smtClean="0">
                              <a:solidFill>
                                <a:srgbClr val="000000"/>
                              </a:solidFill>
                              <a:latin typeface="Cambria Math" panose="02040503050406030204" pitchFamily="18" charset="0"/>
                            </a:rPr>
                            <m:t>n</m:t>
                          </m:r>
                        </m:e>
                      </m:sPre>
                    </m:oMath>
                  </m:oMathPara>
                </a14:m>
                <a:endParaRPr lang="en-US" sz="2400" dirty="0">
                  <a:solidFill>
                    <a:srgbClr val="000000"/>
                  </a:solidFill>
                </a:endParaRPr>
              </a:p>
            </p:txBody>
          </p:sp>
        </mc:Choice>
        <mc:Fallback xmlns="">
          <p:sp>
            <p:nvSpPr>
              <p:cNvPr id="10" name="TextBox 9">
                <a:extLst>
                  <a:ext uri="{FF2B5EF4-FFF2-40B4-BE49-F238E27FC236}">
                    <a16:creationId xmlns:a16="http://schemas.microsoft.com/office/drawing/2014/main" id="{5C50440B-FEBE-6D4E-9FD9-723953C45D0F}"/>
                  </a:ext>
                </a:extLst>
              </p:cNvPr>
              <p:cNvSpPr txBox="1">
                <a:spLocks noRot="1" noChangeAspect="1" noMove="1" noResize="1" noEditPoints="1" noAdjustHandles="1" noChangeArrowheads="1" noChangeShapeType="1" noTextEdit="1"/>
              </p:cNvSpPr>
              <p:nvPr/>
            </p:nvSpPr>
            <p:spPr>
              <a:xfrm>
                <a:off x="2629392" y="3612447"/>
                <a:ext cx="4151136" cy="385683"/>
              </a:xfrm>
              <a:prstGeom prst="rect">
                <a:avLst/>
              </a:prstGeom>
              <a:blipFill>
                <a:blip r:embed="rId5"/>
                <a:stretch>
                  <a:fillRect l="-915" t="-3226" r="-1220"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F61B339-5B9D-6548-B8BB-3ED068B0EA9D}"/>
                  </a:ext>
                </a:extLst>
              </p:cNvPr>
              <p:cNvSpPr txBox="1"/>
              <p:nvPr/>
            </p:nvSpPr>
            <p:spPr>
              <a:xfrm>
                <a:off x="2629392" y="4196647"/>
                <a:ext cx="3743396" cy="378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000000"/>
                          </a:solidFill>
                          <a:latin typeface="Cambria Math" panose="02040503050406030204" pitchFamily="18" charset="0"/>
                        </a:rPr>
                        <m:t>n</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92</m:t>
                          </m:r>
                        </m:sub>
                        <m:sup>
                          <m:r>
                            <a:rPr lang="en-GB" sz="2400" b="0" i="1" smtClean="0">
                              <a:solidFill>
                                <a:srgbClr val="000000"/>
                              </a:solidFill>
                              <a:latin typeface="Cambria Math" panose="02040503050406030204" pitchFamily="18" charset="0"/>
                            </a:rPr>
                            <m:t>238</m:t>
                          </m:r>
                        </m:sup>
                        <m:e>
                          <m:r>
                            <m:rPr>
                              <m:sty m:val="p"/>
                            </m:rPr>
                            <a:rPr lang="en-GB" sz="2400" b="0" i="0" smtClean="0">
                              <a:solidFill>
                                <a:srgbClr val="000000"/>
                              </a:solidFill>
                              <a:latin typeface="Cambria Math" panose="02040503050406030204" pitchFamily="18" charset="0"/>
                            </a:rPr>
                            <m:t>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93</m:t>
                          </m:r>
                        </m:sub>
                        <m:sup>
                          <m:r>
                            <a:rPr lang="en-GB" sz="2400" b="0" i="0" smtClean="0">
                              <a:solidFill>
                                <a:srgbClr val="000000"/>
                              </a:solidFill>
                              <a:latin typeface="Cambria Math" panose="02040503050406030204" pitchFamily="18" charset="0"/>
                              <a:ea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Np</m:t>
                          </m:r>
                        </m:e>
                      </m:sPre>
                      <m:r>
                        <a:rPr lang="en-GB" sz="2400" b="0" i="0" smtClean="0">
                          <a:solidFill>
                            <a:srgbClr val="000000"/>
                          </a:solidFill>
                          <a:latin typeface="Cambria Math" panose="02040503050406030204" pitchFamily="18" charset="0"/>
                        </a:rPr>
                        <m:t> +</m:t>
                      </m:r>
                      <m:sSup>
                        <m:sSupPr>
                          <m:ctrlPr>
                            <a:rPr lang="en-GB" sz="2400" b="0" i="1" smtClean="0">
                              <a:solidFill>
                                <a:srgbClr val="000000"/>
                              </a:solidFill>
                              <a:latin typeface="Cambria Math" panose="02040503050406030204" pitchFamily="18" charset="0"/>
                            </a:rPr>
                          </m:ctrlPr>
                        </m:sSupPr>
                        <m:e>
                          <m:r>
                            <m:rPr>
                              <m:nor/>
                            </m:rPr>
                            <a:rPr lang="en-GB" sz="2400" b="0" i="0" smtClean="0">
                              <a:solidFill>
                                <a:srgbClr val="000000"/>
                              </a:solidFill>
                              <a:latin typeface="Cambria Math" panose="02040503050406030204" pitchFamily="18" charset="0"/>
                            </a:rPr>
                            <m:t>e</m:t>
                          </m:r>
                        </m:e>
                        <m:sup>
                          <m:r>
                            <a:rPr lang="en-GB" sz="2400" b="0" i="1" smtClean="0">
                              <a:solidFill>
                                <a:srgbClr val="000000"/>
                              </a:solidFill>
                              <a:latin typeface="Cambria Math" panose="02040503050406030204" pitchFamily="18" charset="0"/>
                            </a:rPr>
                            <m:t>−</m:t>
                          </m:r>
                        </m:sup>
                      </m:sSup>
                      <m:r>
                        <a:rPr lang="en-GB" sz="2400" b="0" i="1" smtClean="0">
                          <a:solidFill>
                            <a:srgbClr val="000000"/>
                          </a:solidFill>
                          <a:latin typeface="Cambria Math" panose="02040503050406030204" pitchFamily="18" charset="0"/>
                        </a:rPr>
                        <m:t> + </m:t>
                      </m:r>
                      <m:r>
                        <a:rPr lang="en-GB" sz="2400" i="1" smtClean="0">
                          <a:solidFill>
                            <a:srgbClr val="FF0000"/>
                          </a:solidFill>
                          <a:latin typeface="Cambria Math" panose="02040503050406030204" pitchFamily="18" charset="0"/>
                        </a:rPr>
                        <m:t>?</m:t>
                      </m:r>
                    </m:oMath>
                  </m:oMathPara>
                </a14:m>
                <a:endParaRPr lang="en-US" sz="2400" dirty="0">
                  <a:solidFill>
                    <a:srgbClr val="000000"/>
                  </a:solidFill>
                </a:endParaRPr>
              </a:p>
            </p:txBody>
          </p:sp>
        </mc:Choice>
        <mc:Fallback xmlns="">
          <p:sp>
            <p:nvSpPr>
              <p:cNvPr id="11" name="TextBox 10">
                <a:extLst>
                  <a:ext uri="{FF2B5EF4-FFF2-40B4-BE49-F238E27FC236}">
                    <a16:creationId xmlns:a16="http://schemas.microsoft.com/office/drawing/2014/main" id="{1F61B339-5B9D-6548-B8BB-3ED068B0EA9D}"/>
                  </a:ext>
                </a:extLst>
              </p:cNvPr>
              <p:cNvSpPr txBox="1">
                <a:spLocks noRot="1" noChangeAspect="1" noMove="1" noResize="1" noEditPoints="1" noAdjustHandles="1" noChangeArrowheads="1" noChangeShapeType="1" noTextEdit="1"/>
              </p:cNvSpPr>
              <p:nvPr/>
            </p:nvSpPr>
            <p:spPr>
              <a:xfrm>
                <a:off x="2629392" y="4196647"/>
                <a:ext cx="3743396" cy="378758"/>
              </a:xfrm>
              <a:prstGeom prst="rect">
                <a:avLst/>
              </a:prstGeom>
              <a:blipFill>
                <a:blip r:embed="rId6"/>
                <a:stretch>
                  <a:fillRect l="-338" t="-3226" r="-1351"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1BF238-BAE1-B54B-8D46-66C0D02A3B6A}"/>
                  </a:ext>
                </a:extLst>
              </p:cNvPr>
              <p:cNvSpPr txBox="1"/>
              <p:nvPr/>
            </p:nvSpPr>
            <p:spPr>
              <a:xfrm>
                <a:off x="2642092" y="4818947"/>
                <a:ext cx="3031599" cy="378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93</m:t>
                          </m:r>
                        </m:sub>
                        <m:sup>
                          <m:r>
                            <a:rPr lang="en-GB" sz="2400" b="0" i="1" smtClean="0">
                              <a:solidFill>
                                <a:srgbClr val="000000"/>
                              </a:solidFill>
                              <a:latin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Np</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94</m:t>
                          </m:r>
                        </m:sub>
                        <m:sup>
                          <m:r>
                            <a:rPr lang="en-GB" sz="2400" b="0" i="0" smtClean="0">
                              <a:solidFill>
                                <a:srgbClr val="000000"/>
                              </a:solidFill>
                              <a:latin typeface="Cambria Math" panose="02040503050406030204" pitchFamily="18" charset="0"/>
                              <a:ea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Pu</m:t>
                          </m:r>
                        </m:e>
                      </m:sPre>
                      <m:r>
                        <a:rPr lang="en-GB" sz="2400" b="0" i="0"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r>
                        <a:rPr lang="en-GB" sz="2400" i="1" smtClean="0">
                          <a:solidFill>
                            <a:srgbClr val="FF0000"/>
                          </a:solidFill>
                          <a:latin typeface="Cambria Math" panose="02040503050406030204" pitchFamily="18" charset="0"/>
                        </a:rPr>
                        <m:t>?</m:t>
                      </m:r>
                      <m:r>
                        <a:rPr lang="en-GB" sz="2400" b="0" i="1" smtClean="0">
                          <a:solidFill>
                            <a:srgbClr val="000000"/>
                          </a:solidFill>
                          <a:latin typeface="Cambria Math" panose="02040503050406030204" pitchFamily="18" charset="0"/>
                        </a:rPr>
                        <m:t>+</m:t>
                      </m:r>
                      <m:acc>
                        <m:accPr>
                          <m:chr m:val="̅"/>
                          <m:ctrlPr>
                            <a:rPr lang="en-GB" sz="2400" i="1">
                              <a:solidFill>
                                <a:srgbClr val="000000"/>
                              </a:solidFill>
                              <a:latin typeface="Cambria Math" panose="02040503050406030204" pitchFamily="18" charset="0"/>
                            </a:rPr>
                          </m:ctrlPr>
                        </m:accPr>
                        <m:e>
                          <m:r>
                            <a:rPr lang="en-GB" sz="2400" b="0" i="1" smtClean="0">
                              <a:solidFill>
                                <a:srgbClr val="000000"/>
                              </a:solidFill>
                              <a:latin typeface="Cambria Math" panose="02040503050406030204" pitchFamily="18" charset="0"/>
                            </a:rPr>
                            <m:t> </m:t>
                          </m:r>
                          <m:r>
                            <a:rPr lang="en-GB" sz="2400" i="1">
                              <a:solidFill>
                                <a:srgbClr val="000000"/>
                              </a:solidFill>
                              <a:latin typeface="Cambria Math" panose="02040503050406030204" pitchFamily="18" charset="0"/>
                              <a:ea typeface="Cambria Math" panose="02040503050406030204" pitchFamily="18" charset="0"/>
                            </a:rPr>
                            <m:t>𝜈</m:t>
                          </m:r>
                        </m:e>
                      </m:acc>
                    </m:oMath>
                  </m:oMathPara>
                </a14:m>
                <a:endParaRPr lang="en-US" sz="2400" dirty="0">
                  <a:solidFill>
                    <a:srgbClr val="000000"/>
                  </a:solidFill>
                </a:endParaRPr>
              </a:p>
            </p:txBody>
          </p:sp>
        </mc:Choice>
        <mc:Fallback xmlns="">
          <p:sp>
            <p:nvSpPr>
              <p:cNvPr id="12" name="TextBox 11">
                <a:extLst>
                  <a:ext uri="{FF2B5EF4-FFF2-40B4-BE49-F238E27FC236}">
                    <a16:creationId xmlns:a16="http://schemas.microsoft.com/office/drawing/2014/main" id="{A41BF238-BAE1-B54B-8D46-66C0D02A3B6A}"/>
                  </a:ext>
                </a:extLst>
              </p:cNvPr>
              <p:cNvSpPr txBox="1">
                <a:spLocks noRot="1" noChangeAspect="1" noMove="1" noResize="1" noEditPoints="1" noAdjustHandles="1" noChangeArrowheads="1" noChangeShapeType="1" noTextEdit="1"/>
              </p:cNvSpPr>
              <p:nvPr/>
            </p:nvSpPr>
            <p:spPr>
              <a:xfrm>
                <a:off x="2642092" y="4818947"/>
                <a:ext cx="3031599" cy="378180"/>
              </a:xfrm>
              <a:prstGeom prst="rect">
                <a:avLst/>
              </a:prstGeom>
              <a:blipFill>
                <a:blip r:embed="rId7"/>
                <a:stretch>
                  <a:fillRect t="-3226" r="-417"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8928175-9550-7C4F-8B2C-E4AADCC7079C}"/>
                  </a:ext>
                </a:extLst>
              </p:cNvPr>
              <p:cNvSpPr txBox="1"/>
              <p:nvPr/>
            </p:nvSpPr>
            <p:spPr>
              <a:xfrm>
                <a:off x="2654792" y="5441247"/>
                <a:ext cx="2603598" cy="3844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8</m:t>
                          </m:r>
                        </m:sub>
                        <m:sup>
                          <m:r>
                            <a:rPr lang="en-GB" sz="2400" b="0" i="1" smtClean="0">
                              <a:solidFill>
                                <a:srgbClr val="000000"/>
                              </a:solidFill>
                              <a:latin typeface="Cambria Math" panose="02040503050406030204" pitchFamily="18" charset="0"/>
                            </a:rPr>
                            <m:t>15</m:t>
                          </m:r>
                        </m:sup>
                        <m:e>
                          <m:r>
                            <m:rPr>
                              <m:sty m:val="p"/>
                            </m:rPr>
                            <a:rPr lang="en-GB" sz="2400" b="0" i="0" smtClean="0">
                              <a:solidFill>
                                <a:srgbClr val="000000"/>
                              </a:solidFill>
                              <a:latin typeface="Cambria Math" panose="02040503050406030204" pitchFamily="18" charset="0"/>
                            </a:rPr>
                            <m:t>O</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7</m:t>
                          </m:r>
                        </m:sub>
                        <m:sup>
                          <m:r>
                            <a:rPr lang="en-GB" sz="2400" b="0" i="0" smtClean="0">
                              <a:solidFill>
                                <a:srgbClr val="000000"/>
                              </a:solidFill>
                              <a:latin typeface="Cambria Math" panose="02040503050406030204" pitchFamily="18" charset="0"/>
                              <a:ea typeface="Cambria Math" panose="02040503050406030204" pitchFamily="18" charset="0"/>
                            </a:rPr>
                            <m:t>15</m:t>
                          </m:r>
                        </m:sup>
                        <m:e>
                          <m:r>
                            <m:rPr>
                              <m:sty m:val="p"/>
                            </m:rPr>
                            <a:rPr lang="en-GB" sz="2400" b="0" i="0" smtClean="0">
                              <a:solidFill>
                                <a:srgbClr val="000000"/>
                              </a:solidFill>
                              <a:latin typeface="Cambria Math" panose="02040503050406030204" pitchFamily="18" charset="0"/>
                            </a:rPr>
                            <m:t>N</m:t>
                          </m:r>
                        </m:e>
                      </m:sPre>
                      <m:r>
                        <a:rPr lang="en-GB" sz="2400" b="0" i="0"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r>
                        <a:rPr lang="en-GB" sz="2400" i="1">
                          <a:solidFill>
                            <a:srgbClr val="FF0000"/>
                          </a:solidFill>
                          <a:latin typeface="Cambria Math" panose="02040503050406030204" pitchFamily="18" charset="0"/>
                        </a:rPr>
                        <m:t>?</m:t>
                      </m:r>
                      <m:r>
                        <a:rPr lang="en-GB" sz="2400" b="0" i="1" smtClean="0">
                          <a:solidFill>
                            <a:srgbClr val="FF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ea typeface="Cambria Math" panose="02040503050406030204" pitchFamily="18" charset="0"/>
                        </a:rPr>
                        <m:t>𝜈</m:t>
                      </m:r>
                    </m:oMath>
                  </m:oMathPara>
                </a14:m>
                <a:endParaRPr lang="en-US" sz="2400" dirty="0">
                  <a:solidFill>
                    <a:srgbClr val="000000"/>
                  </a:solidFill>
                </a:endParaRPr>
              </a:p>
            </p:txBody>
          </p:sp>
        </mc:Choice>
        <mc:Fallback xmlns="">
          <p:sp>
            <p:nvSpPr>
              <p:cNvPr id="13" name="TextBox 12">
                <a:extLst>
                  <a:ext uri="{FF2B5EF4-FFF2-40B4-BE49-F238E27FC236}">
                    <a16:creationId xmlns:a16="http://schemas.microsoft.com/office/drawing/2014/main" id="{28928175-9550-7C4F-8B2C-E4AADCC7079C}"/>
                  </a:ext>
                </a:extLst>
              </p:cNvPr>
              <p:cNvSpPr txBox="1">
                <a:spLocks noRot="1" noChangeAspect="1" noMove="1" noResize="1" noEditPoints="1" noAdjustHandles="1" noChangeArrowheads="1" noChangeShapeType="1" noTextEdit="1"/>
              </p:cNvSpPr>
              <p:nvPr/>
            </p:nvSpPr>
            <p:spPr>
              <a:xfrm>
                <a:off x="2654792" y="5441247"/>
                <a:ext cx="2603598" cy="384401"/>
              </a:xfrm>
              <a:prstGeom prst="rect">
                <a:avLst/>
              </a:prstGeom>
              <a:blipFill>
                <a:blip r:embed="rId8"/>
                <a:stretch>
                  <a:fillRect l="-483" t="-3226" r="-483"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641F6B-6B24-6243-94EF-291E25E50F79}"/>
                  </a:ext>
                </a:extLst>
              </p:cNvPr>
              <p:cNvSpPr txBox="1"/>
              <p:nvPr/>
            </p:nvSpPr>
            <p:spPr>
              <a:xfrm>
                <a:off x="2622134" y="6123730"/>
                <a:ext cx="2616998" cy="3844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78</m:t>
                          </m:r>
                        </m:sub>
                        <m:sup>
                          <m:r>
                            <a:rPr lang="en-GB" sz="2400" b="0" i="1" smtClean="0">
                              <a:solidFill>
                                <a:srgbClr val="000000"/>
                              </a:solidFill>
                              <a:latin typeface="Cambria Math" panose="02040503050406030204" pitchFamily="18" charset="0"/>
                            </a:rPr>
                            <m:t>175</m:t>
                          </m:r>
                        </m:sup>
                        <m:e>
                          <m:r>
                            <m:rPr>
                              <m:sty m:val="p"/>
                            </m:rPr>
                            <a:rPr lang="en-GB" sz="2400" b="0" i="0" smtClean="0">
                              <a:solidFill>
                                <a:srgbClr val="000000"/>
                              </a:solidFill>
                              <a:latin typeface="Cambria Math" panose="02040503050406030204" pitchFamily="18" charset="0"/>
                            </a:rPr>
                            <m:t>Pt</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76</m:t>
                          </m:r>
                        </m:sub>
                        <m:sup>
                          <m:r>
                            <a:rPr lang="en-GB" sz="2400" b="0" i="0" smtClean="0">
                              <a:solidFill>
                                <a:srgbClr val="000000"/>
                              </a:solidFill>
                              <a:latin typeface="Cambria Math" panose="02040503050406030204" pitchFamily="18" charset="0"/>
                              <a:ea typeface="Cambria Math" panose="02040503050406030204" pitchFamily="18" charset="0"/>
                            </a:rPr>
                            <m:t>171</m:t>
                          </m:r>
                        </m:sup>
                        <m:e>
                          <m:r>
                            <m:rPr>
                              <m:sty m:val="p"/>
                            </m:rPr>
                            <a:rPr lang="en-GB" sz="2400" b="0" i="0" smtClean="0">
                              <a:solidFill>
                                <a:srgbClr val="000000"/>
                              </a:solidFill>
                              <a:latin typeface="Cambria Math" panose="02040503050406030204" pitchFamily="18" charset="0"/>
                            </a:rPr>
                            <m:t>Os</m:t>
                          </m:r>
                        </m:e>
                      </m:sPre>
                      <m:r>
                        <a:rPr lang="en-GB" sz="2400" b="0" i="0"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rPr>
                        <m:t>  </m:t>
                      </m:r>
                      <m:r>
                        <a:rPr lang="en-GB" sz="2400" b="0" i="1" smtClean="0">
                          <a:solidFill>
                            <a:srgbClr val="FF0000"/>
                          </a:solidFill>
                          <a:latin typeface="Cambria Math" panose="02040503050406030204" pitchFamily="18" charset="0"/>
                        </a:rPr>
                        <m:t>?</m:t>
                      </m:r>
                    </m:oMath>
                  </m:oMathPara>
                </a14:m>
                <a:endParaRPr lang="en-US" sz="2400" dirty="0">
                  <a:solidFill>
                    <a:srgbClr val="000000"/>
                  </a:solidFill>
                </a:endParaRPr>
              </a:p>
            </p:txBody>
          </p:sp>
        </mc:Choice>
        <mc:Fallback xmlns="">
          <p:sp>
            <p:nvSpPr>
              <p:cNvPr id="18" name="TextBox 17">
                <a:extLst>
                  <a:ext uri="{FF2B5EF4-FFF2-40B4-BE49-F238E27FC236}">
                    <a16:creationId xmlns:a16="http://schemas.microsoft.com/office/drawing/2014/main" id="{F2641F6B-6B24-6243-94EF-291E25E50F79}"/>
                  </a:ext>
                </a:extLst>
              </p:cNvPr>
              <p:cNvSpPr txBox="1">
                <a:spLocks noRot="1" noChangeAspect="1" noMove="1" noResize="1" noEditPoints="1" noAdjustHandles="1" noChangeArrowheads="1" noChangeShapeType="1" noTextEdit="1"/>
              </p:cNvSpPr>
              <p:nvPr/>
            </p:nvSpPr>
            <p:spPr>
              <a:xfrm>
                <a:off x="2622134" y="6123730"/>
                <a:ext cx="2616998" cy="384401"/>
              </a:xfrm>
              <a:prstGeom prst="rect">
                <a:avLst/>
              </a:prstGeom>
              <a:blipFill>
                <a:blip r:embed="rId9"/>
                <a:stretch>
                  <a:fillRect t="-3226" r="-966" b="-35484"/>
                </a:stretch>
              </a:blipFill>
            </p:spPr>
            <p:txBody>
              <a:bodyPr/>
              <a:lstStyle/>
              <a:p>
                <a:r>
                  <a:rPr lang="en-US">
                    <a:noFill/>
                  </a:rPr>
                  <a:t> </a:t>
                </a:r>
              </a:p>
            </p:txBody>
          </p:sp>
        </mc:Fallback>
      </mc:AlternateContent>
    </p:spTree>
    <p:extLst>
      <p:ext uri="{BB962C8B-B14F-4D97-AF65-F5344CB8AC3E}">
        <p14:creationId xmlns:p14="http://schemas.microsoft.com/office/powerpoint/2010/main" val="104896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CB89C7-0E77-014D-9835-DB55C00DF203}"/>
              </a:ext>
            </a:extLst>
          </p:cNvPr>
          <p:cNvSpPr txBox="1"/>
          <p:nvPr/>
        </p:nvSpPr>
        <p:spPr>
          <a:xfrm>
            <a:off x="0" y="418564"/>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2</a:t>
            </a:r>
          </a:p>
        </p:txBody>
      </p:sp>
      <p:sp>
        <p:nvSpPr>
          <p:cNvPr id="2" name="TextBox 1">
            <a:extLst>
              <a:ext uri="{FF2B5EF4-FFF2-40B4-BE49-F238E27FC236}">
                <a16:creationId xmlns:a16="http://schemas.microsoft.com/office/drawing/2014/main" id="{A9C6F319-7614-4B4B-A926-B7E0F1EE5E02}"/>
              </a:ext>
            </a:extLst>
          </p:cNvPr>
          <p:cNvSpPr txBox="1"/>
          <p:nvPr/>
        </p:nvSpPr>
        <p:spPr>
          <a:xfrm>
            <a:off x="330200" y="907531"/>
            <a:ext cx="8483600" cy="584775"/>
          </a:xfrm>
          <a:prstGeom prst="rect">
            <a:avLst/>
          </a:prstGeom>
          <a:noFill/>
        </p:spPr>
        <p:txBody>
          <a:bodyPr wrap="square" rtlCol="0">
            <a:spAutoFit/>
          </a:bodyPr>
          <a:lstStyle/>
          <a:p>
            <a:r>
              <a:rPr lang="en-US" sz="1600" dirty="0">
                <a:solidFill>
                  <a:srgbClr val="000000"/>
                </a:solidFill>
                <a:latin typeface="Arial" panose="020B0604020202020204" pitchFamily="34" charset="0"/>
                <a:cs typeface="Arial" panose="020B0604020202020204" pitchFamily="34" charset="0"/>
              </a:rPr>
              <a:t>Substitute the missing atomic number, mass numbers, and/or symbols in the following nuclear reactions and radioactive decays: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CCA127-573D-DF47-BF2B-5A51F25B3C96}"/>
                  </a:ext>
                </a:extLst>
              </p:cNvPr>
              <p:cNvSpPr txBox="1"/>
              <p:nvPr/>
            </p:nvSpPr>
            <p:spPr>
              <a:xfrm>
                <a:off x="2629392" y="1720147"/>
                <a:ext cx="3384773" cy="383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27</m:t>
                          </m:r>
                        </m:sub>
                        <m:sup>
                          <m:r>
                            <a:rPr lang="en-GB" sz="2400" b="0" i="0" smtClean="0">
                              <a:solidFill>
                                <a:srgbClr val="000000"/>
                              </a:solidFill>
                              <a:latin typeface="Cambria Math" panose="02040503050406030204" pitchFamily="18" charset="0"/>
                            </a:rPr>
                            <m:t>59</m:t>
                          </m:r>
                        </m:sup>
                        <m:e>
                          <m:r>
                            <m:rPr>
                              <m:sty m:val="p"/>
                            </m:rPr>
                            <a:rPr lang="en-GB" sz="2400" b="0" i="0" smtClean="0">
                              <a:solidFill>
                                <a:srgbClr val="000000"/>
                              </a:solidFill>
                              <a:latin typeface="Cambria Math" panose="02040503050406030204" pitchFamily="18" charset="0"/>
                            </a:rPr>
                            <m:t>Co</m:t>
                          </m:r>
                        </m:e>
                      </m:sPre>
                      <m:r>
                        <a:rPr lang="en-GB" sz="2400" b="0" i="1" smtClean="0">
                          <a:solidFill>
                            <a:srgbClr val="000000"/>
                          </a:solidFill>
                          <a:latin typeface="Cambria Math" panose="02040503050406030204" pitchFamily="18" charset="0"/>
                        </a:rPr>
                        <m:t>+</m:t>
                      </m:r>
                      <m:sPre>
                        <m:sPrePr>
                          <m:ctrlPr>
                            <a:rPr lang="en-GB" sz="2400" i="1">
                              <a:solidFill>
                                <a:srgbClr val="000000"/>
                              </a:solidFill>
                              <a:latin typeface="Cambria Math" panose="02040503050406030204" pitchFamily="18" charset="0"/>
                            </a:rPr>
                          </m:ctrlPr>
                        </m:sPrePr>
                        <m:sub>
                          <m:r>
                            <a:rPr lang="en-GB" sz="2400">
                              <a:solidFill>
                                <a:srgbClr val="000000"/>
                              </a:solidFill>
                              <a:latin typeface="Cambria Math" panose="02040503050406030204" pitchFamily="18" charset="0"/>
                            </a:rPr>
                            <m:t>2</m:t>
                          </m:r>
                        </m:sub>
                        <m:sup>
                          <m:r>
                            <a:rPr lang="en-GB" sz="2400" b="0" i="0" smtClean="0">
                              <a:solidFill>
                                <a:srgbClr val="000000"/>
                              </a:solidFill>
                              <a:latin typeface="Cambria Math" panose="02040503050406030204" pitchFamily="18" charset="0"/>
                            </a:rPr>
                            <m:t>4</m:t>
                          </m:r>
                        </m:sup>
                        <m:e>
                          <m:r>
                            <m:rPr>
                              <m:sty m:val="p"/>
                            </m:rPr>
                            <a:rPr lang="en-GB" sz="2400" b="0" i="0" smtClean="0">
                              <a:solidFill>
                                <a:srgbClr val="000000"/>
                              </a:solidFill>
                              <a:latin typeface="Cambria Math" panose="02040503050406030204" pitchFamily="18" charset="0"/>
                            </a:rPr>
                            <m:t>He</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0" smtClean="0">
                              <a:solidFill>
                                <a:srgbClr val="000000"/>
                              </a:solidFill>
                              <a:latin typeface="Cambria Math" panose="02040503050406030204" pitchFamily="18" charset="0"/>
                              <a:ea typeface="Cambria Math" panose="02040503050406030204" pitchFamily="18" charset="0"/>
                            </a:rPr>
                            <m:t>29</m:t>
                          </m:r>
                        </m:sub>
                        <m:sup>
                          <m:r>
                            <a:rPr lang="en-GB" sz="2400" b="0" i="0" smtClean="0">
                              <a:solidFill>
                                <a:srgbClr val="000000"/>
                              </a:solidFill>
                              <a:latin typeface="Cambria Math" panose="02040503050406030204" pitchFamily="18" charset="0"/>
                            </a:rPr>
                            <m:t>61</m:t>
                          </m:r>
                        </m:sup>
                        <m:e>
                          <m:r>
                            <m:rPr>
                              <m:sty m:val="p"/>
                            </m:rPr>
                            <a:rPr lang="en-GB" sz="2400" b="0" i="0" smtClean="0">
                              <a:solidFill>
                                <a:srgbClr val="000000"/>
                              </a:solidFill>
                              <a:latin typeface="Cambria Math" panose="02040503050406030204" pitchFamily="18" charset="0"/>
                            </a:rPr>
                            <m:t>Cu</m:t>
                          </m:r>
                        </m:e>
                      </m:sPre>
                      <m:r>
                        <a:rPr lang="en-GB" sz="2400" b="0" i="0" smtClean="0">
                          <a:solidFill>
                            <a:srgbClr val="000000"/>
                          </a:solidFill>
                          <a:latin typeface="Cambria Math" panose="02040503050406030204" pitchFamily="18" charset="0"/>
                        </a:rPr>
                        <m:t> +</m:t>
                      </m:r>
                      <m:r>
                        <a:rPr lang="en-GB" sz="2400" b="0" i="1" smtClean="0">
                          <a:solidFill>
                            <a:srgbClr val="FF0000"/>
                          </a:solidFill>
                          <a:latin typeface="Cambria Math" panose="02040503050406030204" pitchFamily="18" charset="0"/>
                        </a:rPr>
                        <m:t>2</m:t>
                      </m:r>
                      <m:r>
                        <m:rPr>
                          <m:sty m:val="p"/>
                        </m:rPr>
                        <a:rPr lang="en-GB" sz="2400" b="0" i="0" smtClean="0">
                          <a:solidFill>
                            <a:srgbClr val="FF0000"/>
                          </a:solidFill>
                          <a:latin typeface="Cambria Math" panose="02040503050406030204" pitchFamily="18" charset="0"/>
                        </a:rPr>
                        <m:t>n</m:t>
                      </m:r>
                    </m:oMath>
                  </m:oMathPara>
                </a14:m>
                <a:endParaRPr lang="en-US" sz="2400" dirty="0">
                  <a:solidFill>
                    <a:srgbClr val="000000"/>
                  </a:solidFill>
                </a:endParaRPr>
              </a:p>
            </p:txBody>
          </p:sp>
        </mc:Choice>
        <mc:Fallback xmlns="">
          <p:sp>
            <p:nvSpPr>
              <p:cNvPr id="7" name="TextBox 6">
                <a:extLst>
                  <a:ext uri="{FF2B5EF4-FFF2-40B4-BE49-F238E27FC236}">
                    <a16:creationId xmlns:a16="http://schemas.microsoft.com/office/drawing/2014/main" id="{2FCCA127-573D-DF47-BF2B-5A51F25B3C96}"/>
                  </a:ext>
                </a:extLst>
              </p:cNvPr>
              <p:cNvSpPr txBox="1">
                <a:spLocks noRot="1" noChangeAspect="1" noMove="1" noResize="1" noEditPoints="1" noAdjustHandles="1" noChangeArrowheads="1" noChangeShapeType="1" noTextEdit="1"/>
              </p:cNvSpPr>
              <p:nvPr/>
            </p:nvSpPr>
            <p:spPr>
              <a:xfrm>
                <a:off x="2629392" y="1720147"/>
                <a:ext cx="3384773" cy="383823"/>
              </a:xfrm>
              <a:prstGeom prst="rect">
                <a:avLst/>
              </a:prstGeom>
              <a:blipFill>
                <a:blip r:embed="rId2"/>
                <a:stretch>
                  <a:fillRect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4691C-782B-564D-9652-8ADFC91DB443}"/>
                  </a:ext>
                </a:extLst>
              </p:cNvPr>
              <p:cNvSpPr txBox="1"/>
              <p:nvPr/>
            </p:nvSpPr>
            <p:spPr>
              <a:xfrm>
                <a:off x="2629392" y="2317047"/>
                <a:ext cx="3121431" cy="3789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i="1" smtClean="0">
                              <a:solidFill>
                                <a:srgbClr val="FF0000"/>
                              </a:solidFill>
                              <a:latin typeface="Cambria Math" panose="02040503050406030204" pitchFamily="18" charset="0"/>
                            </a:rPr>
                          </m:ctrlPr>
                        </m:sPrePr>
                        <m:sub>
                          <m:r>
                            <a:rPr lang="en-GB" sz="2400" b="0" i="0" smtClean="0">
                              <a:solidFill>
                                <a:srgbClr val="FF0000"/>
                              </a:solidFill>
                              <a:latin typeface="Cambria Math" panose="02040503050406030204" pitchFamily="18" charset="0"/>
                            </a:rPr>
                            <m:t>1</m:t>
                          </m:r>
                        </m:sub>
                        <m:sup>
                          <m:r>
                            <a:rPr lang="en-GB" sz="2400" b="0" i="1" smtClean="0">
                              <a:solidFill>
                                <a:srgbClr val="FF0000"/>
                              </a:solidFill>
                              <a:latin typeface="Cambria Math" panose="02040503050406030204" pitchFamily="18" charset="0"/>
                            </a:rPr>
                            <m:t>2</m:t>
                          </m:r>
                        </m:sup>
                        <m:e>
                          <m:r>
                            <m:rPr>
                              <m:sty m:val="p"/>
                            </m:rPr>
                            <a:rPr lang="en-GB" sz="2400" b="0" i="0" smtClean="0">
                              <a:solidFill>
                                <a:srgbClr val="FF0000"/>
                              </a:solidFill>
                              <a:latin typeface="Cambria Math" panose="02040503050406030204" pitchFamily="18" charset="0"/>
                            </a:rPr>
                            <m:t>H</m:t>
                          </m:r>
                        </m:e>
                      </m:sPre>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29</m:t>
                          </m:r>
                        </m:sub>
                        <m:sup>
                          <m:r>
                            <a:rPr lang="en-GB" sz="2400" b="0" i="1" smtClean="0">
                              <a:solidFill>
                                <a:srgbClr val="000000"/>
                              </a:solidFill>
                              <a:latin typeface="Cambria Math" panose="02040503050406030204" pitchFamily="18" charset="0"/>
                            </a:rPr>
                            <m:t>63</m:t>
                          </m:r>
                        </m:sup>
                        <m:e>
                          <m:r>
                            <m:rPr>
                              <m:sty m:val="p"/>
                            </m:rPr>
                            <a:rPr lang="en-GB" sz="2400" b="0" i="0" smtClean="0">
                              <a:solidFill>
                                <a:srgbClr val="000000"/>
                              </a:solidFill>
                              <a:latin typeface="Cambria Math" panose="02040503050406030204" pitchFamily="18" charset="0"/>
                            </a:rPr>
                            <m:t>Cu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30</m:t>
                          </m:r>
                        </m:sub>
                        <m:sup>
                          <m:r>
                            <a:rPr lang="en-GB" sz="2400" b="0" i="0" smtClean="0">
                              <a:solidFill>
                                <a:srgbClr val="000000"/>
                              </a:solidFill>
                              <a:latin typeface="Cambria Math" panose="02040503050406030204" pitchFamily="18" charset="0"/>
                              <a:ea typeface="Cambria Math" panose="02040503050406030204" pitchFamily="18" charset="0"/>
                            </a:rPr>
                            <m:t>64</m:t>
                          </m:r>
                        </m:sup>
                        <m:e>
                          <m:r>
                            <m:rPr>
                              <m:sty m:val="p"/>
                            </m:rPr>
                            <a:rPr lang="en-GB" sz="2400" b="0" i="0" smtClean="0">
                              <a:solidFill>
                                <a:srgbClr val="000000"/>
                              </a:solidFill>
                              <a:latin typeface="Cambria Math" panose="02040503050406030204" pitchFamily="18" charset="0"/>
                            </a:rPr>
                            <m:t>Zn</m:t>
                          </m:r>
                        </m:e>
                      </m:sPre>
                      <m:r>
                        <a:rPr lang="en-GB" sz="2400" b="0" i="0" smtClean="0">
                          <a:solidFill>
                            <a:srgbClr val="000000"/>
                          </a:solidFill>
                          <a:latin typeface="Cambria Math" panose="02040503050406030204" pitchFamily="18" charset="0"/>
                        </a:rPr>
                        <m:t> +</m:t>
                      </m:r>
                      <m:r>
                        <m:rPr>
                          <m:nor/>
                        </m:rPr>
                        <a:rPr lang="en-GB" sz="2400" b="0" i="0" smtClean="0">
                          <a:solidFill>
                            <a:srgbClr val="000000"/>
                          </a:solidFill>
                          <a:latin typeface="Cambria Math" panose="02040503050406030204" pitchFamily="18" charset="0"/>
                        </a:rPr>
                        <m:t>n</m:t>
                      </m:r>
                    </m:oMath>
                  </m:oMathPara>
                </a14:m>
                <a:endParaRPr lang="en-US" sz="2400" dirty="0">
                  <a:solidFill>
                    <a:srgbClr val="000000"/>
                  </a:solidFill>
                </a:endParaRPr>
              </a:p>
            </p:txBody>
          </p:sp>
        </mc:Choice>
        <mc:Fallback xmlns="">
          <p:sp>
            <p:nvSpPr>
              <p:cNvPr id="8" name="TextBox 7">
                <a:extLst>
                  <a:ext uri="{FF2B5EF4-FFF2-40B4-BE49-F238E27FC236}">
                    <a16:creationId xmlns:a16="http://schemas.microsoft.com/office/drawing/2014/main" id="{D8A4691C-782B-564D-9652-8ADFC91DB443}"/>
                  </a:ext>
                </a:extLst>
              </p:cNvPr>
              <p:cNvSpPr txBox="1">
                <a:spLocks noRot="1" noChangeAspect="1" noMove="1" noResize="1" noEditPoints="1" noAdjustHandles="1" noChangeArrowheads="1" noChangeShapeType="1" noTextEdit="1"/>
              </p:cNvSpPr>
              <p:nvPr/>
            </p:nvSpPr>
            <p:spPr>
              <a:xfrm>
                <a:off x="2629392" y="2317047"/>
                <a:ext cx="3121431" cy="378950"/>
              </a:xfrm>
              <a:prstGeom prst="rect">
                <a:avLst/>
              </a:prstGeom>
              <a:blipFill>
                <a:blip r:embed="rId3"/>
                <a:stretch>
                  <a:fillRect r="-405"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60DDA1-20C1-AF47-B499-8BE7A923535F}"/>
                  </a:ext>
                </a:extLst>
              </p:cNvPr>
              <p:cNvSpPr txBox="1"/>
              <p:nvPr/>
            </p:nvSpPr>
            <p:spPr>
              <a:xfrm>
                <a:off x="2629392" y="3015547"/>
                <a:ext cx="2539541" cy="375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000000"/>
                          </a:solidFill>
                          <a:latin typeface="Cambria Math" panose="02040503050406030204" pitchFamily="18" charset="0"/>
                        </a:rPr>
                        <m:t>p</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0" smtClean="0">
                              <a:solidFill>
                                <a:srgbClr val="000000"/>
                              </a:solidFill>
                              <a:latin typeface="Cambria Math" panose="02040503050406030204" pitchFamily="18" charset="0"/>
                            </a:rPr>
                            <m:t>1</m:t>
                          </m:r>
                        </m:sub>
                        <m:sup>
                          <m:r>
                            <a:rPr lang="en-GB" sz="2400" b="0" i="1" smtClean="0">
                              <a:solidFill>
                                <a:srgbClr val="000000"/>
                              </a:solidFill>
                              <a:latin typeface="Cambria Math" panose="02040503050406030204" pitchFamily="18" charset="0"/>
                            </a:rPr>
                            <m:t>3</m:t>
                          </m:r>
                        </m:sup>
                        <m:e>
                          <m:r>
                            <m:rPr>
                              <m:sty m:val="p"/>
                            </m:rPr>
                            <a:rPr lang="en-GB" sz="2400" b="0" i="0" smtClean="0">
                              <a:solidFill>
                                <a:srgbClr val="000000"/>
                              </a:solidFill>
                              <a:latin typeface="Cambria Math" panose="02040503050406030204" pitchFamily="18" charset="0"/>
                            </a:rPr>
                            <m:t>H</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1</m:t>
                          </m:r>
                        </m:sub>
                        <m:sup>
                          <m:r>
                            <a:rPr lang="en-GB" sz="2400" b="0" i="0" smtClean="0">
                              <a:solidFill>
                                <a:srgbClr val="000000"/>
                              </a:solidFill>
                              <a:latin typeface="Cambria Math" panose="02040503050406030204" pitchFamily="18" charset="0"/>
                              <a:ea typeface="Cambria Math" panose="02040503050406030204" pitchFamily="18" charset="0"/>
                            </a:rPr>
                            <m:t>2</m:t>
                          </m:r>
                        </m:sup>
                        <m:e>
                          <m:r>
                            <m:rPr>
                              <m:sty m:val="p"/>
                            </m:rPr>
                            <a:rPr lang="en-GB" sz="2400" b="0" i="0" smtClean="0">
                              <a:solidFill>
                                <a:srgbClr val="000000"/>
                              </a:solidFill>
                              <a:latin typeface="Cambria Math" panose="02040503050406030204" pitchFamily="18" charset="0"/>
                            </a:rPr>
                            <m:t>H</m:t>
                          </m:r>
                        </m:e>
                      </m:sPre>
                      <m:r>
                        <a:rPr lang="en-GB" sz="2400" b="0" i="1" smtClean="0">
                          <a:solidFill>
                            <a:srgbClr val="000000"/>
                          </a:solidFill>
                          <a:latin typeface="Cambria Math" panose="02040503050406030204" pitchFamily="18" charset="0"/>
                        </a:rPr>
                        <m:t>+</m:t>
                      </m:r>
                      <m:sPre>
                        <m:sPrePr>
                          <m:ctrlPr>
                            <a:rPr lang="en-US" sz="2400" i="1" smtClean="0">
                              <a:solidFill>
                                <a:srgbClr val="FF0000"/>
                              </a:solidFill>
                              <a:latin typeface="Cambria Math" panose="02040503050406030204" pitchFamily="18" charset="0"/>
                              <a:ea typeface="Cambria Math" panose="02040503050406030204" pitchFamily="18" charset="0"/>
                            </a:rPr>
                          </m:ctrlPr>
                        </m:sPrePr>
                        <m:sub>
                          <m:r>
                            <a:rPr lang="en-GB" sz="2400" i="1">
                              <a:solidFill>
                                <a:srgbClr val="FF0000"/>
                              </a:solidFill>
                              <a:latin typeface="Cambria Math" panose="02040503050406030204" pitchFamily="18" charset="0"/>
                              <a:ea typeface="Cambria Math" panose="02040503050406030204" pitchFamily="18" charset="0"/>
                            </a:rPr>
                            <m:t>1</m:t>
                          </m:r>
                        </m:sub>
                        <m:sup>
                          <m:r>
                            <a:rPr lang="en-GB" sz="2400">
                              <a:solidFill>
                                <a:srgbClr val="FF0000"/>
                              </a:solidFill>
                              <a:latin typeface="Cambria Math" panose="02040503050406030204" pitchFamily="18" charset="0"/>
                              <a:ea typeface="Cambria Math" panose="02040503050406030204" pitchFamily="18" charset="0"/>
                            </a:rPr>
                            <m:t>2</m:t>
                          </m:r>
                        </m:sup>
                        <m:e>
                          <m:r>
                            <m:rPr>
                              <m:sty m:val="p"/>
                            </m:rPr>
                            <a:rPr lang="en-GB" sz="2400">
                              <a:solidFill>
                                <a:srgbClr val="FF0000"/>
                              </a:solidFill>
                              <a:latin typeface="Cambria Math" panose="02040503050406030204" pitchFamily="18" charset="0"/>
                            </a:rPr>
                            <m:t>H</m:t>
                          </m:r>
                        </m:e>
                      </m:sPre>
                    </m:oMath>
                  </m:oMathPara>
                </a14:m>
                <a:endParaRPr lang="en-US" sz="2400" dirty="0">
                  <a:solidFill>
                    <a:srgbClr val="000000"/>
                  </a:solidFill>
                </a:endParaRPr>
              </a:p>
            </p:txBody>
          </p:sp>
        </mc:Choice>
        <mc:Fallback xmlns="">
          <p:sp>
            <p:nvSpPr>
              <p:cNvPr id="9" name="TextBox 8">
                <a:extLst>
                  <a:ext uri="{FF2B5EF4-FFF2-40B4-BE49-F238E27FC236}">
                    <a16:creationId xmlns:a16="http://schemas.microsoft.com/office/drawing/2014/main" id="{5760DDA1-20C1-AF47-B499-8BE7A923535F}"/>
                  </a:ext>
                </a:extLst>
              </p:cNvPr>
              <p:cNvSpPr txBox="1">
                <a:spLocks noRot="1" noChangeAspect="1" noMove="1" noResize="1" noEditPoints="1" noAdjustHandles="1" noChangeArrowheads="1" noChangeShapeType="1" noTextEdit="1"/>
              </p:cNvSpPr>
              <p:nvPr/>
            </p:nvSpPr>
            <p:spPr>
              <a:xfrm>
                <a:off x="2629392" y="3015547"/>
                <a:ext cx="2539541" cy="375424"/>
              </a:xfrm>
              <a:prstGeom prst="rect">
                <a:avLst/>
              </a:prstGeom>
              <a:blipFill>
                <a:blip r:embed="rId4"/>
                <a:stretch>
                  <a:fillRect l="-1990" r="-1990"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C50440B-FEBE-6D4E-9FD9-723953C45D0F}"/>
                  </a:ext>
                </a:extLst>
              </p:cNvPr>
              <p:cNvSpPr txBox="1"/>
              <p:nvPr/>
            </p:nvSpPr>
            <p:spPr>
              <a:xfrm>
                <a:off x="2607620" y="3612447"/>
                <a:ext cx="4279377" cy="385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FF0000"/>
                          </a:solidFill>
                          <a:latin typeface="Cambria Math" panose="02040503050406030204" pitchFamily="18" charset="0"/>
                        </a:rPr>
                        <m:t>n</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92</m:t>
                          </m:r>
                        </m:sub>
                        <m:sup>
                          <m:r>
                            <a:rPr lang="en-GB" sz="2400" b="0" i="1" smtClean="0">
                              <a:solidFill>
                                <a:srgbClr val="000000"/>
                              </a:solidFill>
                              <a:latin typeface="Cambria Math" panose="02040503050406030204" pitchFamily="18" charset="0"/>
                            </a:rPr>
                            <m:t>235</m:t>
                          </m:r>
                        </m:sup>
                        <m:e>
                          <m:r>
                            <m:rPr>
                              <m:sty m:val="p"/>
                            </m:rPr>
                            <a:rPr lang="en-GB" sz="2400" b="0" i="0" smtClean="0">
                              <a:solidFill>
                                <a:srgbClr val="000000"/>
                              </a:solidFill>
                              <a:latin typeface="Cambria Math" panose="02040503050406030204" pitchFamily="18" charset="0"/>
                            </a:rPr>
                            <m:t>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37</m:t>
                          </m:r>
                        </m:sub>
                        <m:sup>
                          <m:r>
                            <a:rPr lang="en-GB" sz="2400" b="0" i="0" smtClean="0">
                              <a:solidFill>
                                <a:srgbClr val="000000"/>
                              </a:solidFill>
                              <a:latin typeface="Cambria Math" panose="02040503050406030204" pitchFamily="18" charset="0"/>
                              <a:ea typeface="Cambria Math" panose="02040503050406030204" pitchFamily="18" charset="0"/>
                            </a:rPr>
                            <m:t>93</m:t>
                          </m:r>
                        </m:sup>
                        <m:e>
                          <m:r>
                            <m:rPr>
                              <m:sty m:val="p"/>
                            </m:rPr>
                            <a:rPr lang="en-GB" sz="2400" b="0" i="0" smtClean="0">
                              <a:solidFill>
                                <a:srgbClr val="000000"/>
                              </a:solidFill>
                              <a:latin typeface="Cambria Math" panose="02040503050406030204" pitchFamily="18" charset="0"/>
                            </a:rPr>
                            <m:t>Rb</m:t>
                          </m:r>
                        </m:e>
                      </m:sPre>
                      <m:r>
                        <a:rPr lang="en-GB" sz="2400" b="0" i="0" smtClean="0">
                          <a:solidFill>
                            <a:srgbClr val="000000"/>
                          </a:solidFill>
                          <a:latin typeface="Cambria Math" panose="02040503050406030204" pitchFamily="18" charset="0"/>
                        </a:rPr>
                        <m:t> +</m:t>
                      </m:r>
                      <m:sPre>
                        <m:sPrePr>
                          <m:ctrlPr>
                            <a:rPr lang="en-US" sz="2400" i="1">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55</m:t>
                          </m:r>
                        </m:sub>
                        <m:sup>
                          <m:r>
                            <a:rPr lang="en-GB" sz="2400" b="0" i="0" smtClean="0">
                              <a:solidFill>
                                <a:srgbClr val="000000"/>
                              </a:solidFill>
                              <a:latin typeface="Cambria Math" panose="02040503050406030204" pitchFamily="18" charset="0"/>
                              <a:ea typeface="Cambria Math" panose="02040503050406030204" pitchFamily="18" charset="0"/>
                            </a:rPr>
                            <m:t>141</m:t>
                          </m:r>
                        </m:sup>
                        <m:e>
                          <m:r>
                            <m:rPr>
                              <m:sty m:val="p"/>
                            </m:rPr>
                            <a:rPr lang="en-GB" sz="2400" b="0" i="0" smtClean="0">
                              <a:solidFill>
                                <a:srgbClr val="000000"/>
                              </a:solidFill>
                              <a:latin typeface="Cambria Math" panose="02040503050406030204" pitchFamily="18" charset="0"/>
                            </a:rPr>
                            <m:t>Cs</m:t>
                          </m:r>
                          <m:r>
                            <a:rPr lang="en-GB" sz="2400" b="0" i="0" smtClean="0">
                              <a:solidFill>
                                <a:srgbClr val="000000"/>
                              </a:solidFill>
                              <a:latin typeface="Cambria Math" panose="02040503050406030204" pitchFamily="18" charset="0"/>
                            </a:rPr>
                            <m:t>+2</m:t>
                          </m:r>
                          <m:r>
                            <m:rPr>
                              <m:sty m:val="p"/>
                            </m:rPr>
                            <a:rPr lang="en-GB" sz="2400" b="0" i="0" smtClean="0">
                              <a:solidFill>
                                <a:srgbClr val="000000"/>
                              </a:solidFill>
                              <a:latin typeface="Cambria Math" panose="02040503050406030204" pitchFamily="18" charset="0"/>
                            </a:rPr>
                            <m:t>n</m:t>
                          </m:r>
                        </m:e>
                      </m:sPre>
                    </m:oMath>
                  </m:oMathPara>
                </a14:m>
                <a:endParaRPr lang="en-US" sz="2400" dirty="0">
                  <a:solidFill>
                    <a:srgbClr val="000000"/>
                  </a:solidFill>
                </a:endParaRPr>
              </a:p>
            </p:txBody>
          </p:sp>
        </mc:Choice>
        <mc:Fallback xmlns="">
          <p:sp>
            <p:nvSpPr>
              <p:cNvPr id="10" name="TextBox 9">
                <a:extLst>
                  <a:ext uri="{FF2B5EF4-FFF2-40B4-BE49-F238E27FC236}">
                    <a16:creationId xmlns:a16="http://schemas.microsoft.com/office/drawing/2014/main" id="{5C50440B-FEBE-6D4E-9FD9-723953C45D0F}"/>
                  </a:ext>
                </a:extLst>
              </p:cNvPr>
              <p:cNvSpPr txBox="1">
                <a:spLocks noRot="1" noChangeAspect="1" noMove="1" noResize="1" noEditPoints="1" noAdjustHandles="1" noChangeArrowheads="1" noChangeShapeType="1" noTextEdit="1"/>
              </p:cNvSpPr>
              <p:nvPr/>
            </p:nvSpPr>
            <p:spPr>
              <a:xfrm>
                <a:off x="2607620" y="3612447"/>
                <a:ext cx="4279377" cy="385683"/>
              </a:xfrm>
              <a:prstGeom prst="rect">
                <a:avLst/>
              </a:prstGeom>
              <a:blipFill>
                <a:blip r:embed="rId5"/>
                <a:stretch>
                  <a:fillRect t="-3226"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F61B339-5B9D-6548-B8BB-3ED068B0EA9D}"/>
                  </a:ext>
                </a:extLst>
              </p:cNvPr>
              <p:cNvSpPr txBox="1"/>
              <p:nvPr/>
            </p:nvSpPr>
            <p:spPr>
              <a:xfrm>
                <a:off x="2629392" y="4196647"/>
                <a:ext cx="3896388" cy="378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rgbClr val="000000"/>
                          </a:solidFill>
                          <a:latin typeface="Cambria Math" panose="02040503050406030204" pitchFamily="18" charset="0"/>
                        </a:rPr>
                        <m:t>n</m:t>
                      </m:r>
                      <m:r>
                        <a:rPr lang="en-GB" sz="2400" b="0" i="1" smtClean="0">
                          <a:solidFill>
                            <a:srgbClr val="000000"/>
                          </a:solidFill>
                          <a:latin typeface="Cambria Math" panose="02040503050406030204" pitchFamily="18" charset="0"/>
                        </a:rPr>
                        <m:t>+ </m:t>
                      </m:r>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92</m:t>
                          </m:r>
                        </m:sub>
                        <m:sup>
                          <m:r>
                            <a:rPr lang="en-GB" sz="2400" b="0" i="1" smtClean="0">
                              <a:solidFill>
                                <a:srgbClr val="000000"/>
                              </a:solidFill>
                              <a:latin typeface="Cambria Math" panose="02040503050406030204" pitchFamily="18" charset="0"/>
                            </a:rPr>
                            <m:t>238</m:t>
                          </m:r>
                        </m:sup>
                        <m:e>
                          <m:r>
                            <m:rPr>
                              <m:sty m:val="p"/>
                            </m:rPr>
                            <a:rPr lang="en-GB" sz="2400" b="0" i="0" smtClean="0">
                              <a:solidFill>
                                <a:srgbClr val="000000"/>
                              </a:solidFill>
                              <a:latin typeface="Cambria Math" panose="02040503050406030204" pitchFamily="18" charset="0"/>
                            </a:rPr>
                            <m:t>U</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93</m:t>
                          </m:r>
                        </m:sub>
                        <m:sup>
                          <m:r>
                            <a:rPr lang="en-GB" sz="2400" b="0" i="0" smtClean="0">
                              <a:solidFill>
                                <a:srgbClr val="000000"/>
                              </a:solidFill>
                              <a:latin typeface="Cambria Math" panose="02040503050406030204" pitchFamily="18" charset="0"/>
                              <a:ea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Np</m:t>
                          </m:r>
                        </m:e>
                      </m:sPre>
                      <m:r>
                        <a:rPr lang="en-GB" sz="2400" b="0" i="0" smtClean="0">
                          <a:solidFill>
                            <a:srgbClr val="000000"/>
                          </a:solidFill>
                          <a:latin typeface="Cambria Math" panose="02040503050406030204" pitchFamily="18" charset="0"/>
                        </a:rPr>
                        <m:t> +</m:t>
                      </m:r>
                      <m:sSup>
                        <m:sSupPr>
                          <m:ctrlPr>
                            <a:rPr lang="en-GB" sz="2400" b="0" i="1" smtClean="0">
                              <a:solidFill>
                                <a:srgbClr val="000000"/>
                              </a:solidFill>
                              <a:latin typeface="Cambria Math" panose="02040503050406030204" pitchFamily="18" charset="0"/>
                            </a:rPr>
                          </m:ctrlPr>
                        </m:sSupPr>
                        <m:e>
                          <m:r>
                            <m:rPr>
                              <m:nor/>
                            </m:rPr>
                            <a:rPr lang="en-GB" sz="2400" b="0" i="0" smtClean="0">
                              <a:solidFill>
                                <a:srgbClr val="000000"/>
                              </a:solidFill>
                              <a:latin typeface="Cambria Math" panose="02040503050406030204" pitchFamily="18" charset="0"/>
                            </a:rPr>
                            <m:t>e</m:t>
                          </m:r>
                        </m:e>
                        <m:sup>
                          <m:r>
                            <a:rPr lang="en-GB" sz="2400" b="0" i="1" smtClean="0">
                              <a:solidFill>
                                <a:srgbClr val="000000"/>
                              </a:solidFill>
                              <a:latin typeface="Cambria Math" panose="02040503050406030204" pitchFamily="18" charset="0"/>
                            </a:rPr>
                            <m:t>−</m:t>
                          </m:r>
                        </m:sup>
                      </m:sSup>
                      <m:r>
                        <a:rPr lang="en-GB" sz="2400" b="0" i="1" smtClean="0">
                          <a:solidFill>
                            <a:srgbClr val="000000"/>
                          </a:solidFill>
                          <a:latin typeface="Cambria Math" panose="02040503050406030204" pitchFamily="18" charset="0"/>
                        </a:rPr>
                        <m:t>+</m:t>
                      </m:r>
                      <m:sSub>
                        <m:sSubPr>
                          <m:ctrlPr>
                            <a:rPr lang="en-GB" sz="2400" i="1">
                              <a:solidFill>
                                <a:srgbClr val="FF0000"/>
                              </a:solidFill>
                              <a:latin typeface="Cambria Math" panose="02040503050406030204" pitchFamily="18" charset="0"/>
                            </a:rPr>
                          </m:ctrlPr>
                        </m:sSubPr>
                        <m:e>
                          <m:acc>
                            <m:accPr>
                              <m:chr m:val="̅"/>
                              <m:ctrlPr>
                                <a:rPr lang="en-GB" sz="2400" i="1">
                                  <a:solidFill>
                                    <a:srgbClr val="FF0000"/>
                                  </a:solidFill>
                                  <a:latin typeface="Cambria Math" panose="02040503050406030204" pitchFamily="18" charset="0"/>
                                </a:rPr>
                              </m:ctrlPr>
                            </m:accPr>
                            <m:e>
                              <m:r>
                                <a:rPr lang="en-GB" sz="2400" i="1">
                                  <a:solidFill>
                                    <a:srgbClr val="FF0000"/>
                                  </a:solidFill>
                                  <a:latin typeface="Cambria Math" panose="02040503050406030204" pitchFamily="18" charset="0"/>
                                  <a:ea typeface="Cambria Math" panose="02040503050406030204" pitchFamily="18" charset="0"/>
                                </a:rPr>
                                <m:t>𝜈</m:t>
                              </m:r>
                            </m:e>
                          </m:acc>
                        </m:e>
                        <m:sub>
                          <m:r>
                            <m:rPr>
                              <m:sty m:val="p"/>
                            </m:rPr>
                            <a:rPr lang="en-GB" sz="2400">
                              <a:solidFill>
                                <a:srgbClr val="FF0000"/>
                              </a:solidFill>
                              <a:latin typeface="Cambria Math" panose="02040503050406030204" pitchFamily="18" charset="0"/>
                            </a:rPr>
                            <m:t>e</m:t>
                          </m:r>
                        </m:sub>
                      </m:sSub>
                    </m:oMath>
                  </m:oMathPara>
                </a14:m>
                <a:endParaRPr lang="en-US" sz="2400" dirty="0">
                  <a:solidFill>
                    <a:srgbClr val="000000"/>
                  </a:solidFill>
                </a:endParaRPr>
              </a:p>
            </p:txBody>
          </p:sp>
        </mc:Choice>
        <mc:Fallback xmlns="">
          <p:sp>
            <p:nvSpPr>
              <p:cNvPr id="11" name="TextBox 10">
                <a:extLst>
                  <a:ext uri="{FF2B5EF4-FFF2-40B4-BE49-F238E27FC236}">
                    <a16:creationId xmlns:a16="http://schemas.microsoft.com/office/drawing/2014/main" id="{1F61B339-5B9D-6548-B8BB-3ED068B0EA9D}"/>
                  </a:ext>
                </a:extLst>
              </p:cNvPr>
              <p:cNvSpPr txBox="1">
                <a:spLocks noRot="1" noChangeAspect="1" noMove="1" noResize="1" noEditPoints="1" noAdjustHandles="1" noChangeArrowheads="1" noChangeShapeType="1" noTextEdit="1"/>
              </p:cNvSpPr>
              <p:nvPr/>
            </p:nvSpPr>
            <p:spPr>
              <a:xfrm>
                <a:off x="2629392" y="4196647"/>
                <a:ext cx="3896388" cy="378758"/>
              </a:xfrm>
              <a:prstGeom prst="rect">
                <a:avLst/>
              </a:prstGeom>
              <a:blipFill>
                <a:blip r:embed="rId6"/>
                <a:stretch>
                  <a:fillRect l="-325"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1BF238-BAE1-B54B-8D46-66C0D02A3B6A}"/>
                  </a:ext>
                </a:extLst>
              </p:cNvPr>
              <p:cNvSpPr txBox="1"/>
              <p:nvPr/>
            </p:nvSpPr>
            <p:spPr>
              <a:xfrm>
                <a:off x="2642092" y="4818947"/>
                <a:ext cx="3428311" cy="378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93</m:t>
                          </m:r>
                        </m:sub>
                        <m:sup>
                          <m:r>
                            <a:rPr lang="en-GB" sz="2400" b="0" i="1" smtClean="0">
                              <a:solidFill>
                                <a:srgbClr val="000000"/>
                              </a:solidFill>
                              <a:latin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Np</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94</m:t>
                          </m:r>
                        </m:sub>
                        <m:sup>
                          <m:r>
                            <a:rPr lang="en-GB" sz="2400" b="0" i="0" smtClean="0">
                              <a:solidFill>
                                <a:srgbClr val="000000"/>
                              </a:solidFill>
                              <a:latin typeface="Cambria Math" panose="02040503050406030204" pitchFamily="18" charset="0"/>
                              <a:ea typeface="Cambria Math" panose="02040503050406030204" pitchFamily="18" charset="0"/>
                            </a:rPr>
                            <m:t>239</m:t>
                          </m:r>
                        </m:sup>
                        <m:e>
                          <m:r>
                            <m:rPr>
                              <m:sty m:val="p"/>
                            </m:rPr>
                            <a:rPr lang="en-GB" sz="2400" b="0" i="0" smtClean="0">
                              <a:solidFill>
                                <a:srgbClr val="000000"/>
                              </a:solidFill>
                              <a:latin typeface="Cambria Math" panose="02040503050406030204" pitchFamily="18" charset="0"/>
                            </a:rPr>
                            <m:t>Pu</m:t>
                          </m:r>
                        </m:e>
                      </m:sPre>
                      <m:r>
                        <a:rPr lang="en-GB" sz="2400" b="0" i="0" smtClean="0">
                          <a:solidFill>
                            <a:srgbClr val="000000"/>
                          </a:solidFill>
                          <a:latin typeface="Cambria Math" panose="02040503050406030204" pitchFamily="18" charset="0"/>
                        </a:rPr>
                        <m:t> +</m:t>
                      </m:r>
                      <m:sSup>
                        <m:sSupPr>
                          <m:ctrlPr>
                            <a:rPr lang="en-GB" sz="2400" i="1">
                              <a:solidFill>
                                <a:srgbClr val="FF0000"/>
                              </a:solidFill>
                              <a:latin typeface="Cambria Math" panose="02040503050406030204" pitchFamily="18" charset="0"/>
                            </a:rPr>
                          </m:ctrlPr>
                        </m:sSupPr>
                        <m:e>
                          <m:r>
                            <a:rPr lang="en-GB" sz="2400" i="1" smtClean="0">
                              <a:solidFill>
                                <a:srgbClr val="FF0000"/>
                              </a:solidFill>
                              <a:latin typeface="Cambria Math" panose="02040503050406030204" pitchFamily="18" charset="0"/>
                              <a:ea typeface="Cambria Math" panose="02040503050406030204" pitchFamily="18" charset="0"/>
                            </a:rPr>
                            <m:t>𝛽</m:t>
                          </m:r>
                        </m:e>
                        <m:sup>
                          <m:r>
                            <a:rPr lang="en-GB" sz="2400">
                              <a:solidFill>
                                <a:srgbClr val="FF0000"/>
                              </a:solidFill>
                              <a:latin typeface="Cambria Math" panose="02040503050406030204" pitchFamily="18" charset="0"/>
                            </a:rPr>
                            <m:t>−</m:t>
                          </m:r>
                        </m:sup>
                      </m:sSup>
                      <m:r>
                        <a:rPr lang="en-GB" sz="2400" b="0" i="1" smtClean="0">
                          <a:solidFill>
                            <a:srgbClr val="000000"/>
                          </a:solidFill>
                          <a:latin typeface="Cambria Math" panose="02040503050406030204" pitchFamily="18" charset="0"/>
                        </a:rPr>
                        <m:t>+</m:t>
                      </m:r>
                      <m:acc>
                        <m:accPr>
                          <m:chr m:val="̅"/>
                          <m:ctrlPr>
                            <a:rPr lang="en-GB" sz="2400" i="1">
                              <a:solidFill>
                                <a:srgbClr val="000000"/>
                              </a:solidFill>
                              <a:latin typeface="Cambria Math" panose="02040503050406030204" pitchFamily="18" charset="0"/>
                            </a:rPr>
                          </m:ctrlPr>
                        </m:accPr>
                        <m:e>
                          <m:r>
                            <a:rPr lang="en-GB" sz="2400" b="0" i="1" smtClean="0">
                              <a:solidFill>
                                <a:srgbClr val="000000"/>
                              </a:solidFill>
                              <a:latin typeface="Cambria Math" panose="02040503050406030204" pitchFamily="18" charset="0"/>
                            </a:rPr>
                            <m:t> </m:t>
                          </m:r>
                          <m:r>
                            <a:rPr lang="en-GB" sz="2400" i="1">
                              <a:solidFill>
                                <a:srgbClr val="000000"/>
                              </a:solidFill>
                              <a:latin typeface="Cambria Math" panose="02040503050406030204" pitchFamily="18" charset="0"/>
                              <a:ea typeface="Cambria Math" panose="02040503050406030204" pitchFamily="18" charset="0"/>
                            </a:rPr>
                            <m:t>𝜈</m:t>
                          </m:r>
                        </m:e>
                      </m:acc>
                    </m:oMath>
                  </m:oMathPara>
                </a14:m>
                <a:endParaRPr lang="en-US" sz="2400" dirty="0">
                  <a:solidFill>
                    <a:srgbClr val="000000"/>
                  </a:solidFill>
                </a:endParaRPr>
              </a:p>
            </p:txBody>
          </p:sp>
        </mc:Choice>
        <mc:Fallback xmlns="">
          <p:sp>
            <p:nvSpPr>
              <p:cNvPr id="12" name="TextBox 11">
                <a:extLst>
                  <a:ext uri="{FF2B5EF4-FFF2-40B4-BE49-F238E27FC236}">
                    <a16:creationId xmlns:a16="http://schemas.microsoft.com/office/drawing/2014/main" id="{A41BF238-BAE1-B54B-8D46-66C0D02A3B6A}"/>
                  </a:ext>
                </a:extLst>
              </p:cNvPr>
              <p:cNvSpPr txBox="1">
                <a:spLocks noRot="1" noChangeAspect="1" noMove="1" noResize="1" noEditPoints="1" noAdjustHandles="1" noChangeArrowheads="1" noChangeShapeType="1" noTextEdit="1"/>
              </p:cNvSpPr>
              <p:nvPr/>
            </p:nvSpPr>
            <p:spPr>
              <a:xfrm>
                <a:off x="2642092" y="4818947"/>
                <a:ext cx="3428311" cy="378180"/>
              </a:xfrm>
              <a:prstGeom prst="rect">
                <a:avLst/>
              </a:prstGeom>
              <a:blipFill>
                <a:blip r:embed="rId7"/>
                <a:stretch>
                  <a:fillRect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8928175-9550-7C4F-8B2C-E4AADCC7079C}"/>
                  </a:ext>
                </a:extLst>
              </p:cNvPr>
              <p:cNvSpPr txBox="1"/>
              <p:nvPr/>
            </p:nvSpPr>
            <p:spPr>
              <a:xfrm>
                <a:off x="2654792" y="5441247"/>
                <a:ext cx="2865656" cy="3844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8</m:t>
                          </m:r>
                        </m:sub>
                        <m:sup>
                          <m:r>
                            <a:rPr lang="en-GB" sz="2400" b="0" i="1" smtClean="0">
                              <a:solidFill>
                                <a:srgbClr val="000000"/>
                              </a:solidFill>
                              <a:latin typeface="Cambria Math" panose="02040503050406030204" pitchFamily="18" charset="0"/>
                            </a:rPr>
                            <m:t>15</m:t>
                          </m:r>
                        </m:sup>
                        <m:e>
                          <m:r>
                            <m:rPr>
                              <m:sty m:val="p"/>
                            </m:rPr>
                            <a:rPr lang="en-GB" sz="2400" b="0" i="0" smtClean="0">
                              <a:solidFill>
                                <a:srgbClr val="000000"/>
                              </a:solidFill>
                              <a:latin typeface="Cambria Math" panose="02040503050406030204" pitchFamily="18" charset="0"/>
                            </a:rPr>
                            <m:t>O</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7</m:t>
                          </m:r>
                        </m:sub>
                        <m:sup>
                          <m:r>
                            <a:rPr lang="en-GB" sz="2400" b="0" i="0" smtClean="0">
                              <a:solidFill>
                                <a:srgbClr val="000000"/>
                              </a:solidFill>
                              <a:latin typeface="Cambria Math" panose="02040503050406030204" pitchFamily="18" charset="0"/>
                              <a:ea typeface="Cambria Math" panose="02040503050406030204" pitchFamily="18" charset="0"/>
                            </a:rPr>
                            <m:t>15</m:t>
                          </m:r>
                        </m:sup>
                        <m:e>
                          <m:r>
                            <m:rPr>
                              <m:sty m:val="p"/>
                            </m:rPr>
                            <a:rPr lang="en-GB" sz="2400" b="0" i="0" smtClean="0">
                              <a:solidFill>
                                <a:srgbClr val="000000"/>
                              </a:solidFill>
                              <a:latin typeface="Cambria Math" panose="02040503050406030204" pitchFamily="18" charset="0"/>
                            </a:rPr>
                            <m:t>N</m:t>
                          </m:r>
                        </m:e>
                      </m:sPre>
                      <m:r>
                        <a:rPr lang="en-GB" sz="2400" b="0" i="0" smtClean="0">
                          <a:solidFill>
                            <a:srgbClr val="000000"/>
                          </a:solidFill>
                          <a:latin typeface="Cambria Math" panose="02040503050406030204" pitchFamily="18" charset="0"/>
                        </a:rPr>
                        <m:t> +</m:t>
                      </m:r>
                      <m:sSup>
                        <m:sSupPr>
                          <m:ctrlPr>
                            <a:rPr lang="en-GB" sz="2400" i="1">
                              <a:solidFill>
                                <a:srgbClr val="FF0000"/>
                              </a:solidFill>
                              <a:latin typeface="Cambria Math" panose="02040503050406030204" pitchFamily="18" charset="0"/>
                            </a:rPr>
                          </m:ctrlPr>
                        </m:sSupPr>
                        <m:e>
                          <m:r>
                            <a:rPr lang="en-GB" sz="2400" i="1">
                              <a:solidFill>
                                <a:srgbClr val="FF0000"/>
                              </a:solidFill>
                              <a:latin typeface="Cambria Math" panose="02040503050406030204" pitchFamily="18" charset="0"/>
                              <a:ea typeface="Cambria Math" panose="02040503050406030204" pitchFamily="18" charset="0"/>
                            </a:rPr>
                            <m:t>𝛽</m:t>
                          </m:r>
                        </m:e>
                        <m:sup>
                          <m:r>
                            <a:rPr lang="en-GB" sz="2400" b="0" i="0" smtClean="0">
                              <a:solidFill>
                                <a:srgbClr val="FF0000"/>
                              </a:solidFill>
                              <a:latin typeface="Cambria Math" panose="02040503050406030204" pitchFamily="18" charset="0"/>
                            </a:rPr>
                            <m:t>+</m:t>
                          </m:r>
                        </m:sup>
                      </m:sSup>
                      <m:r>
                        <a:rPr lang="en-GB" sz="2400" b="0" i="1" smtClean="0">
                          <a:solidFill>
                            <a:srgbClr val="000000"/>
                          </a:solidFill>
                          <a:latin typeface="Cambria Math" panose="02040503050406030204" pitchFamily="18" charset="0"/>
                        </a:rPr>
                        <m:t>+ </m:t>
                      </m:r>
                      <m:r>
                        <a:rPr lang="en-GB" sz="2400" b="0" i="1" smtClean="0">
                          <a:solidFill>
                            <a:srgbClr val="000000"/>
                          </a:solidFill>
                          <a:latin typeface="Cambria Math" panose="02040503050406030204" pitchFamily="18" charset="0"/>
                          <a:ea typeface="Cambria Math" panose="02040503050406030204" pitchFamily="18" charset="0"/>
                        </a:rPr>
                        <m:t>𝜈</m:t>
                      </m:r>
                    </m:oMath>
                  </m:oMathPara>
                </a14:m>
                <a:endParaRPr lang="en-US" sz="2400" dirty="0">
                  <a:solidFill>
                    <a:srgbClr val="000000"/>
                  </a:solidFill>
                </a:endParaRPr>
              </a:p>
            </p:txBody>
          </p:sp>
        </mc:Choice>
        <mc:Fallback xmlns="">
          <p:sp>
            <p:nvSpPr>
              <p:cNvPr id="13" name="TextBox 12">
                <a:extLst>
                  <a:ext uri="{FF2B5EF4-FFF2-40B4-BE49-F238E27FC236}">
                    <a16:creationId xmlns:a16="http://schemas.microsoft.com/office/drawing/2014/main" id="{28928175-9550-7C4F-8B2C-E4AADCC7079C}"/>
                  </a:ext>
                </a:extLst>
              </p:cNvPr>
              <p:cNvSpPr txBox="1">
                <a:spLocks noRot="1" noChangeAspect="1" noMove="1" noResize="1" noEditPoints="1" noAdjustHandles="1" noChangeArrowheads="1" noChangeShapeType="1" noTextEdit="1"/>
              </p:cNvSpPr>
              <p:nvPr/>
            </p:nvSpPr>
            <p:spPr>
              <a:xfrm>
                <a:off x="2654792" y="5441247"/>
                <a:ext cx="2865656" cy="384401"/>
              </a:xfrm>
              <a:prstGeom prst="rect">
                <a:avLst/>
              </a:prstGeom>
              <a:blipFill>
                <a:blip r:embed="rId8"/>
                <a:stretch>
                  <a:fillRect l="-441"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641F6B-6B24-6243-94EF-291E25E50F79}"/>
                  </a:ext>
                </a:extLst>
              </p:cNvPr>
              <p:cNvSpPr txBox="1"/>
              <p:nvPr/>
            </p:nvSpPr>
            <p:spPr>
              <a:xfrm>
                <a:off x="2654792" y="6123730"/>
                <a:ext cx="2859565" cy="3844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2400" b="0" i="1" smtClean="0">
                              <a:solidFill>
                                <a:srgbClr val="000000"/>
                              </a:solidFill>
                              <a:latin typeface="Cambria Math" panose="02040503050406030204" pitchFamily="18" charset="0"/>
                            </a:rPr>
                          </m:ctrlPr>
                        </m:sPrePr>
                        <m:sub>
                          <m:r>
                            <a:rPr lang="en-GB" sz="2400" b="0" i="1" smtClean="0">
                              <a:solidFill>
                                <a:srgbClr val="000000"/>
                              </a:solidFill>
                              <a:latin typeface="Cambria Math" panose="02040503050406030204" pitchFamily="18" charset="0"/>
                            </a:rPr>
                            <m:t>78</m:t>
                          </m:r>
                        </m:sub>
                        <m:sup>
                          <m:r>
                            <a:rPr lang="en-GB" sz="2400" b="0" i="1" smtClean="0">
                              <a:solidFill>
                                <a:srgbClr val="000000"/>
                              </a:solidFill>
                              <a:latin typeface="Cambria Math" panose="02040503050406030204" pitchFamily="18" charset="0"/>
                            </a:rPr>
                            <m:t>175</m:t>
                          </m:r>
                        </m:sup>
                        <m:e>
                          <m:r>
                            <m:rPr>
                              <m:sty m:val="p"/>
                            </m:rPr>
                            <a:rPr lang="en-GB" sz="2400" b="0" i="0" smtClean="0">
                              <a:solidFill>
                                <a:srgbClr val="000000"/>
                              </a:solidFill>
                              <a:latin typeface="Cambria Math" panose="02040503050406030204" pitchFamily="18" charset="0"/>
                            </a:rPr>
                            <m:t>Pt</m:t>
                          </m:r>
                        </m:e>
                      </m:sPre>
                      <m:r>
                        <a:rPr lang="en-US" sz="2400" i="0" smtClean="0">
                          <a:solidFill>
                            <a:srgbClr val="000000"/>
                          </a:solidFill>
                          <a:latin typeface="Cambria Math" panose="02040503050406030204" pitchFamily="18" charset="0"/>
                          <a:ea typeface="Cambria Math" panose="02040503050406030204" pitchFamily="18" charset="0"/>
                        </a:rPr>
                        <m:t>→</m:t>
                      </m:r>
                      <m:sPre>
                        <m:sPrePr>
                          <m:ctrlPr>
                            <a:rPr lang="en-US" sz="2400" i="1" smtClean="0">
                              <a:solidFill>
                                <a:srgbClr val="000000"/>
                              </a:solidFill>
                              <a:latin typeface="Cambria Math" panose="02040503050406030204" pitchFamily="18" charset="0"/>
                              <a:ea typeface="Cambria Math" panose="02040503050406030204" pitchFamily="18" charset="0"/>
                            </a:rPr>
                          </m:ctrlPr>
                        </m:sPrePr>
                        <m:sub>
                          <m:r>
                            <a:rPr lang="en-GB" sz="2400" b="0" i="1" smtClean="0">
                              <a:solidFill>
                                <a:srgbClr val="000000"/>
                              </a:solidFill>
                              <a:latin typeface="Cambria Math" panose="02040503050406030204" pitchFamily="18" charset="0"/>
                              <a:ea typeface="Cambria Math" panose="02040503050406030204" pitchFamily="18" charset="0"/>
                            </a:rPr>
                            <m:t>76</m:t>
                          </m:r>
                        </m:sub>
                        <m:sup>
                          <m:r>
                            <a:rPr lang="en-GB" sz="2400" b="0" i="0" smtClean="0">
                              <a:solidFill>
                                <a:srgbClr val="000000"/>
                              </a:solidFill>
                              <a:latin typeface="Cambria Math" panose="02040503050406030204" pitchFamily="18" charset="0"/>
                              <a:ea typeface="Cambria Math" panose="02040503050406030204" pitchFamily="18" charset="0"/>
                            </a:rPr>
                            <m:t>171</m:t>
                          </m:r>
                        </m:sup>
                        <m:e>
                          <m:r>
                            <m:rPr>
                              <m:sty m:val="p"/>
                            </m:rPr>
                            <a:rPr lang="en-GB" sz="2400" b="0" i="0" smtClean="0">
                              <a:solidFill>
                                <a:srgbClr val="000000"/>
                              </a:solidFill>
                              <a:latin typeface="Cambria Math" panose="02040503050406030204" pitchFamily="18" charset="0"/>
                            </a:rPr>
                            <m:t>Os</m:t>
                          </m:r>
                        </m:e>
                      </m:sPre>
                      <m:r>
                        <a:rPr lang="en-GB" sz="2400" b="0" i="0" smtClean="0">
                          <a:solidFill>
                            <a:srgbClr val="000000"/>
                          </a:solidFill>
                          <a:latin typeface="Cambria Math" panose="02040503050406030204" pitchFamily="18" charset="0"/>
                        </a:rPr>
                        <m:t> +</m:t>
                      </m:r>
                      <m:sPre>
                        <m:sPrePr>
                          <m:ctrlPr>
                            <a:rPr lang="en-GB" sz="2400" i="1" smtClean="0">
                              <a:solidFill>
                                <a:srgbClr val="FF0000"/>
                              </a:solidFill>
                              <a:latin typeface="Cambria Math" panose="02040503050406030204" pitchFamily="18" charset="0"/>
                            </a:rPr>
                          </m:ctrlPr>
                        </m:sPrePr>
                        <m:sub>
                          <m:r>
                            <a:rPr lang="en-GB" sz="2400">
                              <a:solidFill>
                                <a:srgbClr val="FF0000"/>
                              </a:solidFill>
                              <a:latin typeface="Cambria Math" panose="02040503050406030204" pitchFamily="18" charset="0"/>
                            </a:rPr>
                            <m:t>2</m:t>
                          </m:r>
                        </m:sub>
                        <m:sup>
                          <m:r>
                            <a:rPr lang="en-GB" sz="2400">
                              <a:solidFill>
                                <a:srgbClr val="FF0000"/>
                              </a:solidFill>
                              <a:latin typeface="Cambria Math" panose="02040503050406030204" pitchFamily="18" charset="0"/>
                            </a:rPr>
                            <m:t>4</m:t>
                          </m:r>
                        </m:sup>
                        <m:e>
                          <m:r>
                            <m:rPr>
                              <m:sty m:val="p"/>
                            </m:rPr>
                            <a:rPr lang="en-GB" sz="2400">
                              <a:solidFill>
                                <a:srgbClr val="FF0000"/>
                              </a:solidFill>
                              <a:latin typeface="Cambria Math" panose="02040503050406030204" pitchFamily="18" charset="0"/>
                            </a:rPr>
                            <m:t>He</m:t>
                          </m:r>
                        </m:e>
                      </m:sPre>
                    </m:oMath>
                  </m:oMathPara>
                </a14:m>
                <a:endParaRPr lang="en-US" sz="2400" dirty="0">
                  <a:solidFill>
                    <a:srgbClr val="000000"/>
                  </a:solidFill>
                </a:endParaRPr>
              </a:p>
            </p:txBody>
          </p:sp>
        </mc:Choice>
        <mc:Fallback xmlns="">
          <p:sp>
            <p:nvSpPr>
              <p:cNvPr id="18" name="TextBox 17">
                <a:extLst>
                  <a:ext uri="{FF2B5EF4-FFF2-40B4-BE49-F238E27FC236}">
                    <a16:creationId xmlns:a16="http://schemas.microsoft.com/office/drawing/2014/main" id="{F2641F6B-6B24-6243-94EF-291E25E50F79}"/>
                  </a:ext>
                </a:extLst>
              </p:cNvPr>
              <p:cNvSpPr txBox="1">
                <a:spLocks noRot="1" noChangeAspect="1" noMove="1" noResize="1" noEditPoints="1" noAdjustHandles="1" noChangeArrowheads="1" noChangeShapeType="1" noTextEdit="1"/>
              </p:cNvSpPr>
              <p:nvPr/>
            </p:nvSpPr>
            <p:spPr>
              <a:xfrm>
                <a:off x="2654792" y="6123730"/>
                <a:ext cx="2859565" cy="384401"/>
              </a:xfrm>
              <a:prstGeom prst="rect">
                <a:avLst/>
              </a:prstGeom>
              <a:blipFill>
                <a:blip r:embed="rId9"/>
                <a:stretch>
                  <a:fillRect l="-441" t="-3226" r="-1762" b="-35484"/>
                </a:stretch>
              </a:blipFill>
            </p:spPr>
            <p:txBody>
              <a:bodyPr/>
              <a:lstStyle/>
              <a:p>
                <a:r>
                  <a:rPr lang="en-US">
                    <a:noFill/>
                  </a:rPr>
                  <a:t> </a:t>
                </a:r>
              </a:p>
            </p:txBody>
          </p:sp>
        </mc:Fallback>
      </mc:AlternateContent>
    </p:spTree>
    <p:extLst>
      <p:ext uri="{BB962C8B-B14F-4D97-AF65-F5344CB8AC3E}">
        <p14:creationId xmlns:p14="http://schemas.microsoft.com/office/powerpoint/2010/main" val="184156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8DC140-A694-F04B-8293-3931BCF11839}"/>
              </a:ext>
            </a:extLst>
          </p:cNvPr>
          <p:cNvSpPr txBox="1"/>
          <p:nvPr/>
        </p:nvSpPr>
        <p:spPr>
          <a:xfrm>
            <a:off x="0" y="492706"/>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A37D32-CF28-6244-A458-A64919A9C46E}"/>
                  </a:ext>
                </a:extLst>
              </p:cNvPr>
              <p:cNvSpPr txBox="1"/>
              <p:nvPr/>
            </p:nvSpPr>
            <p:spPr>
              <a:xfrm>
                <a:off x="506626" y="1193800"/>
                <a:ext cx="8307173" cy="1329979"/>
              </a:xfrm>
              <a:prstGeom prst="rect">
                <a:avLst/>
              </a:prstGeom>
              <a:noFill/>
            </p:spPr>
            <p:txBody>
              <a:bodyPr wrap="square" rtlCol="0">
                <a:spAutoFit/>
              </a:bodyPr>
              <a:lstStyle/>
              <a:p>
                <a:pPr marL="11113"/>
                <a:r>
                  <a:rPr lang="en-US" sz="1600" dirty="0">
                    <a:solidFill>
                      <a:srgbClr val="000000"/>
                    </a:solidFill>
                    <a:latin typeface="Arial" panose="020B0604020202020204" pitchFamily="34" charset="0"/>
                    <a:cs typeface="Arial" panose="020B0604020202020204" pitchFamily="34" charset="0"/>
                  </a:rPr>
                  <a:t>A building on a military base has accidentally been contaminated by 5.0 kg of radioactive </a:t>
                </a:r>
                <a14:m>
                  <m:oMath xmlns:m="http://schemas.openxmlformats.org/officeDocument/2006/math">
                    <m:sPre>
                      <m:sPrePr>
                        <m:ctrlPr>
                          <a:rPr lang="en-GB" sz="1600" i="1">
                            <a:solidFill>
                              <a:srgbClr val="000000"/>
                            </a:solidFill>
                            <a:latin typeface="Cambria Math" panose="02040503050406030204" pitchFamily="18" charset="0"/>
                          </a:rPr>
                        </m:ctrlPr>
                      </m:sPrePr>
                      <m:sub>
                        <m:r>
                          <a:rPr lang="en-GB" sz="1600" b="0" i="0" smtClean="0">
                            <a:solidFill>
                              <a:srgbClr val="000000"/>
                            </a:solidFill>
                            <a:latin typeface="Cambria Math" panose="02040503050406030204" pitchFamily="18" charset="0"/>
                          </a:rPr>
                          <m:t>38</m:t>
                        </m:r>
                      </m:sub>
                      <m:sup>
                        <m:r>
                          <a:rPr lang="en-GB" sz="1600" b="0" i="1" smtClean="0">
                            <a:solidFill>
                              <a:srgbClr val="000000"/>
                            </a:solidFill>
                            <a:latin typeface="Cambria Math" panose="02040503050406030204" pitchFamily="18" charset="0"/>
                          </a:rPr>
                          <m:t>90</m:t>
                        </m:r>
                      </m:sup>
                      <m:e>
                        <m:r>
                          <m:rPr>
                            <m:sty m:val="p"/>
                          </m:rPr>
                          <a:rPr lang="en-GB" sz="1600" b="0" i="0" smtClean="0">
                            <a:solidFill>
                              <a:srgbClr val="000000"/>
                            </a:solidFill>
                            <a:latin typeface="Cambria Math" panose="02040503050406030204" pitchFamily="18" charset="0"/>
                          </a:rPr>
                          <m:t>Sr</m:t>
                        </m:r>
                      </m:e>
                    </m:sPre>
                  </m:oMath>
                </a14:m>
                <a:r>
                  <a:rPr lang="en-US" sz="1600" dirty="0">
                    <a:solidFill>
                      <a:srgbClr val="000000"/>
                    </a:solidFill>
                    <a:latin typeface="Arial" panose="020B0604020202020204" pitchFamily="34" charset="0"/>
                    <a:cs typeface="Arial" panose="020B0604020202020204" pitchFamily="34" charset="0"/>
                  </a:rPr>
                  <a:t> (Strontium-90), which has an atomic mass of 89.9077 u and a half-life of 29.1 years. Strontium-90 is particularly dangerous because it substitutes for calcium in bones. Assuming that the safe decay rate is defined at 10.0 decays/min, for how long will the building be unsafe?</a:t>
                </a:r>
              </a:p>
            </p:txBody>
          </p:sp>
        </mc:Choice>
        <mc:Fallback xmlns="">
          <p:sp>
            <p:nvSpPr>
              <p:cNvPr id="8" name="TextBox 7">
                <a:extLst>
                  <a:ext uri="{FF2B5EF4-FFF2-40B4-BE49-F238E27FC236}">
                    <a16:creationId xmlns:a16="http://schemas.microsoft.com/office/drawing/2014/main" id="{F8A37D32-CF28-6244-A458-A64919A9C46E}"/>
                  </a:ext>
                </a:extLst>
              </p:cNvPr>
              <p:cNvSpPr txBox="1">
                <a:spLocks noRot="1" noChangeAspect="1" noMove="1" noResize="1" noEditPoints="1" noAdjustHandles="1" noChangeArrowheads="1" noChangeShapeType="1" noTextEdit="1"/>
              </p:cNvSpPr>
              <p:nvPr/>
            </p:nvSpPr>
            <p:spPr>
              <a:xfrm>
                <a:off x="506626" y="1193800"/>
                <a:ext cx="8307173" cy="1329979"/>
              </a:xfrm>
              <a:prstGeom prst="rect">
                <a:avLst/>
              </a:prstGeom>
              <a:blipFill>
                <a:blip r:embed="rId2"/>
                <a:stretch>
                  <a:fillRect l="-152" t="-1905"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CBC2DF3-A634-C245-9356-774D93392F36}"/>
                  </a:ext>
                </a:extLst>
              </p:cNvPr>
              <p:cNvSpPr txBox="1"/>
              <p:nvPr/>
            </p:nvSpPr>
            <p:spPr>
              <a:xfrm>
                <a:off x="707571" y="2786737"/>
                <a:ext cx="7663543" cy="3271024"/>
              </a:xfrm>
              <a:prstGeom prst="rect">
                <a:avLst/>
              </a:prstGeom>
              <a:noFill/>
            </p:spPr>
            <p:txBody>
              <a:bodyPr wrap="square" rtlCol="0">
                <a:spAutoFit/>
              </a:bodyPr>
              <a:lstStyle/>
              <a:p>
                <a:r>
                  <a:rPr lang="en-US" dirty="0">
                    <a:solidFill>
                      <a:srgbClr val="FF0000"/>
                    </a:solidFill>
                  </a:rPr>
                  <a:t>First work out number of </a:t>
                </a:r>
                <a:r>
                  <a:rPr lang="en-US" baseline="30000" dirty="0">
                    <a:solidFill>
                      <a:srgbClr val="FF0000"/>
                    </a:solidFill>
                  </a:rPr>
                  <a:t>90</a:t>
                </a:r>
                <a:r>
                  <a:rPr lang="en-US" dirty="0">
                    <a:solidFill>
                      <a:srgbClr val="FF0000"/>
                    </a:solidFill>
                  </a:rPr>
                  <a:t>Sr atoms:</a:t>
                </a:r>
              </a:p>
              <a:p>
                <a:endParaRPr lang="en-US" sz="800" dirty="0">
                  <a:solidFill>
                    <a:srgbClr val="FF0000"/>
                  </a:solidFill>
                </a:endParaRPr>
              </a:p>
              <a:p>
                <a:pPr algn="ct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𝑁</m:t>
                          </m:r>
                        </m:e>
                        <m:sub>
                          <m:r>
                            <a:rPr lang="en-GB" b="0" i="1" smtClean="0">
                              <a:solidFill>
                                <a:srgbClr val="FF0000"/>
                              </a:solidFill>
                              <a:latin typeface="Cambria Math" panose="02040503050406030204" pitchFamily="18" charset="0"/>
                            </a:rPr>
                            <m:t>0</m:t>
                          </m:r>
                        </m:sub>
                      </m:sSub>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5</m:t>
                          </m:r>
                        </m:num>
                        <m:den>
                          <m:r>
                            <a:rPr lang="en-GB" b="0" i="1" smtClean="0">
                              <a:solidFill>
                                <a:srgbClr val="FF0000"/>
                              </a:solidFill>
                              <a:latin typeface="Cambria Math" panose="02040503050406030204" pitchFamily="18" charset="0"/>
                            </a:rPr>
                            <m:t>90</m:t>
                          </m:r>
                          <m:r>
                            <a:rPr lang="en-GB" b="0" i="1" smtClean="0">
                              <a:solidFill>
                                <a:srgbClr val="FF0000"/>
                              </a:solidFill>
                              <a:latin typeface="Cambria Math" panose="02040503050406030204" pitchFamily="18" charset="0"/>
                              <a:ea typeface="Cambria Math" panose="02040503050406030204" pitchFamily="18" charset="0"/>
                            </a:rPr>
                            <m:t>×1.7×</m:t>
                          </m:r>
                          <m:sSup>
                            <m:sSupPr>
                              <m:ctrlPr>
                                <a:rPr lang="en-GB" b="0"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10</m:t>
                              </m:r>
                            </m:e>
                            <m:sup>
                              <m:r>
                                <a:rPr lang="en-GB" b="0" i="1" smtClean="0">
                                  <a:solidFill>
                                    <a:srgbClr val="FF0000"/>
                                  </a:solidFill>
                                  <a:latin typeface="Cambria Math" panose="02040503050406030204" pitchFamily="18" charset="0"/>
                                  <a:ea typeface="Cambria Math" panose="02040503050406030204" pitchFamily="18" charset="0"/>
                                </a:rPr>
                                <m:t>−27</m:t>
                              </m:r>
                            </m:sup>
                          </m:sSup>
                        </m:den>
                      </m:f>
                      <m:r>
                        <a:rPr lang="en-GB" b="0" i="1" smtClean="0">
                          <a:solidFill>
                            <a:srgbClr val="FF0000"/>
                          </a:solidFill>
                          <a:latin typeface="Cambria Math" panose="02040503050406030204" pitchFamily="18" charset="0"/>
                          <a:ea typeface="Cambria Math" panose="02040503050406030204" pitchFamily="18" charset="0"/>
                        </a:rPr>
                        <m:t>≈3.3×</m:t>
                      </m:r>
                      <m:sSup>
                        <m:sSupPr>
                          <m:ctrlPr>
                            <a:rPr lang="en-GB" b="0"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10</m:t>
                          </m:r>
                        </m:e>
                        <m:sup>
                          <m:r>
                            <a:rPr lang="en-GB" b="0" i="1" smtClean="0">
                              <a:solidFill>
                                <a:srgbClr val="FF0000"/>
                              </a:solidFill>
                              <a:latin typeface="Cambria Math" panose="02040503050406030204" pitchFamily="18" charset="0"/>
                              <a:ea typeface="Cambria Math" panose="02040503050406030204" pitchFamily="18" charset="0"/>
                            </a:rPr>
                            <m:t>25</m:t>
                          </m:r>
                        </m:sup>
                      </m:sSup>
                    </m:oMath>
                  </m:oMathPara>
                </a14:m>
                <a:endParaRPr lang="en-US" dirty="0">
                  <a:solidFill>
                    <a:srgbClr val="FF0000"/>
                  </a:solidFill>
                </a:endParaRPr>
              </a:p>
              <a:p>
                <a:pPr algn="ctr"/>
                <a:endParaRPr lang="en-US" dirty="0">
                  <a:solidFill>
                    <a:srgbClr val="FF0000"/>
                  </a:solidFill>
                </a:endParaRPr>
              </a:p>
              <a:p>
                <a:r>
                  <a:rPr lang="en-US" dirty="0">
                    <a:solidFill>
                      <a:srgbClr val="FF0000"/>
                    </a:solidFill>
                  </a:rPr>
                  <a:t>Then find e-folding time: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𝜏</m:t>
                    </m:r>
                    <m:r>
                      <a:rPr lang="en-GB" b="0" i="1" smtClean="0">
                        <a:solidFill>
                          <a:srgbClr val="FF0000"/>
                        </a:solidFill>
                        <a:latin typeface="Cambria Math" panose="02040503050406030204" pitchFamily="18" charset="0"/>
                        <a:ea typeface="Cambria Math" panose="02040503050406030204" pitchFamily="18" charset="0"/>
                      </a:rPr>
                      <m:t>=</m:t>
                    </m:r>
                    <m:f>
                      <m:fPr>
                        <m:ctrlPr>
                          <a:rPr lang="en-GB" b="0" i="1" smtClean="0">
                            <a:solidFill>
                              <a:srgbClr val="FF0000"/>
                            </a:solidFill>
                            <a:latin typeface="Cambria Math" panose="02040503050406030204" pitchFamily="18" charset="0"/>
                            <a:ea typeface="Cambria Math" panose="02040503050406030204" pitchFamily="18" charset="0"/>
                          </a:rPr>
                        </m:ctrlPr>
                      </m:fPr>
                      <m:num>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𝑡</m:t>
                            </m:r>
                          </m:e>
                          <m:sub>
                            <m:r>
                              <a:rPr lang="en-GB" b="0" i="1" smtClean="0">
                                <a:solidFill>
                                  <a:srgbClr val="FF0000"/>
                                </a:solidFill>
                                <a:latin typeface="Cambria Math" panose="02040503050406030204" pitchFamily="18" charset="0"/>
                                <a:ea typeface="Cambria Math" panose="02040503050406030204" pitchFamily="18" charset="0"/>
                              </a:rPr>
                              <m:t>1/2</m:t>
                            </m:r>
                          </m:sub>
                        </m:sSub>
                      </m:num>
                      <m:den>
                        <m:r>
                          <m:rPr>
                            <m:sty m:val="p"/>
                          </m:rPr>
                          <a:rPr lang="en-GB" b="0" i="0" smtClean="0">
                            <a:solidFill>
                              <a:srgbClr val="FF0000"/>
                            </a:solidFill>
                            <a:latin typeface="Cambria Math" panose="02040503050406030204" pitchFamily="18" charset="0"/>
                            <a:ea typeface="Cambria Math" panose="02040503050406030204" pitchFamily="18" charset="0"/>
                          </a:rPr>
                          <m:t>ln</m:t>
                        </m:r>
                        <m:r>
                          <a:rPr lang="en-GB" b="0" i="1" smtClean="0">
                            <a:solidFill>
                              <a:srgbClr val="FF0000"/>
                            </a:solidFill>
                            <a:latin typeface="Cambria Math" panose="02040503050406030204" pitchFamily="18" charset="0"/>
                            <a:ea typeface="Cambria Math" panose="02040503050406030204" pitchFamily="18" charset="0"/>
                          </a:rPr>
                          <m:t>⁡(2)</m:t>
                        </m:r>
                      </m:den>
                    </m:f>
                    <m:r>
                      <a:rPr lang="en-GB" b="0" i="1" smtClean="0">
                        <a:solidFill>
                          <a:srgbClr val="FF0000"/>
                        </a:solidFill>
                        <a:latin typeface="Cambria Math" panose="02040503050406030204" pitchFamily="18" charset="0"/>
                        <a:ea typeface="Cambria Math" panose="02040503050406030204" pitchFamily="18" charset="0"/>
                      </a:rPr>
                      <m:t>≈42.0</m:t>
                    </m:r>
                  </m:oMath>
                </a14:m>
                <a:r>
                  <a:rPr lang="en-US" dirty="0">
                    <a:solidFill>
                      <a:srgbClr val="FF0000"/>
                    </a:solidFill>
                  </a:rPr>
                  <a:t> </a:t>
                </a:r>
                <a:r>
                  <a:rPr lang="en-US" dirty="0" err="1">
                    <a:solidFill>
                      <a:srgbClr val="FF0000"/>
                    </a:solidFill>
                  </a:rPr>
                  <a:t>yr</a:t>
                </a:r>
                <a:r>
                  <a:rPr lang="en-US" dirty="0">
                    <a:solidFill>
                      <a:srgbClr val="FF0000"/>
                    </a:solidFill>
                  </a:rPr>
                  <a:t> </a:t>
                </a:r>
                <a14:m>
                  <m:oMath xmlns:m="http://schemas.openxmlformats.org/officeDocument/2006/math">
                    <m:r>
                      <a:rPr lang="en-GB" b="0" i="1" smtClean="0">
                        <a:solidFill>
                          <a:srgbClr val="FF0000"/>
                        </a:solidFill>
                        <a:latin typeface="Cambria Math" panose="02040503050406030204" pitchFamily="18" charset="0"/>
                      </a:rPr>
                      <m:t>=1.4</m:t>
                    </m:r>
                    <m:r>
                      <a:rPr lang="en-GB" b="0" i="1" smtClean="0">
                        <a:solidFill>
                          <a:srgbClr val="FF0000"/>
                        </a:solidFill>
                        <a:latin typeface="Cambria Math" panose="02040503050406030204" pitchFamily="18" charset="0"/>
                        <a:ea typeface="Cambria Math" panose="02040503050406030204" pitchFamily="18" charset="0"/>
                      </a:rPr>
                      <m:t>×</m:t>
                    </m:r>
                    <m:sSup>
                      <m:sSupPr>
                        <m:ctrlPr>
                          <a:rPr lang="en-GB" b="0"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10</m:t>
                        </m:r>
                      </m:e>
                      <m:sup>
                        <m:r>
                          <a:rPr lang="en-GB" b="0" i="1" smtClean="0">
                            <a:solidFill>
                              <a:srgbClr val="FF0000"/>
                            </a:solidFill>
                            <a:latin typeface="Cambria Math" panose="02040503050406030204" pitchFamily="18" charset="0"/>
                            <a:ea typeface="Cambria Math" panose="02040503050406030204" pitchFamily="18" charset="0"/>
                          </a:rPr>
                          <m:t>9</m:t>
                        </m:r>
                      </m:sup>
                    </m:sSup>
                  </m:oMath>
                </a14:m>
                <a:r>
                  <a:rPr lang="en-US" dirty="0">
                    <a:solidFill>
                      <a:srgbClr val="FF0000"/>
                    </a:solidFill>
                  </a:rPr>
                  <a:t> s</a:t>
                </a:r>
              </a:p>
              <a:p>
                <a:endParaRPr lang="en-US" dirty="0">
                  <a:solidFill>
                    <a:srgbClr val="FF0000"/>
                  </a:solidFill>
                </a:endParaRPr>
              </a:p>
              <a:p>
                <a:r>
                  <a:rPr lang="en-US" dirty="0">
                    <a:solidFill>
                      <a:srgbClr val="FF0000"/>
                    </a:solidFill>
                  </a:rPr>
                  <a:t>Finally, use rate </a:t>
                </a:r>
                <a14:m>
                  <m:oMath xmlns:m="http://schemas.openxmlformats.org/officeDocument/2006/math">
                    <m:r>
                      <a:rPr lang="en-GB" b="0" i="1" smtClean="0">
                        <a:solidFill>
                          <a:srgbClr val="FF0000"/>
                        </a:solidFill>
                        <a:latin typeface="Cambria Math" panose="02040503050406030204" pitchFamily="18" charset="0"/>
                      </a:rPr>
                      <m:t>𝑅</m:t>
                    </m:r>
                    <m:r>
                      <a:rPr lang="en-GB" b="0" i="1" smtClean="0">
                        <a:solidFill>
                          <a:srgbClr val="FF0000"/>
                        </a:solidFill>
                        <a:latin typeface="Cambria Math" panose="02040503050406030204" pitchFamily="18" charset="0"/>
                      </a:rPr>
                      <m:t>=−</m:t>
                    </m:r>
                    <m:acc>
                      <m:accPr>
                        <m:chr m:val="̇"/>
                        <m:ctrlPr>
                          <a:rPr lang="en-GB" b="0" i="1" smtClean="0">
                            <a:solidFill>
                              <a:srgbClr val="FF0000"/>
                            </a:solidFill>
                            <a:latin typeface="Cambria Math" panose="02040503050406030204" pitchFamily="18" charset="0"/>
                          </a:rPr>
                        </m:ctrlPr>
                      </m:accPr>
                      <m:e>
                        <m:r>
                          <a:rPr lang="en-GB" b="0" i="1" smtClean="0">
                            <a:solidFill>
                              <a:srgbClr val="FF0000"/>
                            </a:solidFill>
                            <a:latin typeface="Cambria Math" panose="02040503050406030204" pitchFamily="18" charset="0"/>
                          </a:rPr>
                          <m:t>𝑁</m:t>
                        </m:r>
                      </m:e>
                    </m:acc>
                    <m:r>
                      <a:rPr lang="en-GB" b="0" i="1" smtClean="0">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𝑁</m:t>
                        </m:r>
                      </m:e>
                      <m:sub>
                        <m:r>
                          <a:rPr lang="en-GB" b="0" i="1" smtClean="0">
                            <a:solidFill>
                              <a:srgbClr val="FF0000"/>
                            </a:solidFill>
                            <a:latin typeface="Cambria Math" panose="02040503050406030204" pitchFamily="18" charset="0"/>
                          </a:rPr>
                          <m:t>0</m:t>
                        </m:r>
                      </m:sub>
                    </m:sSub>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𝑑</m:t>
                        </m:r>
                        <m:d>
                          <m:dPr>
                            <m:ctrlPr>
                              <a:rPr lang="en-GB" b="0" i="1" smtClean="0">
                                <a:solidFill>
                                  <a:srgbClr val="FF0000"/>
                                </a:solidFill>
                                <a:latin typeface="Cambria Math" panose="02040503050406030204" pitchFamily="18" charset="0"/>
                              </a:rPr>
                            </m:ctrlPr>
                          </m:dPr>
                          <m:e>
                            <m:func>
                              <m:funcPr>
                                <m:ctrlPr>
                                  <a:rPr lang="en-GB" b="0" i="1" smtClean="0">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exp</m:t>
                                </m:r>
                              </m:fName>
                              <m:e>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𝑡</m:t>
                                        </m:r>
                                      </m:num>
                                      <m:den>
                                        <m:r>
                                          <a:rPr lang="en-GB" b="0" i="1" smtClean="0">
                                            <a:solidFill>
                                              <a:srgbClr val="FF0000"/>
                                            </a:solidFill>
                                            <a:latin typeface="Cambria Math" panose="02040503050406030204" pitchFamily="18" charset="0"/>
                                            <a:ea typeface="Cambria Math" panose="02040503050406030204" pitchFamily="18" charset="0"/>
                                          </a:rPr>
                                          <m:t>𝜏</m:t>
                                        </m:r>
                                      </m:den>
                                    </m:f>
                                  </m:e>
                                </m:d>
                              </m:e>
                            </m:func>
                          </m:e>
                        </m:d>
                      </m:num>
                      <m:den>
                        <m:r>
                          <a:rPr lang="en-GB" b="0" i="1" smtClean="0">
                            <a:solidFill>
                              <a:srgbClr val="FF0000"/>
                            </a:solidFill>
                            <a:latin typeface="Cambria Math" panose="02040503050406030204" pitchFamily="18" charset="0"/>
                          </a:rPr>
                          <m:t>𝑑𝑡</m:t>
                        </m:r>
                      </m:den>
                    </m:f>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𝑁</m:t>
                            </m:r>
                          </m:e>
                          <m:sub>
                            <m:r>
                              <a:rPr lang="en-GB" b="0" i="1" smtClean="0">
                                <a:solidFill>
                                  <a:srgbClr val="FF0000"/>
                                </a:solidFill>
                                <a:latin typeface="Cambria Math" panose="02040503050406030204" pitchFamily="18" charset="0"/>
                              </a:rPr>
                              <m:t>0</m:t>
                            </m:r>
                          </m:sub>
                        </m:sSub>
                      </m:num>
                      <m:den>
                        <m:r>
                          <a:rPr lang="en-GB" b="0" i="1" smtClean="0">
                            <a:solidFill>
                              <a:srgbClr val="FF0000"/>
                            </a:solidFill>
                            <a:latin typeface="Cambria Math" panose="02040503050406030204" pitchFamily="18" charset="0"/>
                            <a:ea typeface="Cambria Math" panose="02040503050406030204" pitchFamily="18" charset="0"/>
                          </a:rPr>
                          <m:t>𝜏</m:t>
                        </m:r>
                      </m:den>
                    </m:f>
                  </m:oMath>
                </a14:m>
                <a:r>
                  <a:rPr lang="en-GB" dirty="0">
                    <a:solidFill>
                      <a:srgbClr val="FF0000"/>
                    </a:solidFill>
                  </a:rPr>
                  <a:t> </a:t>
                </a:r>
                <a14:m>
                  <m:oMath xmlns:m="http://schemas.openxmlformats.org/officeDocument/2006/math">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exp</m:t>
                        </m:r>
                      </m:fName>
                      <m:e>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𝑡</m:t>
                                </m:r>
                              </m:num>
                              <m:den>
                                <m:r>
                                  <a:rPr lang="en-GB" i="1">
                                    <a:solidFill>
                                      <a:srgbClr val="FF0000"/>
                                    </a:solidFill>
                                    <a:latin typeface="Cambria Math" panose="02040503050406030204" pitchFamily="18" charset="0"/>
                                    <a:ea typeface="Cambria Math" panose="02040503050406030204" pitchFamily="18" charset="0"/>
                                  </a:rPr>
                                  <m:t>𝜏</m:t>
                                </m:r>
                              </m:den>
                            </m:f>
                          </m:e>
                        </m:d>
                      </m:e>
                    </m:func>
                  </m:oMath>
                </a14:m>
                <a:endParaRPr lang="en-US" dirty="0">
                  <a:solidFill>
                    <a:srgbClr val="FF0000"/>
                  </a:solidFill>
                </a:endParaRPr>
              </a:p>
              <a:p>
                <a:endParaRPr lang="en-US" dirty="0">
                  <a:solidFill>
                    <a:srgbClr val="FF0000"/>
                  </a:solidFill>
                </a:endParaRPr>
              </a:p>
              <a:p>
                <a:r>
                  <a:rPr lang="en-US" dirty="0">
                    <a:solidFill>
                      <a:srgbClr val="FF0000"/>
                    </a:solidFill>
                  </a:rPr>
                  <a:t>Set rate to </a:t>
                </a:r>
                <a:r>
                  <a:rPr lang="en-US" i="1" dirty="0">
                    <a:solidFill>
                      <a:srgbClr val="FF0000"/>
                    </a:solidFill>
                  </a:rPr>
                  <a:t>R=</a:t>
                </a:r>
                <a:r>
                  <a:rPr lang="en-US" dirty="0">
                    <a:solidFill>
                      <a:srgbClr val="FF0000"/>
                    </a:solidFill>
                  </a:rPr>
                  <a:t>0.17 </a:t>
                </a:r>
                <a:r>
                  <a:rPr lang="en-US" dirty="0" err="1">
                    <a:solidFill>
                      <a:srgbClr val="FF0000"/>
                    </a:solidFill>
                  </a:rPr>
                  <a:t>cts</a:t>
                </a:r>
                <a:r>
                  <a:rPr lang="en-US" dirty="0">
                    <a:solidFill>
                      <a:srgbClr val="FF0000"/>
                    </a:solidFill>
                  </a:rPr>
                  <a:t> s</a:t>
                </a:r>
                <a:r>
                  <a:rPr lang="en-US" baseline="30000" dirty="0">
                    <a:solidFill>
                      <a:srgbClr val="FF0000"/>
                    </a:solidFill>
                  </a:rPr>
                  <a:t>-1 </a:t>
                </a:r>
                <a:r>
                  <a:rPr lang="en-US" dirty="0">
                    <a:solidFill>
                      <a:srgbClr val="FF0000"/>
                    </a:solidFill>
                  </a:rPr>
                  <a:t> and rearrange:  </a:t>
                </a:r>
                <a14:m>
                  <m:oMath xmlns:m="http://schemas.openxmlformats.org/officeDocument/2006/math">
                    <m:r>
                      <a:rPr lang="en-GB" b="0" i="1" smtClean="0">
                        <a:solidFill>
                          <a:srgbClr val="FF0000"/>
                        </a:solidFill>
                        <a:latin typeface="Cambria Math" panose="02040503050406030204" pitchFamily="18" charset="0"/>
                      </a:rPr>
                      <m:t>𝑡</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𝜏</m:t>
                    </m:r>
                    <m:r>
                      <a:rPr lang="en-GB" b="0" i="1" smtClean="0">
                        <a:solidFill>
                          <a:srgbClr val="FF0000"/>
                        </a:solidFill>
                        <a:latin typeface="Cambria Math" panose="02040503050406030204" pitchFamily="18" charset="0"/>
                        <a:ea typeface="Cambria Math" panose="02040503050406030204" pitchFamily="18" charset="0"/>
                      </a:rPr>
                      <m:t> </m:t>
                    </m:r>
                    <m:r>
                      <m:rPr>
                        <m:sty m:val="p"/>
                      </m:rPr>
                      <a:rPr lang="en-GB" b="0" i="0" smtClean="0">
                        <a:solidFill>
                          <a:srgbClr val="FF0000"/>
                        </a:solidFill>
                        <a:latin typeface="Cambria Math" panose="02040503050406030204" pitchFamily="18" charset="0"/>
                        <a:ea typeface="Cambria Math" panose="02040503050406030204" pitchFamily="18" charset="0"/>
                      </a:rPr>
                      <m:t>ln</m:t>
                    </m:r>
                    <m:r>
                      <a:rPr lang="en-GB" b="0" i="1" smtClean="0">
                        <a:solidFill>
                          <a:srgbClr val="FF0000"/>
                        </a:solidFill>
                        <a:latin typeface="Cambria Math" panose="02040503050406030204" pitchFamily="18" charset="0"/>
                        <a:ea typeface="Cambria Math" panose="02040503050406030204" pitchFamily="18" charset="0"/>
                      </a:rPr>
                      <m:t>⁡(</m:t>
                    </m:r>
                    <m:f>
                      <m:fPr>
                        <m:ctrlPr>
                          <a:rPr lang="en-GB" b="0" i="1" smtClean="0">
                            <a:solidFill>
                              <a:srgbClr val="FF0000"/>
                            </a:solidFill>
                            <a:latin typeface="Cambria Math" panose="02040503050406030204" pitchFamily="18" charset="0"/>
                            <a:ea typeface="Cambria Math" panose="02040503050406030204" pitchFamily="18" charset="0"/>
                          </a:rPr>
                        </m:ctrlPr>
                      </m:fPr>
                      <m:num>
                        <m:r>
                          <a:rPr lang="en-GB" b="0" i="1" smtClean="0">
                            <a:solidFill>
                              <a:srgbClr val="FF0000"/>
                            </a:solidFill>
                            <a:latin typeface="Cambria Math" panose="02040503050406030204" pitchFamily="18" charset="0"/>
                            <a:ea typeface="Cambria Math" panose="02040503050406030204" pitchFamily="18" charset="0"/>
                          </a:rPr>
                          <m:t>𝑅</m:t>
                        </m:r>
                        <m:r>
                          <a:rPr lang="en-GB" b="0" i="1" smtClean="0">
                            <a:solidFill>
                              <a:srgbClr val="FF0000"/>
                            </a:solidFill>
                            <a:latin typeface="Cambria Math" panose="02040503050406030204" pitchFamily="18" charset="0"/>
                            <a:ea typeface="Cambria Math" panose="02040503050406030204" pitchFamily="18" charset="0"/>
                          </a:rPr>
                          <m:t>𝜏</m:t>
                        </m:r>
                      </m:num>
                      <m:den>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𝑁</m:t>
                            </m:r>
                          </m:e>
                          <m:sub>
                            <m:r>
                              <a:rPr lang="en-GB" b="0" i="1" smtClean="0">
                                <a:solidFill>
                                  <a:srgbClr val="FF0000"/>
                                </a:solidFill>
                                <a:latin typeface="Cambria Math" panose="02040503050406030204" pitchFamily="18" charset="0"/>
                                <a:ea typeface="Cambria Math" panose="02040503050406030204" pitchFamily="18" charset="0"/>
                              </a:rPr>
                              <m:t>0</m:t>
                            </m:r>
                          </m:sub>
                        </m:sSub>
                      </m:den>
                    </m:f>
                    <m:r>
                      <a:rPr lang="en-GB" b="0" i="1" smtClean="0">
                        <a:solidFill>
                          <a:srgbClr val="FF0000"/>
                        </a:solidFill>
                        <a:latin typeface="Cambria Math" panose="02040503050406030204" pitchFamily="18" charset="0"/>
                        <a:ea typeface="Cambria Math" panose="02040503050406030204" pitchFamily="18" charset="0"/>
                      </a:rPr>
                      <m:t>)≈1660</m:t>
                    </m:r>
                  </m:oMath>
                </a14:m>
                <a:r>
                  <a:rPr lang="en-US" dirty="0">
                    <a:solidFill>
                      <a:srgbClr val="FF0000"/>
                    </a:solidFill>
                  </a:rPr>
                  <a:t> yr</a:t>
                </a:r>
              </a:p>
            </p:txBody>
          </p:sp>
        </mc:Choice>
        <mc:Fallback xmlns="">
          <p:sp>
            <p:nvSpPr>
              <p:cNvPr id="2" name="TextBox 1">
                <a:extLst>
                  <a:ext uri="{FF2B5EF4-FFF2-40B4-BE49-F238E27FC236}">
                    <a16:creationId xmlns:a16="http://schemas.microsoft.com/office/drawing/2014/main" id="{9CBC2DF3-A634-C245-9356-774D93392F36}"/>
                  </a:ext>
                </a:extLst>
              </p:cNvPr>
              <p:cNvSpPr txBox="1">
                <a:spLocks noRot="1" noChangeAspect="1" noMove="1" noResize="1" noEditPoints="1" noAdjustHandles="1" noChangeArrowheads="1" noChangeShapeType="1" noTextEdit="1"/>
              </p:cNvSpPr>
              <p:nvPr/>
            </p:nvSpPr>
            <p:spPr>
              <a:xfrm>
                <a:off x="707571" y="2786737"/>
                <a:ext cx="7663543" cy="3271024"/>
              </a:xfrm>
              <a:prstGeom prst="rect">
                <a:avLst/>
              </a:prstGeom>
              <a:blipFill>
                <a:blip r:embed="rId3"/>
                <a:stretch>
                  <a:fillRect l="-661" t="-772"/>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0D2C5312-DAFF-444B-915D-FB49B464295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488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8DC140-A694-F04B-8293-3931BCF11839}"/>
              </a:ext>
            </a:extLst>
          </p:cNvPr>
          <p:cNvSpPr txBox="1"/>
          <p:nvPr/>
        </p:nvSpPr>
        <p:spPr>
          <a:xfrm>
            <a:off x="0" y="505063"/>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Practice Problem 3</a:t>
            </a:r>
          </a:p>
        </p:txBody>
      </p:sp>
      <p:sp>
        <p:nvSpPr>
          <p:cNvPr id="6" name="TextBox 5">
            <a:extLst>
              <a:ext uri="{FF2B5EF4-FFF2-40B4-BE49-F238E27FC236}">
                <a16:creationId xmlns:a16="http://schemas.microsoft.com/office/drawing/2014/main" id="{4A5917AB-024B-FD45-B2ED-2AD2C4C17F94}"/>
              </a:ext>
            </a:extLst>
          </p:cNvPr>
          <p:cNvSpPr txBox="1"/>
          <p:nvPr/>
        </p:nvSpPr>
        <p:spPr>
          <a:xfrm>
            <a:off x="729048" y="3686593"/>
            <a:ext cx="8084751" cy="384721"/>
          </a:xfrm>
          <a:prstGeom prst="rect">
            <a:avLst/>
          </a:prstGeom>
          <a:noFill/>
        </p:spPr>
        <p:txBody>
          <a:bodyPr wrap="square" rtlCol="0">
            <a:spAutoFit/>
          </a:bodyPr>
          <a:lstStyle/>
          <a:p>
            <a:pPr marL="11113"/>
            <a:r>
              <a:rPr lang="en-US" sz="1900" dirty="0">
                <a:solidFill>
                  <a:srgbClr val="FF0000"/>
                </a:solidFill>
                <a:latin typeface="Arial" panose="020B0604020202020204" pitchFamily="34" charset="0"/>
                <a:cs typeface="Arial" panose="020B0604020202020204" pitchFamily="34" charset="0"/>
              </a:rPr>
              <a:t>Answer: 1662 years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83B907-3871-F24E-AC89-8E0E161BF327}"/>
                  </a:ext>
                </a:extLst>
              </p:cNvPr>
              <p:cNvSpPr txBox="1"/>
              <p:nvPr/>
            </p:nvSpPr>
            <p:spPr>
              <a:xfrm>
                <a:off x="506626" y="1193800"/>
                <a:ext cx="8307173" cy="1329979"/>
              </a:xfrm>
              <a:prstGeom prst="rect">
                <a:avLst/>
              </a:prstGeom>
              <a:noFill/>
            </p:spPr>
            <p:txBody>
              <a:bodyPr wrap="square" rtlCol="0">
                <a:spAutoFit/>
              </a:bodyPr>
              <a:lstStyle/>
              <a:p>
                <a:pPr marL="11113"/>
                <a:r>
                  <a:rPr lang="en-US" sz="1600" dirty="0">
                    <a:solidFill>
                      <a:srgbClr val="000000"/>
                    </a:solidFill>
                    <a:latin typeface="Arial" panose="020B0604020202020204" pitchFamily="34" charset="0"/>
                    <a:cs typeface="Arial" panose="020B0604020202020204" pitchFamily="34" charset="0"/>
                  </a:rPr>
                  <a:t>A building on a military base has accidentally been contaminated by 5.0 kg of radioactive </a:t>
                </a:r>
                <a14:m>
                  <m:oMath xmlns:m="http://schemas.openxmlformats.org/officeDocument/2006/math">
                    <m:sPre>
                      <m:sPrePr>
                        <m:ctrlPr>
                          <a:rPr lang="en-GB" sz="1600" i="1">
                            <a:solidFill>
                              <a:srgbClr val="000000"/>
                            </a:solidFill>
                            <a:latin typeface="Cambria Math" panose="02040503050406030204" pitchFamily="18" charset="0"/>
                          </a:rPr>
                        </m:ctrlPr>
                      </m:sPrePr>
                      <m:sub>
                        <m:r>
                          <a:rPr lang="en-GB" sz="1600" b="0" i="0" smtClean="0">
                            <a:solidFill>
                              <a:srgbClr val="000000"/>
                            </a:solidFill>
                            <a:latin typeface="Cambria Math" panose="02040503050406030204" pitchFamily="18" charset="0"/>
                          </a:rPr>
                          <m:t>38</m:t>
                        </m:r>
                      </m:sub>
                      <m:sup>
                        <m:r>
                          <a:rPr lang="en-GB" sz="1600" b="0" i="1" smtClean="0">
                            <a:solidFill>
                              <a:srgbClr val="000000"/>
                            </a:solidFill>
                            <a:latin typeface="Cambria Math" panose="02040503050406030204" pitchFamily="18" charset="0"/>
                          </a:rPr>
                          <m:t>90</m:t>
                        </m:r>
                      </m:sup>
                      <m:e>
                        <m:r>
                          <m:rPr>
                            <m:sty m:val="p"/>
                          </m:rPr>
                          <a:rPr lang="en-GB" sz="1600" b="0" i="0" smtClean="0">
                            <a:solidFill>
                              <a:srgbClr val="000000"/>
                            </a:solidFill>
                            <a:latin typeface="Cambria Math" panose="02040503050406030204" pitchFamily="18" charset="0"/>
                          </a:rPr>
                          <m:t>Sr</m:t>
                        </m:r>
                      </m:e>
                    </m:sPre>
                  </m:oMath>
                </a14:m>
                <a:r>
                  <a:rPr lang="en-US" sz="1600" dirty="0">
                    <a:solidFill>
                      <a:srgbClr val="000000"/>
                    </a:solidFill>
                    <a:latin typeface="Arial" panose="020B0604020202020204" pitchFamily="34" charset="0"/>
                    <a:cs typeface="Arial" panose="020B0604020202020204" pitchFamily="34" charset="0"/>
                  </a:rPr>
                  <a:t> (Strontium-90), which has an atomic mass of 89.9077 u and a half-life of 29.1 years. Strontium-90 is particularly dangerous because it substitutes for calcium in bones. Assuming that the safe decay rate is defined at 10.0 decays/min, for how long will the building be unsafe?</a:t>
                </a:r>
              </a:p>
            </p:txBody>
          </p:sp>
        </mc:Choice>
        <mc:Fallback xmlns="">
          <p:sp>
            <p:nvSpPr>
              <p:cNvPr id="9" name="TextBox 8">
                <a:extLst>
                  <a:ext uri="{FF2B5EF4-FFF2-40B4-BE49-F238E27FC236}">
                    <a16:creationId xmlns:a16="http://schemas.microsoft.com/office/drawing/2014/main" id="{0283B907-3871-F24E-AC89-8E0E161BF327}"/>
                  </a:ext>
                </a:extLst>
              </p:cNvPr>
              <p:cNvSpPr txBox="1">
                <a:spLocks noRot="1" noChangeAspect="1" noMove="1" noResize="1" noEditPoints="1" noAdjustHandles="1" noChangeArrowheads="1" noChangeShapeType="1" noTextEdit="1"/>
              </p:cNvSpPr>
              <p:nvPr/>
            </p:nvSpPr>
            <p:spPr>
              <a:xfrm>
                <a:off x="506626" y="1193800"/>
                <a:ext cx="8307173" cy="1329979"/>
              </a:xfrm>
              <a:prstGeom prst="rect">
                <a:avLst/>
              </a:prstGeom>
              <a:blipFill>
                <a:blip r:embed="rId2"/>
                <a:stretch>
                  <a:fillRect l="-152" t="-1905" b="-5714"/>
                </a:stretch>
              </a:blipFill>
            </p:spPr>
            <p:txBody>
              <a:bodyPr/>
              <a:lstStyle/>
              <a:p>
                <a:r>
                  <a:rPr lang="en-US">
                    <a:noFill/>
                  </a:rPr>
                  <a:t> </a:t>
                </a:r>
              </a:p>
            </p:txBody>
          </p:sp>
        </mc:Fallback>
      </mc:AlternateContent>
    </p:spTree>
    <p:extLst>
      <p:ext uri="{BB962C8B-B14F-4D97-AF65-F5344CB8AC3E}">
        <p14:creationId xmlns:p14="http://schemas.microsoft.com/office/powerpoint/2010/main" val="331740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BC547-D8FD-6C4B-A426-59623D5DB156}"/>
              </a:ext>
            </a:extLst>
          </p:cNvPr>
          <p:cNvSpPr txBox="1"/>
          <p:nvPr/>
        </p:nvSpPr>
        <p:spPr>
          <a:xfrm>
            <a:off x="0" y="0"/>
            <a:ext cx="8538882" cy="338554"/>
          </a:xfrm>
          <a:prstGeom prst="rect">
            <a:avLst/>
          </a:prstGeom>
          <a:noFill/>
        </p:spPr>
        <p:txBody>
          <a:bodyPr wrap="square" rtlCol="0">
            <a:spAutoFit/>
          </a:bodyPr>
          <a:lstStyle/>
          <a:p>
            <a:r>
              <a:rPr lang="en-US" sz="1600" b="1" i="1" dirty="0">
                <a:solidFill>
                  <a:srgbClr val="5E5E5E"/>
                </a:solidFill>
                <a:latin typeface="Arial" panose="020B0604020202020204" pitchFamily="34" charset="0"/>
                <a:cs typeface="Arial" panose="020B0604020202020204" pitchFamily="34" charset="0"/>
              </a:rPr>
              <a:t>PA1140 Waves &amp; Quanta. Unit 4: Atoms &amp; Nuclei</a:t>
            </a:r>
          </a:p>
        </p:txBody>
      </p:sp>
      <p:sp>
        <p:nvSpPr>
          <p:cNvPr id="5" name="TextBox 4">
            <a:extLst>
              <a:ext uri="{FF2B5EF4-FFF2-40B4-BE49-F238E27FC236}">
                <a16:creationId xmlns:a16="http://schemas.microsoft.com/office/drawing/2014/main" id="{D9379C41-F83A-2B4D-BE4E-87E35C16A8CD}"/>
              </a:ext>
            </a:extLst>
          </p:cNvPr>
          <p:cNvSpPr txBox="1"/>
          <p:nvPr/>
        </p:nvSpPr>
        <p:spPr>
          <a:xfrm>
            <a:off x="0" y="431801"/>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Radioactivity</a:t>
            </a:r>
          </a:p>
        </p:txBody>
      </p:sp>
      <p:sp>
        <p:nvSpPr>
          <p:cNvPr id="11" name="TextBox 1">
            <a:extLst>
              <a:ext uri="{FF2B5EF4-FFF2-40B4-BE49-F238E27FC236}">
                <a16:creationId xmlns:a16="http://schemas.microsoft.com/office/drawing/2014/main" id="{4EC44BBD-8B9D-A043-9C80-76D1E99DF37E}"/>
              </a:ext>
            </a:extLst>
          </p:cNvPr>
          <p:cNvSpPr txBox="1">
            <a:spLocks noChangeArrowheads="1"/>
          </p:cNvSpPr>
          <p:nvPr/>
        </p:nvSpPr>
        <p:spPr bwMode="auto">
          <a:xfrm>
            <a:off x="784551" y="1088068"/>
            <a:ext cx="732251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Decay Rate or Activity of a Sample after </a:t>
            </a:r>
            <a:r>
              <a:rPr lang="en-US" altLang="x-none" sz="1900" b="1" i="1" dirty="0">
                <a:solidFill>
                  <a:srgbClr val="000086"/>
                </a:solidFill>
                <a:latin typeface="Cambria Math" panose="02040503050406030204" pitchFamily="18" charset="0"/>
                <a:ea typeface="Cambria Math" panose="02040503050406030204" pitchFamily="18" charset="0"/>
                <a:cs typeface="Arial" panose="020B0604020202020204" pitchFamily="34" charset="0"/>
              </a:rPr>
              <a:t>n</a:t>
            </a:r>
            <a:r>
              <a:rPr lang="en-US" altLang="x-none" sz="1900" b="1" dirty="0">
                <a:solidFill>
                  <a:srgbClr val="000086"/>
                </a:solidFill>
                <a:latin typeface="Arial" panose="020B0604020202020204" pitchFamily="34" charset="0"/>
                <a:cs typeface="Arial" panose="020B0604020202020204" pitchFamily="34" charset="0"/>
              </a:rPr>
              <a:t> half-lives: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250D1A-C992-AD42-8361-923208C0C5C8}"/>
                  </a:ext>
                </a:extLst>
              </p:cNvPr>
              <p:cNvSpPr txBox="1"/>
              <p:nvPr/>
            </p:nvSpPr>
            <p:spPr>
              <a:xfrm>
                <a:off x="3964221" y="3276966"/>
                <a:ext cx="728661" cy="636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200" b="0" i="1" smtClean="0">
                          <a:solidFill>
                            <a:srgbClr val="000000"/>
                          </a:solidFill>
                          <a:latin typeface="Cambria Math" panose="02040503050406030204" pitchFamily="18" charset="0"/>
                          <a:ea typeface="Cambria Math" panose="02040503050406030204" pitchFamily="18" charset="0"/>
                        </a:rPr>
                        <m:t>𝜏</m:t>
                      </m:r>
                      <m:r>
                        <a:rPr lang="en-GB" sz="2200" b="0" i="1" smtClean="0">
                          <a:solidFill>
                            <a:srgbClr val="000000"/>
                          </a:solidFill>
                          <a:latin typeface="Cambria Math" panose="02040503050406030204" pitchFamily="18" charset="0"/>
                          <a:ea typeface="Cambria Math" panose="02040503050406030204" pitchFamily="18" charset="0"/>
                        </a:rPr>
                        <m:t>=</m:t>
                      </m:r>
                      <m:f>
                        <m:fPr>
                          <m:ctrlPr>
                            <a:rPr lang="en-GB" sz="2200" b="0" i="1" smtClean="0">
                              <a:solidFill>
                                <a:srgbClr val="000000"/>
                              </a:solidFill>
                              <a:latin typeface="Cambria Math" panose="02040503050406030204" pitchFamily="18" charset="0"/>
                              <a:ea typeface="Cambria Math" panose="02040503050406030204" pitchFamily="18" charset="0"/>
                            </a:rPr>
                          </m:ctrlPr>
                        </m:fPr>
                        <m:num>
                          <m:r>
                            <a:rPr lang="en-GB" sz="2200" b="0" i="1" smtClean="0">
                              <a:solidFill>
                                <a:srgbClr val="000000"/>
                              </a:solidFill>
                              <a:latin typeface="Cambria Math" panose="02040503050406030204" pitchFamily="18" charset="0"/>
                              <a:ea typeface="Cambria Math" panose="02040503050406030204" pitchFamily="18" charset="0"/>
                            </a:rPr>
                            <m:t>1</m:t>
                          </m:r>
                        </m:num>
                        <m:den>
                          <m:r>
                            <a:rPr lang="en-GB" sz="2200" b="0" i="1" smtClean="0">
                              <a:solidFill>
                                <a:srgbClr val="000000"/>
                              </a:solidFill>
                              <a:latin typeface="Cambria Math" panose="02040503050406030204" pitchFamily="18" charset="0"/>
                              <a:ea typeface="Cambria Math" panose="02040503050406030204" pitchFamily="18" charset="0"/>
                            </a:rPr>
                            <m:t>𝜆</m:t>
                          </m:r>
                        </m:den>
                      </m:f>
                    </m:oMath>
                  </m:oMathPara>
                </a14:m>
                <a:endParaRPr lang="en-US" sz="2200" dirty="0">
                  <a:solidFill>
                    <a:srgbClr val="000000"/>
                  </a:solidFill>
                </a:endParaRPr>
              </a:p>
            </p:txBody>
          </p:sp>
        </mc:Choice>
        <mc:Fallback xmlns="">
          <p:sp>
            <p:nvSpPr>
              <p:cNvPr id="12" name="TextBox 11">
                <a:extLst>
                  <a:ext uri="{FF2B5EF4-FFF2-40B4-BE49-F238E27FC236}">
                    <a16:creationId xmlns:a16="http://schemas.microsoft.com/office/drawing/2014/main" id="{F2250D1A-C992-AD42-8361-923208C0C5C8}"/>
                  </a:ext>
                </a:extLst>
              </p:cNvPr>
              <p:cNvSpPr txBox="1">
                <a:spLocks noRot="1" noChangeAspect="1" noMove="1" noResize="1" noEditPoints="1" noAdjustHandles="1" noChangeArrowheads="1" noChangeShapeType="1" noTextEdit="1"/>
              </p:cNvSpPr>
              <p:nvPr/>
            </p:nvSpPr>
            <p:spPr>
              <a:xfrm>
                <a:off x="3964221" y="3276966"/>
                <a:ext cx="728661" cy="636072"/>
              </a:xfrm>
              <a:prstGeom prst="rect">
                <a:avLst/>
              </a:prstGeom>
              <a:blipFill>
                <a:blip r:embed="rId2"/>
                <a:stretch>
                  <a:fillRect l="-3448" r="-6897" b="-13725"/>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703B7E0-E049-0846-AEA9-EA1D38A45CBE}"/>
              </a:ext>
            </a:extLst>
          </p:cNvPr>
          <p:cNvSpPr/>
          <p:nvPr/>
        </p:nvSpPr>
        <p:spPr bwMode="auto">
          <a:xfrm>
            <a:off x="3863689" y="3219125"/>
            <a:ext cx="1028025" cy="808497"/>
          </a:xfrm>
          <a:prstGeom prst="rect">
            <a:avLst/>
          </a:prstGeom>
          <a:noFill/>
          <a:ln w="158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p:sp>
        <p:nvSpPr>
          <p:cNvPr id="14" name="TextBox 1">
            <a:extLst>
              <a:ext uri="{FF2B5EF4-FFF2-40B4-BE49-F238E27FC236}">
                <a16:creationId xmlns:a16="http://schemas.microsoft.com/office/drawing/2014/main" id="{4577B499-48EF-2E43-9FCE-0A0F94022336}"/>
              </a:ext>
            </a:extLst>
          </p:cNvPr>
          <p:cNvSpPr txBox="1">
            <a:spLocks noChangeArrowheads="1"/>
          </p:cNvSpPr>
          <p:nvPr/>
        </p:nvSpPr>
        <p:spPr bwMode="auto">
          <a:xfrm>
            <a:off x="1749592" y="2729398"/>
            <a:ext cx="525621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Lifetime or e-folding time:</a:t>
            </a:r>
          </a:p>
        </p:txBody>
      </p:sp>
      <p:sp>
        <p:nvSpPr>
          <p:cNvPr id="15" name="TextBox 1">
            <a:extLst>
              <a:ext uri="{FF2B5EF4-FFF2-40B4-BE49-F238E27FC236}">
                <a16:creationId xmlns:a16="http://schemas.microsoft.com/office/drawing/2014/main" id="{5B0A43EF-35C2-CD48-8065-EAC6E2CD1BA1}"/>
              </a:ext>
            </a:extLst>
          </p:cNvPr>
          <p:cNvSpPr txBox="1">
            <a:spLocks noChangeArrowheads="1"/>
          </p:cNvSpPr>
          <p:nvPr/>
        </p:nvSpPr>
        <p:spPr bwMode="auto">
          <a:xfrm>
            <a:off x="1786941" y="4473100"/>
            <a:ext cx="525621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Half-life: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C314A8A-E80E-674E-ABA7-B386043E052F}"/>
                  </a:ext>
                </a:extLst>
              </p:cNvPr>
              <p:cNvSpPr txBox="1"/>
              <p:nvPr/>
            </p:nvSpPr>
            <p:spPr>
              <a:xfrm>
                <a:off x="3384040" y="5036247"/>
                <a:ext cx="2160708" cy="3352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rgbClr val="000000"/>
                              </a:solidFill>
                              <a:latin typeface="Cambria Math" panose="02040503050406030204" pitchFamily="18" charset="0"/>
                              <a:ea typeface="Cambria Math" panose="02040503050406030204" pitchFamily="18" charset="0"/>
                            </a:rPr>
                          </m:ctrlPr>
                        </m:sSubPr>
                        <m:e>
                          <m:r>
                            <a:rPr lang="en-GB" sz="2000" b="0" i="1" smtClean="0">
                              <a:solidFill>
                                <a:srgbClr val="000000"/>
                              </a:solidFill>
                              <a:latin typeface="Cambria Math" panose="02040503050406030204" pitchFamily="18" charset="0"/>
                              <a:ea typeface="Cambria Math" panose="02040503050406030204" pitchFamily="18" charset="0"/>
                            </a:rPr>
                            <m:t>𝑡</m:t>
                          </m:r>
                        </m:e>
                        <m:sub>
                          <m:r>
                            <a:rPr lang="en-GB" sz="2000" b="0" i="1" smtClean="0">
                              <a:solidFill>
                                <a:srgbClr val="000000"/>
                              </a:solidFill>
                              <a:latin typeface="Cambria Math" panose="02040503050406030204" pitchFamily="18" charset="0"/>
                              <a:ea typeface="Cambria Math" panose="02040503050406030204" pitchFamily="18" charset="0"/>
                            </a:rPr>
                            <m:t>1/2</m:t>
                          </m:r>
                        </m:sub>
                      </m:sSub>
                      <m:r>
                        <a:rPr lang="en-GB" sz="2000" b="0" i="1" smtClean="0">
                          <a:solidFill>
                            <a:srgbClr val="000000"/>
                          </a:solidFill>
                          <a:latin typeface="Cambria Math" panose="02040503050406030204" pitchFamily="18" charset="0"/>
                          <a:ea typeface="Cambria Math" panose="02040503050406030204" pitchFamily="18" charset="0"/>
                        </a:rPr>
                        <m:t>=0.693</m:t>
                      </m:r>
                      <m:r>
                        <a:rPr lang="en-GB" sz="2000" b="0" i="1" smtClean="0">
                          <a:solidFill>
                            <a:srgbClr val="000000"/>
                          </a:solidFill>
                          <a:latin typeface="Cambria Math" panose="02040503050406030204" pitchFamily="18" charset="0"/>
                          <a:ea typeface="Cambria Math" panose="02040503050406030204" pitchFamily="18" charset="0"/>
                        </a:rPr>
                        <m:t>𝜏</m:t>
                      </m:r>
                    </m:oMath>
                  </m:oMathPara>
                </a14:m>
                <a:endParaRPr lang="en-US" sz="2000" dirty="0">
                  <a:solidFill>
                    <a:srgbClr val="000000"/>
                  </a:solidFill>
                </a:endParaRPr>
              </a:p>
            </p:txBody>
          </p:sp>
        </mc:Choice>
        <mc:Fallback xmlns="">
          <p:sp>
            <p:nvSpPr>
              <p:cNvPr id="17" name="TextBox 16">
                <a:extLst>
                  <a:ext uri="{FF2B5EF4-FFF2-40B4-BE49-F238E27FC236}">
                    <a16:creationId xmlns:a16="http://schemas.microsoft.com/office/drawing/2014/main" id="{1C314A8A-E80E-674E-ABA7-B386043E052F}"/>
                  </a:ext>
                </a:extLst>
              </p:cNvPr>
              <p:cNvSpPr txBox="1">
                <a:spLocks noRot="1" noChangeAspect="1" noMove="1" noResize="1" noEditPoints="1" noAdjustHandles="1" noChangeArrowheads="1" noChangeShapeType="1" noTextEdit="1"/>
              </p:cNvSpPr>
              <p:nvPr/>
            </p:nvSpPr>
            <p:spPr>
              <a:xfrm>
                <a:off x="3384040" y="5036247"/>
                <a:ext cx="2160708" cy="335285"/>
              </a:xfrm>
              <a:prstGeom prst="rect">
                <a:avLst/>
              </a:prstGeom>
              <a:blipFill>
                <a:blip r:embed="rId3"/>
                <a:stretch>
                  <a:fillRect b="-22222"/>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FA6E3E5E-2442-AC45-A21B-B95C5971B5E0}"/>
              </a:ext>
            </a:extLst>
          </p:cNvPr>
          <p:cNvSpPr/>
          <p:nvPr/>
        </p:nvSpPr>
        <p:spPr bwMode="auto">
          <a:xfrm>
            <a:off x="3549140" y="4944254"/>
            <a:ext cx="1778000" cy="533251"/>
          </a:xfrm>
          <a:prstGeom prst="rect">
            <a:avLst/>
          </a:prstGeom>
          <a:noFill/>
          <a:ln w="158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A387B2-7ECD-2948-9C11-0AB6B2B2770D}"/>
                  </a:ext>
                </a:extLst>
              </p:cNvPr>
              <p:cNvSpPr txBox="1"/>
              <p:nvPr/>
            </p:nvSpPr>
            <p:spPr>
              <a:xfrm>
                <a:off x="3493913" y="1642361"/>
                <a:ext cx="1694951" cy="6825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b="0" i="1" smtClean="0">
                              <a:solidFill>
                                <a:srgbClr val="000000"/>
                              </a:solidFill>
                              <a:latin typeface="Cambria Math" panose="02040503050406030204" pitchFamily="18" charset="0"/>
                              <a:ea typeface="Cambria Math" panose="02040503050406030204" pitchFamily="18" charset="0"/>
                            </a:rPr>
                          </m:ctrlPr>
                        </m:sSubPr>
                        <m:e>
                          <m:r>
                            <a:rPr lang="en-GB" sz="2200" b="0" i="1" smtClean="0">
                              <a:solidFill>
                                <a:srgbClr val="000000"/>
                              </a:solidFill>
                              <a:latin typeface="Cambria Math" panose="02040503050406030204" pitchFamily="18" charset="0"/>
                              <a:ea typeface="Cambria Math" panose="02040503050406030204" pitchFamily="18" charset="0"/>
                            </a:rPr>
                            <m:t>𝑅</m:t>
                          </m:r>
                        </m:e>
                        <m:sub>
                          <m:r>
                            <a:rPr lang="en-GB" sz="2200" b="0" i="1" smtClean="0">
                              <a:solidFill>
                                <a:srgbClr val="000000"/>
                              </a:solidFill>
                              <a:latin typeface="Cambria Math" panose="02040503050406030204" pitchFamily="18" charset="0"/>
                              <a:ea typeface="Cambria Math" panose="02040503050406030204" pitchFamily="18" charset="0"/>
                            </a:rPr>
                            <m:t>𝑛</m:t>
                          </m:r>
                        </m:sub>
                      </m:sSub>
                      <m:r>
                        <a:rPr lang="en-GB" sz="2200" b="0" i="1" smtClean="0">
                          <a:solidFill>
                            <a:srgbClr val="000000"/>
                          </a:solidFill>
                          <a:latin typeface="Cambria Math" panose="02040503050406030204" pitchFamily="18" charset="0"/>
                          <a:ea typeface="Cambria Math" panose="02040503050406030204" pitchFamily="18" charset="0"/>
                        </a:rPr>
                        <m:t>=</m:t>
                      </m:r>
                      <m:sSup>
                        <m:sSupPr>
                          <m:ctrlPr>
                            <a:rPr lang="en-GB" sz="2200" b="0" i="1" smtClean="0">
                              <a:solidFill>
                                <a:srgbClr val="000000"/>
                              </a:solidFill>
                              <a:latin typeface="Cambria Math" panose="02040503050406030204" pitchFamily="18" charset="0"/>
                              <a:ea typeface="Cambria Math" panose="02040503050406030204" pitchFamily="18" charset="0"/>
                            </a:rPr>
                          </m:ctrlPr>
                        </m:sSupPr>
                        <m:e>
                          <m:d>
                            <m:dPr>
                              <m:ctrlPr>
                                <a:rPr lang="en-GB" sz="2200" b="0" i="1" smtClean="0">
                                  <a:solidFill>
                                    <a:srgbClr val="000000"/>
                                  </a:solidFill>
                                  <a:latin typeface="Cambria Math" panose="02040503050406030204" pitchFamily="18" charset="0"/>
                                  <a:ea typeface="Cambria Math" panose="02040503050406030204" pitchFamily="18" charset="0"/>
                                </a:rPr>
                              </m:ctrlPr>
                            </m:dPr>
                            <m:e>
                              <m:f>
                                <m:fPr>
                                  <m:ctrlPr>
                                    <a:rPr lang="en-GB" sz="2200" b="0" i="1" smtClean="0">
                                      <a:solidFill>
                                        <a:srgbClr val="000000"/>
                                      </a:solidFill>
                                      <a:latin typeface="Cambria Math" panose="02040503050406030204" pitchFamily="18" charset="0"/>
                                      <a:ea typeface="Cambria Math" panose="02040503050406030204" pitchFamily="18" charset="0"/>
                                    </a:rPr>
                                  </m:ctrlPr>
                                </m:fPr>
                                <m:num>
                                  <m:r>
                                    <a:rPr lang="en-GB" sz="2200" b="0" i="1" smtClean="0">
                                      <a:solidFill>
                                        <a:srgbClr val="000000"/>
                                      </a:solidFill>
                                      <a:latin typeface="Cambria Math" panose="02040503050406030204" pitchFamily="18" charset="0"/>
                                      <a:ea typeface="Cambria Math" panose="02040503050406030204" pitchFamily="18" charset="0"/>
                                    </a:rPr>
                                    <m:t>1</m:t>
                                  </m:r>
                                </m:num>
                                <m:den>
                                  <m:r>
                                    <a:rPr lang="en-GB" sz="2200" b="0" i="1" smtClean="0">
                                      <a:solidFill>
                                        <a:srgbClr val="000000"/>
                                      </a:solidFill>
                                      <a:latin typeface="Cambria Math" panose="02040503050406030204" pitchFamily="18" charset="0"/>
                                      <a:ea typeface="Cambria Math" panose="02040503050406030204" pitchFamily="18" charset="0"/>
                                    </a:rPr>
                                    <m:t>2</m:t>
                                  </m:r>
                                </m:den>
                              </m:f>
                            </m:e>
                          </m:d>
                        </m:e>
                        <m:sup>
                          <m:r>
                            <a:rPr lang="en-GB" sz="2200" b="0" i="1" smtClean="0">
                              <a:solidFill>
                                <a:srgbClr val="000000"/>
                              </a:solidFill>
                              <a:latin typeface="Cambria Math" panose="02040503050406030204" pitchFamily="18" charset="0"/>
                              <a:ea typeface="Cambria Math" panose="02040503050406030204" pitchFamily="18" charset="0"/>
                            </a:rPr>
                            <m:t>𝑛</m:t>
                          </m:r>
                        </m:sup>
                      </m:sSup>
                      <m:sSub>
                        <m:sSubPr>
                          <m:ctrlPr>
                            <a:rPr lang="en-GB" sz="2200" b="0" i="1" smtClean="0">
                              <a:solidFill>
                                <a:srgbClr val="000000"/>
                              </a:solidFill>
                              <a:latin typeface="Cambria Math" panose="02040503050406030204" pitchFamily="18" charset="0"/>
                              <a:ea typeface="Cambria Math" panose="02040503050406030204" pitchFamily="18" charset="0"/>
                            </a:rPr>
                          </m:ctrlPr>
                        </m:sSubPr>
                        <m:e>
                          <m:r>
                            <a:rPr lang="en-GB" sz="2200" b="0" i="1" smtClean="0">
                              <a:solidFill>
                                <a:srgbClr val="000000"/>
                              </a:solidFill>
                              <a:latin typeface="Cambria Math" panose="02040503050406030204" pitchFamily="18" charset="0"/>
                              <a:ea typeface="Cambria Math" panose="02040503050406030204" pitchFamily="18" charset="0"/>
                            </a:rPr>
                            <m:t>𝑅</m:t>
                          </m:r>
                        </m:e>
                        <m:sub>
                          <m:r>
                            <a:rPr lang="en-GB" sz="2200" b="0" i="1" smtClean="0">
                              <a:solidFill>
                                <a:srgbClr val="000000"/>
                              </a:solidFill>
                              <a:latin typeface="Cambria Math" panose="02040503050406030204" pitchFamily="18" charset="0"/>
                              <a:ea typeface="Cambria Math" panose="02040503050406030204" pitchFamily="18" charset="0"/>
                            </a:rPr>
                            <m:t>0</m:t>
                          </m:r>
                        </m:sub>
                      </m:sSub>
                    </m:oMath>
                  </m:oMathPara>
                </a14:m>
                <a:endParaRPr lang="en-US" sz="2200" dirty="0">
                  <a:solidFill>
                    <a:srgbClr val="000000"/>
                  </a:solidFill>
                </a:endParaRPr>
              </a:p>
            </p:txBody>
          </p:sp>
        </mc:Choice>
        <mc:Fallback xmlns="">
          <p:sp>
            <p:nvSpPr>
              <p:cNvPr id="22" name="TextBox 21">
                <a:extLst>
                  <a:ext uri="{FF2B5EF4-FFF2-40B4-BE49-F238E27FC236}">
                    <a16:creationId xmlns:a16="http://schemas.microsoft.com/office/drawing/2014/main" id="{C1A387B2-7ECD-2948-9C11-0AB6B2B2770D}"/>
                  </a:ext>
                </a:extLst>
              </p:cNvPr>
              <p:cNvSpPr txBox="1">
                <a:spLocks noRot="1" noChangeAspect="1" noMove="1" noResize="1" noEditPoints="1" noAdjustHandles="1" noChangeArrowheads="1" noChangeShapeType="1" noTextEdit="1"/>
              </p:cNvSpPr>
              <p:nvPr/>
            </p:nvSpPr>
            <p:spPr>
              <a:xfrm>
                <a:off x="3493913" y="1642361"/>
                <a:ext cx="1694951" cy="682559"/>
              </a:xfrm>
              <a:prstGeom prst="rect">
                <a:avLst/>
              </a:prstGeom>
              <a:blipFill>
                <a:blip r:embed="rId4"/>
                <a:stretch>
                  <a:fillRect l="-2963" b="-1090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0A7799F-82E9-004D-BA44-096EF0C599EB}"/>
              </a:ext>
            </a:extLst>
          </p:cNvPr>
          <p:cNvSpPr/>
          <p:nvPr/>
        </p:nvSpPr>
        <p:spPr bwMode="auto">
          <a:xfrm>
            <a:off x="3302000" y="1608495"/>
            <a:ext cx="2071399" cy="756808"/>
          </a:xfrm>
          <a:prstGeom prst="rect">
            <a:avLst/>
          </a:prstGeom>
          <a:noFill/>
          <a:ln w="158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p:pic>
        <p:nvPicPr>
          <p:cNvPr id="24" name="Picture 23">
            <a:extLst>
              <a:ext uri="{FF2B5EF4-FFF2-40B4-BE49-F238E27FC236}">
                <a16:creationId xmlns:a16="http://schemas.microsoft.com/office/drawing/2014/main" id="{5F0213AD-20E0-9046-BD7B-1196933D9439}"/>
              </a:ext>
            </a:extLst>
          </p:cNvPr>
          <p:cNvPicPr>
            <a:picLocks noChangeAspect="1"/>
          </p:cNvPicPr>
          <p:nvPr/>
        </p:nvPicPr>
        <p:blipFill>
          <a:blip r:embed="rId5"/>
          <a:stretch>
            <a:fillRect/>
          </a:stretch>
        </p:blipFill>
        <p:spPr>
          <a:xfrm>
            <a:off x="7704402" y="6412833"/>
            <a:ext cx="1346896" cy="360000"/>
          </a:xfrm>
          <a:prstGeom prst="rect">
            <a:avLst/>
          </a:prstGeom>
        </p:spPr>
      </p:pic>
    </p:spTree>
    <p:extLst>
      <p:ext uri="{BB962C8B-B14F-4D97-AF65-F5344CB8AC3E}">
        <p14:creationId xmlns:p14="http://schemas.microsoft.com/office/powerpoint/2010/main" val="2260012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BC547-D8FD-6C4B-A426-59623D5DB156}"/>
              </a:ext>
            </a:extLst>
          </p:cNvPr>
          <p:cNvSpPr txBox="1"/>
          <p:nvPr/>
        </p:nvSpPr>
        <p:spPr>
          <a:xfrm>
            <a:off x="0" y="0"/>
            <a:ext cx="8538882" cy="338554"/>
          </a:xfrm>
          <a:prstGeom prst="rect">
            <a:avLst/>
          </a:prstGeom>
          <a:noFill/>
        </p:spPr>
        <p:txBody>
          <a:bodyPr wrap="square" rtlCol="0">
            <a:spAutoFit/>
          </a:bodyPr>
          <a:lstStyle/>
          <a:p>
            <a:r>
              <a:rPr lang="en-US" sz="1600" b="1" i="1" dirty="0">
                <a:solidFill>
                  <a:srgbClr val="5E5E5E"/>
                </a:solidFill>
                <a:latin typeface="Arial" panose="020B0604020202020204" pitchFamily="34" charset="0"/>
                <a:cs typeface="Arial" panose="020B0604020202020204" pitchFamily="34" charset="0"/>
              </a:rPr>
              <a:t>PA1140 Waves &amp; Quanta. Unit 4: Atoms &amp; Nuclei</a:t>
            </a:r>
          </a:p>
        </p:txBody>
      </p:sp>
      <p:sp>
        <p:nvSpPr>
          <p:cNvPr id="5" name="TextBox 4">
            <a:extLst>
              <a:ext uri="{FF2B5EF4-FFF2-40B4-BE49-F238E27FC236}">
                <a16:creationId xmlns:a16="http://schemas.microsoft.com/office/drawing/2014/main" id="{029B2868-8D80-E442-B175-3314202C9E20}"/>
              </a:ext>
            </a:extLst>
          </p:cNvPr>
          <p:cNvSpPr txBox="1"/>
          <p:nvPr/>
        </p:nvSpPr>
        <p:spPr>
          <a:xfrm>
            <a:off x="0" y="575121"/>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Radioactive Decay</a:t>
            </a:r>
          </a:p>
        </p:txBody>
      </p:sp>
      <p:sp>
        <p:nvSpPr>
          <p:cNvPr id="6" name="TextBox 2">
            <a:extLst>
              <a:ext uri="{FF2B5EF4-FFF2-40B4-BE49-F238E27FC236}">
                <a16:creationId xmlns:a16="http://schemas.microsoft.com/office/drawing/2014/main" id="{1AABF1D9-1B61-6148-BAF6-92F21704219E}"/>
              </a:ext>
            </a:extLst>
          </p:cNvPr>
          <p:cNvSpPr txBox="1">
            <a:spLocks noChangeArrowheads="1"/>
          </p:cNvSpPr>
          <p:nvPr/>
        </p:nvSpPr>
        <p:spPr bwMode="auto">
          <a:xfrm>
            <a:off x="407774" y="1293785"/>
            <a:ext cx="8390238"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300"/>
              </a:spcAft>
            </a:pPr>
            <a:r>
              <a:rPr lang="en-GB" altLang="x-none" sz="2000" b="1" dirty="0">
                <a:solidFill>
                  <a:srgbClr val="000086"/>
                </a:solidFill>
                <a:latin typeface="Arial" panose="020B0604020202020204" pitchFamily="34" charset="0"/>
                <a:cs typeface="Arial" panose="020B0604020202020204" pitchFamily="34" charset="0"/>
              </a:rPr>
              <a:t>Beta Decay:</a:t>
            </a:r>
          </a:p>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Conversion of proton to neutron (</a:t>
            </a:r>
            <a:r>
              <a:rPr lang="en-GB" altLang="x-none" sz="2000" i="1" dirty="0">
                <a:solidFill>
                  <a:srgbClr val="000000"/>
                </a:solidFill>
                <a:latin typeface="Symbol" pitchFamily="2" charset="2"/>
                <a:cs typeface="Arial" panose="020B0604020202020204" pitchFamily="34" charset="0"/>
              </a:rPr>
              <a:t>b</a:t>
            </a:r>
            <a:r>
              <a:rPr lang="en-GB" altLang="x-none" sz="2000" dirty="0">
                <a:solidFill>
                  <a:srgbClr val="000000"/>
                </a:solidFill>
                <a:latin typeface="Arial" panose="020B0604020202020204" pitchFamily="34" charset="0"/>
                <a:cs typeface="Arial" panose="020B0604020202020204" pitchFamily="34" charset="0"/>
              </a:rPr>
              <a:t> plus) or neutron to proton (</a:t>
            </a:r>
            <a:r>
              <a:rPr lang="en-GB" altLang="x-none" sz="2000" i="1" dirty="0">
                <a:solidFill>
                  <a:srgbClr val="000000"/>
                </a:solidFill>
                <a:latin typeface="Symbol" pitchFamily="2" charset="2"/>
                <a:cs typeface="Arial" panose="020B0604020202020204" pitchFamily="34" charset="0"/>
              </a:rPr>
              <a:t>b</a:t>
            </a:r>
            <a:r>
              <a:rPr lang="en-GB" altLang="x-none" sz="2000" dirty="0">
                <a:solidFill>
                  <a:srgbClr val="000000"/>
                </a:solidFill>
                <a:latin typeface="Arial" panose="020B0604020202020204" pitchFamily="34" charset="0"/>
                <a:cs typeface="Arial" panose="020B0604020202020204" pitchFamily="34" charset="0"/>
              </a:rPr>
              <a:t> minus)</a:t>
            </a:r>
          </a:p>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Used to determine age of organic material (</a:t>
            </a:r>
            <a:r>
              <a:rPr lang="en-GB" altLang="x-none" sz="2000" b="1" dirty="0">
                <a:solidFill>
                  <a:srgbClr val="000000"/>
                </a:solidFill>
                <a:latin typeface="Arial" panose="020B0604020202020204" pitchFamily="34" charset="0"/>
                <a:cs typeface="Arial" panose="020B0604020202020204" pitchFamily="34" charset="0"/>
              </a:rPr>
              <a:t>radiocarbon dating</a:t>
            </a:r>
            <a:r>
              <a:rPr lang="en-GB" altLang="x-none" sz="2000" dirty="0">
                <a:solidFill>
                  <a:srgbClr val="000000"/>
                </a:solidFill>
                <a:latin typeface="Arial" panose="020B0604020202020204" pitchFamily="34" charset="0"/>
                <a:cs typeface="Arial" panose="020B0604020202020204" pitchFamily="34" charset="0"/>
              </a:rPr>
              <a:t>)</a:t>
            </a:r>
          </a:p>
          <a:p>
            <a:pPr algn="ctr">
              <a:spcAft>
                <a:spcPts val="300"/>
              </a:spcAft>
            </a:pPr>
            <a:endParaRPr lang="en-GB" altLang="x-none" sz="3200" dirty="0">
              <a:solidFill>
                <a:srgbClr val="000000"/>
              </a:solidFill>
              <a:latin typeface="Arial" panose="020B0604020202020204" pitchFamily="34" charset="0"/>
              <a:cs typeface="Arial" panose="020B0604020202020204" pitchFamily="34" charset="0"/>
            </a:endParaRPr>
          </a:p>
          <a:p>
            <a:pPr algn="ctr">
              <a:spcAft>
                <a:spcPts val="300"/>
              </a:spcAft>
            </a:pPr>
            <a:r>
              <a:rPr lang="en-GB" altLang="x-none" sz="2000" b="1" dirty="0">
                <a:solidFill>
                  <a:srgbClr val="000086"/>
                </a:solidFill>
                <a:latin typeface="Arial" panose="020B0604020202020204" pitchFamily="34" charset="0"/>
                <a:cs typeface="Arial" panose="020B0604020202020204" pitchFamily="34" charset="0"/>
              </a:rPr>
              <a:t>Gamma Decay:</a:t>
            </a:r>
          </a:p>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Excited state nucleus decays to ground state</a:t>
            </a:r>
          </a:p>
          <a:p>
            <a:pPr algn="ctr">
              <a:spcAft>
                <a:spcPts val="300"/>
              </a:spcAft>
            </a:pPr>
            <a:endParaRPr lang="en-GB" altLang="x-none" sz="3200" dirty="0">
              <a:solidFill>
                <a:srgbClr val="000000"/>
              </a:solidFill>
              <a:latin typeface="Arial" panose="020B0604020202020204" pitchFamily="34" charset="0"/>
              <a:cs typeface="Arial" panose="020B0604020202020204" pitchFamily="34" charset="0"/>
            </a:endParaRPr>
          </a:p>
          <a:p>
            <a:pPr algn="ctr">
              <a:spcAft>
                <a:spcPts val="300"/>
              </a:spcAft>
            </a:pPr>
            <a:r>
              <a:rPr lang="en-GB" altLang="x-none" sz="2000" b="1" dirty="0">
                <a:solidFill>
                  <a:srgbClr val="000086"/>
                </a:solidFill>
                <a:latin typeface="Arial" panose="020B0604020202020204" pitchFamily="34" charset="0"/>
                <a:cs typeface="Arial" panose="020B0604020202020204" pitchFamily="34" charset="0"/>
              </a:rPr>
              <a:t>Alpha Decay:</a:t>
            </a:r>
          </a:p>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Decay of heavier nuclei leading to formation of </a:t>
            </a:r>
            <a:r>
              <a:rPr lang="en-GB" altLang="x-none" sz="2000" baseline="30000" dirty="0">
                <a:solidFill>
                  <a:srgbClr val="000000"/>
                </a:solidFill>
                <a:latin typeface="Arial" panose="020B0604020202020204" pitchFamily="34" charset="0"/>
                <a:cs typeface="Arial" panose="020B0604020202020204" pitchFamily="34" charset="0"/>
              </a:rPr>
              <a:t>4</a:t>
            </a:r>
            <a:r>
              <a:rPr lang="en-GB" altLang="x-none" sz="2000" dirty="0">
                <a:solidFill>
                  <a:srgbClr val="000000"/>
                </a:solidFill>
                <a:latin typeface="Arial" panose="020B0604020202020204" pitchFamily="34" charset="0"/>
                <a:cs typeface="Arial" panose="020B0604020202020204" pitchFamily="34" charset="0"/>
              </a:rPr>
              <a:t>He and A of daughter nucleus reduced by 4 relative to parent nucleus</a:t>
            </a:r>
          </a:p>
        </p:txBody>
      </p:sp>
      <p:pic>
        <p:nvPicPr>
          <p:cNvPr id="7" name="Picture 6">
            <a:extLst>
              <a:ext uri="{FF2B5EF4-FFF2-40B4-BE49-F238E27FC236}">
                <a16:creationId xmlns:a16="http://schemas.microsoft.com/office/drawing/2014/main" id="{F766413A-089C-FA4E-92E0-31F09D500B89}"/>
              </a:ext>
            </a:extLst>
          </p:cNvPr>
          <p:cNvPicPr>
            <a:picLocks noChangeAspect="1"/>
          </p:cNvPicPr>
          <p:nvPr/>
        </p:nvPicPr>
        <p:blipFill>
          <a:blip r:embed="rId2"/>
          <a:stretch>
            <a:fillRect/>
          </a:stretch>
        </p:blipFill>
        <p:spPr>
          <a:xfrm>
            <a:off x="7704402" y="6412833"/>
            <a:ext cx="1346896" cy="360000"/>
          </a:xfrm>
          <a:prstGeom prst="rect">
            <a:avLst/>
          </a:prstGeom>
        </p:spPr>
      </p:pic>
    </p:spTree>
    <p:extLst>
      <p:ext uri="{BB962C8B-B14F-4D97-AF65-F5344CB8AC3E}">
        <p14:creationId xmlns:p14="http://schemas.microsoft.com/office/powerpoint/2010/main" val="418628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BC547-D8FD-6C4B-A426-59623D5DB156}"/>
              </a:ext>
            </a:extLst>
          </p:cNvPr>
          <p:cNvSpPr txBox="1"/>
          <p:nvPr/>
        </p:nvSpPr>
        <p:spPr>
          <a:xfrm>
            <a:off x="0" y="0"/>
            <a:ext cx="8538882" cy="338554"/>
          </a:xfrm>
          <a:prstGeom prst="rect">
            <a:avLst/>
          </a:prstGeom>
          <a:noFill/>
        </p:spPr>
        <p:txBody>
          <a:bodyPr wrap="square" rtlCol="0">
            <a:spAutoFit/>
          </a:bodyPr>
          <a:lstStyle/>
          <a:p>
            <a:r>
              <a:rPr lang="en-US" sz="1600" b="1" i="1" dirty="0">
                <a:solidFill>
                  <a:srgbClr val="5E5E5E"/>
                </a:solidFill>
                <a:latin typeface="Arial" panose="020B0604020202020204" pitchFamily="34" charset="0"/>
                <a:cs typeface="Arial" panose="020B0604020202020204" pitchFamily="34" charset="0"/>
              </a:rPr>
              <a:t>PA1140 Waves &amp; Quanta. Unit 4: Atoms &amp; Nuclei</a:t>
            </a:r>
          </a:p>
        </p:txBody>
      </p:sp>
      <p:sp>
        <p:nvSpPr>
          <p:cNvPr id="5" name="TextBox 4">
            <a:extLst>
              <a:ext uri="{FF2B5EF4-FFF2-40B4-BE49-F238E27FC236}">
                <a16:creationId xmlns:a16="http://schemas.microsoft.com/office/drawing/2014/main" id="{7D6D8E6D-1DB4-1543-8CE1-C013107346F5}"/>
              </a:ext>
            </a:extLst>
          </p:cNvPr>
          <p:cNvSpPr txBox="1"/>
          <p:nvPr/>
        </p:nvSpPr>
        <p:spPr>
          <a:xfrm>
            <a:off x="0" y="550407"/>
            <a:ext cx="9144000" cy="492443"/>
          </a:xfrm>
          <a:prstGeom prst="rect">
            <a:avLst/>
          </a:prstGeom>
          <a:noFill/>
        </p:spPr>
        <p:txBody>
          <a:bodyPr wrap="square" rtlCol="0">
            <a:spAutoFit/>
          </a:bodyPr>
          <a:lstStyle/>
          <a:p>
            <a:pPr algn="ctr"/>
            <a:r>
              <a:rPr lang="en-US" sz="2600" b="1" dirty="0">
                <a:solidFill>
                  <a:srgbClr val="0432FF"/>
                </a:solidFill>
                <a:latin typeface="Arial" panose="020B0604020202020204" pitchFamily="34" charset="0"/>
                <a:cs typeface="Arial" panose="020B0604020202020204" pitchFamily="34" charset="0"/>
              </a:rPr>
              <a:t>Nuclear Reactions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98753F-4CA5-B84F-8ADF-4203539D7A5E}"/>
                  </a:ext>
                </a:extLst>
              </p:cNvPr>
              <p:cNvSpPr txBox="1"/>
              <p:nvPr/>
            </p:nvSpPr>
            <p:spPr>
              <a:xfrm>
                <a:off x="3613280" y="1687646"/>
                <a:ext cx="16685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0000"/>
                          </a:solidFill>
                          <a:latin typeface="Cambria Math" panose="02040503050406030204" pitchFamily="18" charset="0"/>
                          <a:ea typeface="Cambria Math" panose="02040503050406030204" pitchFamily="18" charset="0"/>
                        </a:rPr>
                        <m:t>𝑄</m:t>
                      </m:r>
                      <m:r>
                        <a:rPr lang="en-GB" sz="2400" b="0" i="1" smtClean="0">
                          <a:solidFill>
                            <a:srgbClr val="000000"/>
                          </a:solidFill>
                          <a:latin typeface="Cambria Math" panose="02040503050406030204" pitchFamily="18" charset="0"/>
                          <a:ea typeface="Cambria Math" panose="02040503050406030204" pitchFamily="18" charset="0"/>
                        </a:rPr>
                        <m:t>=−∆</m:t>
                      </m:r>
                      <m:r>
                        <a:rPr lang="en-GB" sz="2400" b="0" i="1" smtClean="0">
                          <a:solidFill>
                            <a:srgbClr val="000000"/>
                          </a:solidFill>
                          <a:latin typeface="Cambria Math" panose="02040503050406030204" pitchFamily="18" charset="0"/>
                          <a:ea typeface="Cambria Math" panose="02040503050406030204" pitchFamily="18" charset="0"/>
                        </a:rPr>
                        <m:t>𝑚</m:t>
                      </m:r>
                      <m:sSup>
                        <m:sSupPr>
                          <m:ctrlPr>
                            <a:rPr lang="en-GB" sz="2400" b="0" i="1" smtClean="0">
                              <a:solidFill>
                                <a:srgbClr val="000000"/>
                              </a:solidFill>
                              <a:latin typeface="Cambria Math" panose="02040503050406030204" pitchFamily="18" charset="0"/>
                              <a:ea typeface="Cambria Math" panose="02040503050406030204" pitchFamily="18" charset="0"/>
                            </a:rPr>
                          </m:ctrlPr>
                        </m:sSupPr>
                        <m:e>
                          <m:r>
                            <a:rPr lang="en-GB" sz="2400" b="0" i="1" smtClean="0">
                              <a:solidFill>
                                <a:srgbClr val="000000"/>
                              </a:solidFill>
                              <a:latin typeface="Cambria Math" panose="02040503050406030204" pitchFamily="18" charset="0"/>
                              <a:ea typeface="Cambria Math" panose="02040503050406030204" pitchFamily="18" charset="0"/>
                            </a:rPr>
                            <m:t>𝑐</m:t>
                          </m:r>
                        </m:e>
                        <m:sup>
                          <m:r>
                            <a:rPr lang="en-GB" sz="2400" b="0" i="1" smtClean="0">
                              <a:solidFill>
                                <a:srgbClr val="000000"/>
                              </a:solidFill>
                              <a:latin typeface="Cambria Math" panose="02040503050406030204" pitchFamily="18" charset="0"/>
                              <a:ea typeface="Cambria Math" panose="02040503050406030204" pitchFamily="18" charset="0"/>
                            </a:rPr>
                            <m:t>2</m:t>
                          </m:r>
                        </m:sup>
                      </m:sSup>
                    </m:oMath>
                  </m:oMathPara>
                </a14:m>
                <a:endParaRPr lang="en-US" sz="2400" dirty="0">
                  <a:solidFill>
                    <a:srgbClr val="000000"/>
                  </a:solidFill>
                </a:endParaRPr>
              </a:p>
            </p:txBody>
          </p:sp>
        </mc:Choice>
        <mc:Fallback xmlns="">
          <p:sp>
            <p:nvSpPr>
              <p:cNvPr id="6" name="TextBox 5">
                <a:extLst>
                  <a:ext uri="{FF2B5EF4-FFF2-40B4-BE49-F238E27FC236}">
                    <a16:creationId xmlns:a16="http://schemas.microsoft.com/office/drawing/2014/main" id="{6598753F-4CA5-B84F-8ADF-4203539D7A5E}"/>
                  </a:ext>
                </a:extLst>
              </p:cNvPr>
              <p:cNvSpPr txBox="1">
                <a:spLocks noRot="1" noChangeAspect="1" noMove="1" noResize="1" noEditPoints="1" noAdjustHandles="1" noChangeArrowheads="1" noChangeShapeType="1" noTextEdit="1"/>
              </p:cNvSpPr>
              <p:nvPr/>
            </p:nvSpPr>
            <p:spPr>
              <a:xfrm>
                <a:off x="3613280" y="1687646"/>
                <a:ext cx="1668534" cy="369332"/>
              </a:xfrm>
              <a:prstGeom prst="rect">
                <a:avLst/>
              </a:prstGeom>
              <a:blipFill>
                <a:blip r:embed="rId3"/>
                <a:stretch>
                  <a:fillRect l="-5303" r="-758" b="-23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71BF87E-EFF9-B94E-9A6A-7A881AC1935B}"/>
              </a:ext>
            </a:extLst>
          </p:cNvPr>
          <p:cNvSpPr/>
          <p:nvPr/>
        </p:nvSpPr>
        <p:spPr bwMode="auto">
          <a:xfrm>
            <a:off x="3457811" y="1623251"/>
            <a:ext cx="1953713" cy="520013"/>
          </a:xfrm>
          <a:prstGeom prst="rect">
            <a:avLst/>
          </a:prstGeom>
          <a:noFill/>
          <a:ln w="158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p:sp>
        <p:nvSpPr>
          <p:cNvPr id="8" name="TextBox 1">
            <a:extLst>
              <a:ext uri="{FF2B5EF4-FFF2-40B4-BE49-F238E27FC236}">
                <a16:creationId xmlns:a16="http://schemas.microsoft.com/office/drawing/2014/main" id="{050A07D6-36B9-A247-A4FB-040BF4DC78DE}"/>
              </a:ext>
            </a:extLst>
          </p:cNvPr>
          <p:cNvSpPr txBox="1">
            <a:spLocks noChangeArrowheads="1"/>
          </p:cNvSpPr>
          <p:nvPr/>
        </p:nvSpPr>
        <p:spPr bwMode="auto">
          <a:xfrm>
            <a:off x="165100" y="1111770"/>
            <a:ext cx="9144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Energy released or absorbed during a nuclear reaction:</a:t>
            </a:r>
          </a:p>
        </p:txBody>
      </p:sp>
      <mc:AlternateContent xmlns:mc="http://schemas.openxmlformats.org/markup-compatibility/2006" xmlns:a14="http://schemas.microsoft.com/office/drawing/2010/main">
        <mc:Choice Requires="a14">
          <p:sp>
            <p:nvSpPr>
              <p:cNvPr id="9" name="TextBox 2">
                <a:extLst>
                  <a:ext uri="{FF2B5EF4-FFF2-40B4-BE49-F238E27FC236}">
                    <a16:creationId xmlns:a16="http://schemas.microsoft.com/office/drawing/2014/main" id="{A3AC17CA-4992-CB44-B929-0F155AED8C2B}"/>
                  </a:ext>
                </a:extLst>
              </p:cNvPr>
              <p:cNvSpPr txBox="1">
                <a:spLocks noChangeArrowheads="1"/>
              </p:cNvSpPr>
              <p:nvPr/>
            </p:nvSpPr>
            <p:spPr bwMode="auto">
              <a:xfrm>
                <a:off x="3511680" y="2316118"/>
                <a:ext cx="2776226" cy="7848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Aft>
                    <a:spcPts val="600"/>
                  </a:spcAft>
                </a:pPr>
                <a14:m>
                  <m:oMath xmlns:m="http://schemas.openxmlformats.org/officeDocument/2006/math">
                    <m:r>
                      <a:rPr lang="en-GB" altLang="x-none" sz="2000" b="1" i="1" dirty="0" smtClean="0">
                        <a:solidFill>
                          <a:srgbClr val="000000"/>
                        </a:solidFill>
                        <a:latin typeface="Cambria Math" panose="02040503050406030204" pitchFamily="18" charset="0"/>
                        <a:cs typeface="Arial" panose="020B0604020202020204" pitchFamily="34" charset="0"/>
                      </a:rPr>
                      <m:t>𝑸</m:t>
                    </m:r>
                  </m:oMath>
                </a14:m>
                <a:r>
                  <a:rPr lang="en-GB" altLang="x-none" sz="2000" b="1" dirty="0">
                    <a:solidFill>
                      <a:srgbClr val="000000"/>
                    </a:solidFill>
                    <a:latin typeface="Arial" panose="020B0604020202020204" pitchFamily="34" charset="0"/>
                    <a:cs typeface="Arial" panose="020B0604020202020204" pitchFamily="34" charset="0"/>
                  </a:rPr>
                  <a:t> &gt; 0</a:t>
                </a:r>
                <a:r>
                  <a:rPr lang="en-GB" altLang="x-none" sz="2000" dirty="0">
                    <a:solidFill>
                      <a:srgbClr val="000000"/>
                    </a:solidFill>
                    <a:latin typeface="Arial" panose="020B0604020202020204" pitchFamily="34" charset="0"/>
                    <a:cs typeface="Arial" panose="020B0604020202020204" pitchFamily="34" charset="0"/>
                  </a:rPr>
                  <a:t>: exothermic</a:t>
                </a:r>
              </a:p>
              <a:p>
                <a:pPr>
                  <a:spcAft>
                    <a:spcPts val="600"/>
                  </a:spcAft>
                </a:pPr>
                <a14:m>
                  <m:oMath xmlns:m="http://schemas.openxmlformats.org/officeDocument/2006/math">
                    <m:r>
                      <a:rPr lang="en-GB" altLang="x-none" sz="2000" b="1" i="1" dirty="0" smtClean="0">
                        <a:solidFill>
                          <a:srgbClr val="000000"/>
                        </a:solidFill>
                        <a:latin typeface="Cambria Math" panose="02040503050406030204" pitchFamily="18" charset="0"/>
                        <a:cs typeface="Arial" panose="020B0604020202020204" pitchFamily="34" charset="0"/>
                      </a:rPr>
                      <m:t>𝑸</m:t>
                    </m:r>
                  </m:oMath>
                </a14:m>
                <a:r>
                  <a:rPr lang="en-GB" altLang="x-none" sz="2000" b="1" dirty="0">
                    <a:solidFill>
                      <a:srgbClr val="000000"/>
                    </a:solidFill>
                    <a:latin typeface="Arial" panose="020B0604020202020204" pitchFamily="34" charset="0"/>
                    <a:cs typeface="Arial" panose="020B0604020202020204" pitchFamily="34" charset="0"/>
                  </a:rPr>
                  <a:t> &lt; 0</a:t>
                </a:r>
                <a:r>
                  <a:rPr lang="en-GB" altLang="x-none" sz="2000" dirty="0">
                    <a:solidFill>
                      <a:srgbClr val="000000"/>
                    </a:solidFill>
                    <a:latin typeface="Arial" panose="020B0604020202020204" pitchFamily="34" charset="0"/>
                    <a:cs typeface="Arial" panose="020B0604020202020204" pitchFamily="34" charset="0"/>
                  </a:rPr>
                  <a:t>: endothermic</a:t>
                </a:r>
              </a:p>
            </p:txBody>
          </p:sp>
        </mc:Choice>
        <mc:Fallback xmlns="">
          <p:sp>
            <p:nvSpPr>
              <p:cNvPr id="9" name="TextBox 2">
                <a:extLst>
                  <a:ext uri="{FF2B5EF4-FFF2-40B4-BE49-F238E27FC236}">
                    <a16:creationId xmlns:a16="http://schemas.microsoft.com/office/drawing/2014/main" id="{A3AC17CA-4992-CB44-B929-0F155AED8C2B}"/>
                  </a:ext>
                </a:extLst>
              </p:cNvPr>
              <p:cNvSpPr txBox="1">
                <a:spLocks noRot="1" noChangeAspect="1" noMove="1" noResize="1" noEditPoints="1" noAdjustHandles="1" noChangeArrowheads="1" noChangeShapeType="1" noTextEdit="1"/>
              </p:cNvSpPr>
              <p:nvPr/>
            </p:nvSpPr>
            <p:spPr bwMode="auto">
              <a:xfrm>
                <a:off x="3511680" y="2316118"/>
                <a:ext cx="2776226" cy="784830"/>
              </a:xfrm>
              <a:prstGeom prst="rect">
                <a:avLst/>
              </a:prstGeom>
              <a:blipFill>
                <a:blip r:embed="rId4"/>
                <a:stretch>
                  <a:fillRect l="-457" t="-3175" b="-126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Box 1">
            <a:extLst>
              <a:ext uri="{FF2B5EF4-FFF2-40B4-BE49-F238E27FC236}">
                <a16:creationId xmlns:a16="http://schemas.microsoft.com/office/drawing/2014/main" id="{17A2E200-122D-0B42-8C62-55DAA01B8259}"/>
              </a:ext>
            </a:extLst>
          </p:cNvPr>
          <p:cNvSpPr txBox="1">
            <a:spLocks noChangeArrowheads="1"/>
          </p:cNvSpPr>
          <p:nvPr/>
        </p:nvSpPr>
        <p:spPr bwMode="auto">
          <a:xfrm>
            <a:off x="0" y="3407151"/>
            <a:ext cx="9144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Fission:</a:t>
            </a:r>
          </a:p>
        </p:txBody>
      </p:sp>
      <p:sp>
        <p:nvSpPr>
          <p:cNvPr id="11" name="TextBox 1">
            <a:extLst>
              <a:ext uri="{FF2B5EF4-FFF2-40B4-BE49-F238E27FC236}">
                <a16:creationId xmlns:a16="http://schemas.microsoft.com/office/drawing/2014/main" id="{B6BB2149-6A3D-8449-ADFF-01427BABEBD7}"/>
              </a:ext>
            </a:extLst>
          </p:cNvPr>
          <p:cNvSpPr txBox="1">
            <a:spLocks noChangeArrowheads="1"/>
          </p:cNvSpPr>
          <p:nvPr/>
        </p:nvSpPr>
        <p:spPr bwMode="auto">
          <a:xfrm>
            <a:off x="12700" y="4822687"/>
            <a:ext cx="9144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1500"/>
              </a:spcAft>
            </a:pPr>
            <a:r>
              <a:rPr lang="en-US" altLang="x-none" sz="1900" b="1" dirty="0">
                <a:solidFill>
                  <a:srgbClr val="000086"/>
                </a:solidFill>
                <a:latin typeface="Arial" panose="020B0604020202020204" pitchFamily="34" charset="0"/>
                <a:cs typeface="Arial" panose="020B0604020202020204" pitchFamily="34" charset="0"/>
              </a:rPr>
              <a:t>Fusion:</a:t>
            </a:r>
          </a:p>
        </p:txBody>
      </p:sp>
      <p:sp>
        <p:nvSpPr>
          <p:cNvPr id="12" name="TextBox 2">
            <a:extLst>
              <a:ext uri="{FF2B5EF4-FFF2-40B4-BE49-F238E27FC236}">
                <a16:creationId xmlns:a16="http://schemas.microsoft.com/office/drawing/2014/main" id="{B182A27F-3E28-E44C-9A00-665F7E34ECF1}"/>
              </a:ext>
            </a:extLst>
          </p:cNvPr>
          <p:cNvSpPr txBox="1">
            <a:spLocks noChangeArrowheads="1"/>
          </p:cNvSpPr>
          <p:nvPr/>
        </p:nvSpPr>
        <p:spPr bwMode="auto">
          <a:xfrm>
            <a:off x="901334" y="3807683"/>
            <a:ext cx="7476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Heavy nucleus reacts with neutron and breaks apart into two medium-mass nuclei</a:t>
            </a:r>
          </a:p>
        </p:txBody>
      </p:sp>
      <p:sp>
        <p:nvSpPr>
          <p:cNvPr id="15" name="TextBox 2">
            <a:extLst>
              <a:ext uri="{FF2B5EF4-FFF2-40B4-BE49-F238E27FC236}">
                <a16:creationId xmlns:a16="http://schemas.microsoft.com/office/drawing/2014/main" id="{3F34427C-881B-064C-95AE-63DF9272D75B}"/>
              </a:ext>
            </a:extLst>
          </p:cNvPr>
          <p:cNvSpPr txBox="1">
            <a:spLocks noChangeArrowheads="1"/>
          </p:cNvSpPr>
          <p:nvPr/>
        </p:nvSpPr>
        <p:spPr bwMode="auto">
          <a:xfrm>
            <a:off x="161605" y="5236623"/>
            <a:ext cx="87998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Aft>
                <a:spcPts val="300"/>
              </a:spcAft>
            </a:pPr>
            <a:r>
              <a:rPr lang="en-GB" altLang="x-none" sz="2000" dirty="0">
                <a:solidFill>
                  <a:srgbClr val="000000"/>
                </a:solidFill>
                <a:latin typeface="Arial" panose="020B0604020202020204" pitchFamily="34" charset="0"/>
                <a:cs typeface="Arial" panose="020B0604020202020204" pitchFamily="34" charset="0"/>
              </a:rPr>
              <a:t>Two light nuclei fuse together to form a nucleus of greater mass</a:t>
            </a:r>
          </a:p>
        </p:txBody>
      </p:sp>
      <p:pic>
        <p:nvPicPr>
          <p:cNvPr id="13" name="Picture 12">
            <a:extLst>
              <a:ext uri="{FF2B5EF4-FFF2-40B4-BE49-F238E27FC236}">
                <a16:creationId xmlns:a16="http://schemas.microsoft.com/office/drawing/2014/main" id="{6227B018-915C-6047-83D1-5737D96A2572}"/>
              </a:ext>
            </a:extLst>
          </p:cNvPr>
          <p:cNvPicPr>
            <a:picLocks noChangeAspect="1"/>
          </p:cNvPicPr>
          <p:nvPr/>
        </p:nvPicPr>
        <p:blipFill>
          <a:blip r:embed="rId5"/>
          <a:stretch>
            <a:fillRect/>
          </a:stretch>
        </p:blipFill>
        <p:spPr>
          <a:xfrm>
            <a:off x="7704402" y="6412833"/>
            <a:ext cx="1346896" cy="360000"/>
          </a:xfrm>
          <a:prstGeom prst="rect">
            <a:avLst/>
          </a:prstGeom>
        </p:spPr>
      </p:pic>
    </p:spTree>
    <p:extLst>
      <p:ext uri="{BB962C8B-B14F-4D97-AF65-F5344CB8AC3E}">
        <p14:creationId xmlns:p14="http://schemas.microsoft.com/office/powerpoint/2010/main" val="314304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EE1273-D6F2-2149-BF64-60D09B65D522}"/>
              </a:ext>
            </a:extLst>
          </p:cNvPr>
          <p:cNvSpPr>
            <a:spLocks noGrp="1" noChangeArrowheads="1"/>
          </p:cNvSpPr>
          <p:nvPr>
            <p:ph type="title"/>
          </p:nvPr>
        </p:nvSpPr>
        <p:spPr>
          <a:xfrm>
            <a:off x="446315" y="609600"/>
            <a:ext cx="8273143" cy="1143000"/>
          </a:xfrm>
        </p:spPr>
        <p:txBody>
          <a:bodyPr/>
          <a:lstStyle/>
          <a:p>
            <a:pPr algn="ctr"/>
            <a:r>
              <a:rPr lang="en-US" sz="3600" i="0" dirty="0">
                <a:solidFill>
                  <a:srgbClr val="000000"/>
                </a:solidFill>
                <a:latin typeface="Times New Roman" panose="02020603050405020304" pitchFamily="18" charset="0"/>
                <a:cs typeface="Times New Roman" panose="02020603050405020304" pitchFamily="18" charset="0"/>
              </a:rPr>
              <a:t>Lecture 4: nuclear reactions, fission &amp; fusion</a:t>
            </a:r>
          </a:p>
        </p:txBody>
      </p:sp>
      <p:pic>
        <p:nvPicPr>
          <p:cNvPr id="4098" name="Picture 2" descr="Nuclear Fusion | CK-12 Foundation">
            <a:extLst>
              <a:ext uri="{FF2B5EF4-FFF2-40B4-BE49-F238E27FC236}">
                <a16:creationId xmlns:a16="http://schemas.microsoft.com/office/drawing/2014/main" id="{1A976C8D-672A-1942-A013-F7D9DD64C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89" y="3164047"/>
            <a:ext cx="4887685" cy="292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D038B4A4-33D7-2F4B-821D-5A35A2CD0CF6}"/>
              </a:ext>
            </a:extLst>
          </p:cNvPr>
          <p:cNvSpPr txBox="1">
            <a:spLocks noChangeArrowheads="1"/>
          </p:cNvSpPr>
          <p:nvPr/>
        </p:nvSpPr>
        <p:spPr bwMode="auto">
          <a:xfrm>
            <a:off x="685800" y="1915885"/>
            <a:ext cx="7620000" cy="830997"/>
          </a:xfrm>
          <a:prstGeom prst="rect">
            <a:avLst/>
          </a:prstGeom>
          <a:noFill/>
          <a:ln w="9525">
            <a:noFill/>
            <a:miter lim="800000"/>
            <a:headEnd/>
            <a:tailEnd/>
          </a:ln>
          <a:effectLst/>
        </p:spPr>
        <p:txBody>
          <a:bodyPr>
            <a:prstTxWarp prst="textNoShape">
              <a:avLst/>
            </a:prstTxWarp>
            <a:spAutoFit/>
          </a:bodyPr>
          <a:lstStyle/>
          <a:p>
            <a:r>
              <a:rPr lang="en-US" sz="1600" i="1" dirty="0">
                <a:solidFill>
                  <a:srgbClr val="000000"/>
                </a:solidFill>
                <a:cs typeface="ＭＳ Ｐゴシック" charset="-128"/>
              </a:rPr>
              <a:t>Apart from decays producing radioactivity, there are a wide range of other nuclear reactions that can take place, particularly in accelerator or astrophysical contexts. We will consider some general issues, and focus particularly on fission and fusion.</a:t>
            </a:r>
            <a:endParaRPr lang="en-US" sz="1200" i="1"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58789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Nuclear Reactions</a:t>
            </a:r>
          </a:p>
        </p:txBody>
      </p:sp>
      <p:sp>
        <p:nvSpPr>
          <p:cNvPr id="31" name="TextBox 2">
            <a:extLst>
              <a:ext uri="{FF2B5EF4-FFF2-40B4-BE49-F238E27FC236}">
                <a16:creationId xmlns:a16="http://schemas.microsoft.com/office/drawing/2014/main" id="{0320B6B1-E435-814F-88B8-6E6AAEA0A673}"/>
              </a:ext>
            </a:extLst>
          </p:cNvPr>
          <p:cNvSpPr txBox="1">
            <a:spLocks noChangeArrowheads="1"/>
          </p:cNvSpPr>
          <p:nvPr/>
        </p:nvSpPr>
        <p:spPr bwMode="auto">
          <a:xfrm>
            <a:off x="172064" y="1829933"/>
            <a:ext cx="87998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GB" altLang="x-none" sz="1600" b="1" dirty="0">
                <a:solidFill>
                  <a:srgbClr val="000000"/>
                </a:solidFill>
                <a:latin typeface="Arial" panose="020B0604020202020204" pitchFamily="34" charset="0"/>
                <a:cs typeface="Arial" panose="020B0604020202020204" pitchFamily="34" charset="0"/>
              </a:rPr>
              <a:t>Q value</a:t>
            </a:r>
            <a:r>
              <a:rPr lang="en-GB" altLang="x-none" sz="1600" dirty="0">
                <a:solidFill>
                  <a:srgbClr val="000000"/>
                </a:solidFill>
                <a:latin typeface="Arial" panose="020B0604020202020204" pitchFamily="34" charset="0"/>
                <a:cs typeface="Arial" panose="020B0604020202020204" pitchFamily="34" charset="0"/>
              </a:rPr>
              <a:t>: amount of energy released or absorbed during a nuclear reaction:</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7154B1E-F76C-224A-B067-F522844FE307}"/>
                  </a:ext>
                </a:extLst>
              </p:cNvPr>
              <p:cNvSpPr txBox="1"/>
              <p:nvPr/>
            </p:nvSpPr>
            <p:spPr>
              <a:xfrm>
                <a:off x="3576843" y="2466634"/>
                <a:ext cx="16685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0000"/>
                          </a:solidFill>
                          <a:latin typeface="Cambria Math" panose="02040503050406030204" pitchFamily="18" charset="0"/>
                          <a:ea typeface="Cambria Math" panose="02040503050406030204" pitchFamily="18" charset="0"/>
                        </a:rPr>
                        <m:t>𝑄</m:t>
                      </m:r>
                      <m:r>
                        <a:rPr lang="en-GB" sz="2400" b="0" i="1" smtClean="0">
                          <a:solidFill>
                            <a:srgbClr val="000000"/>
                          </a:solidFill>
                          <a:latin typeface="Cambria Math" panose="02040503050406030204" pitchFamily="18" charset="0"/>
                          <a:ea typeface="Cambria Math" panose="02040503050406030204" pitchFamily="18" charset="0"/>
                        </a:rPr>
                        <m:t>=−∆</m:t>
                      </m:r>
                      <m:r>
                        <a:rPr lang="en-GB" sz="2400" b="0" i="1" smtClean="0">
                          <a:solidFill>
                            <a:srgbClr val="000000"/>
                          </a:solidFill>
                          <a:latin typeface="Cambria Math" panose="02040503050406030204" pitchFamily="18" charset="0"/>
                          <a:ea typeface="Cambria Math" panose="02040503050406030204" pitchFamily="18" charset="0"/>
                        </a:rPr>
                        <m:t>𝑚</m:t>
                      </m:r>
                      <m:sSup>
                        <m:sSupPr>
                          <m:ctrlPr>
                            <a:rPr lang="en-GB" sz="2400" b="0" i="1" smtClean="0">
                              <a:solidFill>
                                <a:srgbClr val="000000"/>
                              </a:solidFill>
                              <a:latin typeface="Cambria Math" panose="02040503050406030204" pitchFamily="18" charset="0"/>
                              <a:ea typeface="Cambria Math" panose="02040503050406030204" pitchFamily="18" charset="0"/>
                            </a:rPr>
                          </m:ctrlPr>
                        </m:sSupPr>
                        <m:e>
                          <m:r>
                            <a:rPr lang="en-GB" sz="2400" b="0" i="1" smtClean="0">
                              <a:solidFill>
                                <a:srgbClr val="000000"/>
                              </a:solidFill>
                              <a:latin typeface="Cambria Math" panose="02040503050406030204" pitchFamily="18" charset="0"/>
                              <a:ea typeface="Cambria Math" panose="02040503050406030204" pitchFamily="18" charset="0"/>
                            </a:rPr>
                            <m:t>𝑐</m:t>
                          </m:r>
                        </m:e>
                        <m:sup>
                          <m:r>
                            <a:rPr lang="en-GB" sz="2400" b="0" i="1" smtClean="0">
                              <a:solidFill>
                                <a:srgbClr val="000000"/>
                              </a:solidFill>
                              <a:latin typeface="Cambria Math" panose="02040503050406030204" pitchFamily="18" charset="0"/>
                              <a:ea typeface="Cambria Math" panose="02040503050406030204" pitchFamily="18" charset="0"/>
                            </a:rPr>
                            <m:t>2</m:t>
                          </m:r>
                        </m:sup>
                      </m:sSup>
                    </m:oMath>
                  </m:oMathPara>
                </a14:m>
                <a:endParaRPr lang="en-US" sz="2400" dirty="0">
                  <a:solidFill>
                    <a:srgbClr val="000000"/>
                  </a:solidFill>
                </a:endParaRPr>
              </a:p>
            </p:txBody>
          </p:sp>
        </mc:Choice>
        <mc:Fallback xmlns="">
          <p:sp>
            <p:nvSpPr>
              <p:cNvPr id="32" name="TextBox 31">
                <a:extLst>
                  <a:ext uri="{FF2B5EF4-FFF2-40B4-BE49-F238E27FC236}">
                    <a16:creationId xmlns:a16="http://schemas.microsoft.com/office/drawing/2014/main" id="{47154B1E-F76C-224A-B067-F522844FE307}"/>
                  </a:ext>
                </a:extLst>
              </p:cNvPr>
              <p:cNvSpPr txBox="1">
                <a:spLocks noRot="1" noChangeAspect="1" noMove="1" noResize="1" noEditPoints="1" noAdjustHandles="1" noChangeArrowheads="1" noChangeShapeType="1" noTextEdit="1"/>
              </p:cNvSpPr>
              <p:nvPr/>
            </p:nvSpPr>
            <p:spPr>
              <a:xfrm>
                <a:off x="3576843" y="2466634"/>
                <a:ext cx="1668534" cy="369332"/>
              </a:xfrm>
              <a:prstGeom prst="rect">
                <a:avLst/>
              </a:prstGeom>
              <a:blipFill>
                <a:blip r:embed="rId4"/>
                <a:stretch>
                  <a:fillRect l="-4545" r="-758" b="-26667"/>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3870E0D3-C81C-A949-8394-EAAF2DCFFE05}"/>
              </a:ext>
            </a:extLst>
          </p:cNvPr>
          <p:cNvSpPr/>
          <p:nvPr/>
        </p:nvSpPr>
        <p:spPr bwMode="auto">
          <a:xfrm>
            <a:off x="3421374" y="2402239"/>
            <a:ext cx="1953713" cy="520013"/>
          </a:xfrm>
          <a:prstGeom prst="rect">
            <a:avLst/>
          </a:prstGeom>
          <a:noFill/>
          <a:ln w="158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mc:AlternateContent xmlns:mc="http://schemas.openxmlformats.org/markup-compatibility/2006" xmlns:a14="http://schemas.microsoft.com/office/drawing/2010/main">
        <mc:Choice Requires="a14">
          <p:sp>
            <p:nvSpPr>
              <p:cNvPr id="34" name="TextBox 2">
                <a:extLst>
                  <a:ext uri="{FF2B5EF4-FFF2-40B4-BE49-F238E27FC236}">
                    <a16:creationId xmlns:a16="http://schemas.microsoft.com/office/drawing/2014/main" id="{8632EAB2-443C-2049-B20F-24825FF557BA}"/>
                  </a:ext>
                </a:extLst>
              </p:cNvPr>
              <p:cNvSpPr txBox="1">
                <a:spLocks noChangeArrowheads="1"/>
              </p:cNvSpPr>
              <p:nvPr/>
            </p:nvSpPr>
            <p:spPr bwMode="auto">
              <a:xfrm>
                <a:off x="1316895" y="3049742"/>
                <a:ext cx="61884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x-none" sz="1800" dirty="0">
                    <a:solidFill>
                      <a:srgbClr val="000000"/>
                    </a:solidFill>
                    <a:latin typeface="Arial" panose="020B0604020202020204" pitchFamily="34" charset="0"/>
                    <a:cs typeface="Arial" panose="020B0604020202020204" pitchFamily="34" charset="0"/>
                  </a:rPr>
                  <a:t>where </a:t>
                </a:r>
                <a14:m>
                  <m:oMath xmlns:m="http://schemas.openxmlformats.org/officeDocument/2006/math">
                    <m:r>
                      <a:rPr lang="en-US" altLang="x-none" sz="18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GB" altLang="x-none" sz="1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𝑚</m:t>
                    </m:r>
                    <m:r>
                      <a:rPr lang="en-GB" altLang="x-none" sz="1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mass</m:t>
                    </m:r>
                    <m: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of</m:t>
                    </m:r>
                    <m: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products</m:t>
                    </m:r>
                    <m: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mass</m:t>
                    </m:r>
                    <m: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of</m:t>
                    </m:r>
                    <m: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GB" altLang="x-none" sz="1800" b="0" i="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reactants</m:t>
                    </m:r>
                  </m:oMath>
                </a14:m>
                <a:endParaRPr lang="en-US" altLang="x-none" sz="1800" dirty="0">
                  <a:solidFill>
                    <a:srgbClr val="000000"/>
                  </a:solidFill>
                  <a:latin typeface="Arial" panose="020B0604020202020204" pitchFamily="34" charset="0"/>
                  <a:cs typeface="Arial" panose="020B0604020202020204" pitchFamily="34" charset="0"/>
                </a:endParaRPr>
              </a:p>
            </p:txBody>
          </p:sp>
        </mc:Choice>
        <mc:Fallback xmlns="">
          <p:sp>
            <p:nvSpPr>
              <p:cNvPr id="34" name="TextBox 2">
                <a:extLst>
                  <a:ext uri="{FF2B5EF4-FFF2-40B4-BE49-F238E27FC236}">
                    <a16:creationId xmlns:a16="http://schemas.microsoft.com/office/drawing/2014/main" id="{8632EAB2-443C-2049-B20F-24825FF557BA}"/>
                  </a:ext>
                </a:extLst>
              </p:cNvPr>
              <p:cNvSpPr txBox="1">
                <a:spLocks noRot="1" noChangeAspect="1" noMove="1" noResize="1" noEditPoints="1" noAdjustHandles="1" noChangeArrowheads="1" noChangeShapeType="1" noTextEdit="1"/>
              </p:cNvSpPr>
              <p:nvPr/>
            </p:nvSpPr>
            <p:spPr bwMode="auto">
              <a:xfrm>
                <a:off x="1316895" y="3049742"/>
                <a:ext cx="6188430"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F39D9A3-86C2-1344-BBC5-D717F4EF2AAC}"/>
                  </a:ext>
                </a:extLst>
              </p:cNvPr>
              <p:cNvSpPr txBox="1"/>
              <p:nvPr/>
            </p:nvSpPr>
            <p:spPr>
              <a:xfrm>
                <a:off x="1472906" y="4992625"/>
                <a:ext cx="8890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smtClean="0">
                          <a:solidFill>
                            <a:srgbClr val="000000"/>
                          </a:solidFill>
                          <a:latin typeface="Cambria Math" panose="02040503050406030204" pitchFamily="18" charset="0"/>
                          <a:ea typeface="Cambria Math" panose="02040503050406030204" pitchFamily="18" charset="0"/>
                        </a:rPr>
                        <m:t>𝑸</m:t>
                      </m:r>
                      <m:r>
                        <a:rPr lang="en-GB" sz="2400" b="1" i="1" smtClean="0">
                          <a:solidFill>
                            <a:srgbClr val="000000"/>
                          </a:solidFill>
                          <a:latin typeface="Cambria Math" panose="02040503050406030204" pitchFamily="18" charset="0"/>
                          <a:ea typeface="Cambria Math" panose="02040503050406030204" pitchFamily="18" charset="0"/>
                        </a:rPr>
                        <m:t>&gt;</m:t>
                      </m:r>
                      <m:r>
                        <a:rPr lang="en-GB" sz="2400" b="1" i="1" smtClean="0">
                          <a:solidFill>
                            <a:srgbClr val="000000"/>
                          </a:solidFill>
                          <a:latin typeface="Cambria Math" panose="02040503050406030204" pitchFamily="18" charset="0"/>
                          <a:ea typeface="Cambria Math" panose="02040503050406030204" pitchFamily="18" charset="0"/>
                        </a:rPr>
                        <m:t>𝟎</m:t>
                      </m:r>
                    </m:oMath>
                  </m:oMathPara>
                </a14:m>
                <a:endParaRPr lang="en-US" sz="2400" b="1" dirty="0">
                  <a:solidFill>
                    <a:srgbClr val="000000"/>
                  </a:solidFill>
                </a:endParaRPr>
              </a:p>
            </p:txBody>
          </p:sp>
        </mc:Choice>
        <mc:Fallback xmlns="">
          <p:sp>
            <p:nvSpPr>
              <p:cNvPr id="35" name="TextBox 34">
                <a:extLst>
                  <a:ext uri="{FF2B5EF4-FFF2-40B4-BE49-F238E27FC236}">
                    <a16:creationId xmlns:a16="http://schemas.microsoft.com/office/drawing/2014/main" id="{2F39D9A3-86C2-1344-BBC5-D717F4EF2AAC}"/>
                  </a:ext>
                </a:extLst>
              </p:cNvPr>
              <p:cNvSpPr txBox="1">
                <a:spLocks noRot="1" noChangeAspect="1" noMove="1" noResize="1" noEditPoints="1" noAdjustHandles="1" noChangeArrowheads="1" noChangeShapeType="1" noTextEdit="1"/>
              </p:cNvSpPr>
              <p:nvPr/>
            </p:nvSpPr>
            <p:spPr>
              <a:xfrm>
                <a:off x="1472906" y="4992625"/>
                <a:ext cx="889090" cy="369332"/>
              </a:xfrm>
              <a:prstGeom prst="rect">
                <a:avLst/>
              </a:prstGeom>
              <a:blipFill>
                <a:blip r:embed="rId6"/>
                <a:stretch>
                  <a:fillRect l="-9859" r="-704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6D18CA9-1F2D-0A4F-AE7B-BC2CD7CD7E61}"/>
                  </a:ext>
                </a:extLst>
              </p:cNvPr>
              <p:cNvSpPr txBox="1"/>
              <p:nvPr/>
            </p:nvSpPr>
            <p:spPr>
              <a:xfrm>
                <a:off x="1470758" y="5623872"/>
                <a:ext cx="8890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smtClean="0">
                          <a:solidFill>
                            <a:srgbClr val="000000"/>
                          </a:solidFill>
                          <a:latin typeface="Cambria Math" panose="02040503050406030204" pitchFamily="18" charset="0"/>
                          <a:ea typeface="Cambria Math" panose="02040503050406030204" pitchFamily="18" charset="0"/>
                        </a:rPr>
                        <m:t>𝑸</m:t>
                      </m:r>
                      <m:r>
                        <a:rPr lang="en-GB" sz="2400" b="1" i="1" smtClean="0">
                          <a:solidFill>
                            <a:srgbClr val="000000"/>
                          </a:solidFill>
                          <a:latin typeface="Cambria Math" panose="02040503050406030204" pitchFamily="18" charset="0"/>
                          <a:ea typeface="Cambria Math" panose="02040503050406030204" pitchFamily="18" charset="0"/>
                        </a:rPr>
                        <m:t>&lt;</m:t>
                      </m:r>
                      <m:r>
                        <a:rPr lang="en-GB" sz="2400" b="1" i="1" smtClean="0">
                          <a:solidFill>
                            <a:srgbClr val="000000"/>
                          </a:solidFill>
                          <a:latin typeface="Cambria Math" panose="02040503050406030204" pitchFamily="18" charset="0"/>
                          <a:ea typeface="Cambria Math" panose="02040503050406030204" pitchFamily="18" charset="0"/>
                        </a:rPr>
                        <m:t>𝟎</m:t>
                      </m:r>
                    </m:oMath>
                  </m:oMathPara>
                </a14:m>
                <a:endParaRPr lang="en-US" sz="2400" b="1" dirty="0">
                  <a:solidFill>
                    <a:srgbClr val="000000"/>
                  </a:solidFill>
                </a:endParaRPr>
              </a:p>
            </p:txBody>
          </p:sp>
        </mc:Choice>
        <mc:Fallback xmlns="">
          <p:sp>
            <p:nvSpPr>
              <p:cNvPr id="36" name="TextBox 35">
                <a:extLst>
                  <a:ext uri="{FF2B5EF4-FFF2-40B4-BE49-F238E27FC236}">
                    <a16:creationId xmlns:a16="http://schemas.microsoft.com/office/drawing/2014/main" id="{56D18CA9-1F2D-0A4F-AE7B-BC2CD7CD7E61}"/>
                  </a:ext>
                </a:extLst>
              </p:cNvPr>
              <p:cNvSpPr txBox="1">
                <a:spLocks noRot="1" noChangeAspect="1" noMove="1" noResize="1" noEditPoints="1" noAdjustHandles="1" noChangeArrowheads="1" noChangeShapeType="1" noTextEdit="1"/>
              </p:cNvSpPr>
              <p:nvPr/>
            </p:nvSpPr>
            <p:spPr>
              <a:xfrm>
                <a:off x="1470758" y="5623872"/>
                <a:ext cx="889090" cy="369332"/>
              </a:xfrm>
              <a:prstGeom prst="rect">
                <a:avLst/>
              </a:prstGeom>
              <a:blipFill>
                <a:blip r:embed="rId7"/>
                <a:stretch>
                  <a:fillRect l="-9859" r="-5634" b="-26667"/>
                </a:stretch>
              </a:blipFill>
            </p:spPr>
            <p:txBody>
              <a:bodyPr/>
              <a:lstStyle/>
              <a:p>
                <a:r>
                  <a:rPr lang="en-US">
                    <a:noFill/>
                  </a:rPr>
                  <a:t> </a:t>
                </a:r>
              </a:p>
            </p:txBody>
          </p:sp>
        </mc:Fallback>
      </mc:AlternateContent>
      <p:sp>
        <p:nvSpPr>
          <p:cNvPr id="40" name="TextBox 2">
            <a:extLst>
              <a:ext uri="{FF2B5EF4-FFF2-40B4-BE49-F238E27FC236}">
                <a16:creationId xmlns:a16="http://schemas.microsoft.com/office/drawing/2014/main" id="{2541D9AB-CD5B-B84F-897E-B4359F32200A}"/>
              </a:ext>
            </a:extLst>
          </p:cNvPr>
          <p:cNvSpPr txBox="1">
            <a:spLocks noChangeArrowheads="1"/>
          </p:cNvSpPr>
          <p:nvPr/>
        </p:nvSpPr>
        <p:spPr bwMode="auto">
          <a:xfrm>
            <a:off x="2577585" y="4979746"/>
            <a:ext cx="6025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2000" b="1" dirty="0">
                <a:solidFill>
                  <a:schemeClr val="accent1">
                    <a:lumMod val="75000"/>
                  </a:schemeClr>
                </a:solidFill>
                <a:latin typeface="Arial" panose="020B0604020202020204" pitchFamily="34" charset="0"/>
                <a:cs typeface="Arial" panose="020B0604020202020204" pitchFamily="34" charset="0"/>
              </a:rPr>
              <a:t>Exothermic</a:t>
            </a:r>
            <a:r>
              <a:rPr lang="en-GB" altLang="x-none" sz="2000" dirty="0">
                <a:solidFill>
                  <a:srgbClr val="000000"/>
                </a:solidFill>
                <a:latin typeface="Arial" panose="020B0604020202020204" pitchFamily="34" charset="0"/>
                <a:cs typeface="Arial" panose="020B0604020202020204" pitchFamily="34" charset="0"/>
              </a:rPr>
              <a:t> reaction: energy is released</a:t>
            </a:r>
          </a:p>
        </p:txBody>
      </p:sp>
      <p:sp>
        <p:nvSpPr>
          <p:cNvPr id="41" name="TextBox 2">
            <a:extLst>
              <a:ext uri="{FF2B5EF4-FFF2-40B4-BE49-F238E27FC236}">
                <a16:creationId xmlns:a16="http://schemas.microsoft.com/office/drawing/2014/main" id="{78F6A18B-9AF3-284B-B1CA-F959A5D91795}"/>
              </a:ext>
            </a:extLst>
          </p:cNvPr>
          <p:cNvSpPr txBox="1">
            <a:spLocks noChangeArrowheads="1"/>
          </p:cNvSpPr>
          <p:nvPr/>
        </p:nvSpPr>
        <p:spPr bwMode="auto">
          <a:xfrm>
            <a:off x="2577585" y="5610992"/>
            <a:ext cx="6025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2000" b="1" dirty="0">
                <a:solidFill>
                  <a:srgbClr val="0000CC"/>
                </a:solidFill>
                <a:latin typeface="Arial" panose="020B0604020202020204" pitchFamily="34" charset="0"/>
                <a:cs typeface="Arial" panose="020B0604020202020204" pitchFamily="34" charset="0"/>
              </a:rPr>
              <a:t>Endothermic</a:t>
            </a:r>
            <a:r>
              <a:rPr lang="en-GB" altLang="x-none" sz="2000" dirty="0">
                <a:solidFill>
                  <a:srgbClr val="000000"/>
                </a:solidFill>
                <a:latin typeface="Arial" panose="020B0604020202020204" pitchFamily="34" charset="0"/>
                <a:cs typeface="Arial" panose="020B0604020202020204" pitchFamily="34" charset="0"/>
              </a:rPr>
              <a:t> reaction: energy is required</a:t>
            </a:r>
          </a:p>
        </p:txBody>
      </p:sp>
      <mc:AlternateContent xmlns:mc="http://schemas.openxmlformats.org/markup-compatibility/2006" xmlns:a14="http://schemas.microsoft.com/office/drawing/2010/main">
        <mc:Choice Requires="a14">
          <p:sp>
            <p:nvSpPr>
              <p:cNvPr id="43" name="TextBox 2">
                <a:extLst>
                  <a:ext uri="{FF2B5EF4-FFF2-40B4-BE49-F238E27FC236}">
                    <a16:creationId xmlns:a16="http://schemas.microsoft.com/office/drawing/2014/main" id="{FBCF45FD-A921-394F-AA11-75644CD373E5}"/>
                  </a:ext>
                </a:extLst>
              </p:cNvPr>
              <p:cNvSpPr txBox="1">
                <a:spLocks noChangeArrowheads="1"/>
              </p:cNvSpPr>
              <p:nvPr/>
            </p:nvSpPr>
            <p:spPr bwMode="auto">
              <a:xfrm>
                <a:off x="435429" y="3699591"/>
                <a:ext cx="725654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Energy</a:t>
                </a:r>
                <a14:m>
                  <m:oMath xmlns:m="http://schemas.openxmlformats.org/officeDocument/2006/math">
                    <m:r>
                      <a:rPr lang="en-GB" altLang="x-none" sz="1600" b="0" i="0" dirty="0" smtClean="0">
                        <a:solidFill>
                          <a:srgbClr val="000000"/>
                        </a:solidFill>
                        <a:latin typeface="Cambria Math" panose="02040503050406030204" pitchFamily="18" charset="0"/>
                        <a:cs typeface="Arial" panose="020B0604020202020204" pitchFamily="34" charset="0"/>
                      </a:rPr>
                      <m:t> </m:t>
                    </m:r>
                    <m:r>
                      <a:rPr lang="en-GB" altLang="x-none" sz="1600" i="1" dirty="0" smtClean="0">
                        <a:solidFill>
                          <a:srgbClr val="000000"/>
                        </a:solidFill>
                        <a:latin typeface="Cambria Math" panose="02040503050406030204" pitchFamily="18" charset="0"/>
                        <a:cs typeface="Arial" panose="020B0604020202020204" pitchFamily="34" charset="0"/>
                      </a:rPr>
                      <m:t>𝑄</m:t>
                    </m:r>
                  </m:oMath>
                </a14:m>
                <a:r>
                  <a:rPr lang="en-GB" altLang="x-none" sz="1600" dirty="0">
                    <a:solidFill>
                      <a:srgbClr val="000000"/>
                    </a:solidFill>
                    <a:latin typeface="Arial" panose="020B0604020202020204" pitchFamily="34" charset="0"/>
                    <a:cs typeface="Arial" panose="020B0604020202020204" pitchFamily="34" charset="0"/>
                  </a:rPr>
                  <a:t> often appears in the nuclear reaction formula e.g.</a:t>
                </a:r>
                <a:endParaRPr lang="en-US" altLang="x-none" sz="1600" dirty="0">
                  <a:solidFill>
                    <a:srgbClr val="000000"/>
                  </a:solidFill>
                  <a:latin typeface="Arial" panose="020B0604020202020204" pitchFamily="34" charset="0"/>
                  <a:cs typeface="Arial" panose="020B0604020202020204" pitchFamily="34" charset="0"/>
                </a:endParaRPr>
              </a:p>
            </p:txBody>
          </p:sp>
        </mc:Choice>
        <mc:Fallback xmlns="">
          <p:sp>
            <p:nvSpPr>
              <p:cNvPr id="43" name="TextBox 2">
                <a:extLst>
                  <a:ext uri="{FF2B5EF4-FFF2-40B4-BE49-F238E27FC236}">
                    <a16:creationId xmlns:a16="http://schemas.microsoft.com/office/drawing/2014/main" id="{FBCF45FD-A921-394F-AA11-75644CD373E5}"/>
                  </a:ext>
                </a:extLst>
              </p:cNvPr>
              <p:cNvSpPr txBox="1">
                <a:spLocks noRot="1" noChangeAspect="1" noMove="1" noResize="1" noEditPoints="1" noAdjustHandles="1" noChangeArrowheads="1" noChangeShapeType="1" noTextEdit="1"/>
              </p:cNvSpPr>
              <p:nvPr/>
            </p:nvSpPr>
            <p:spPr bwMode="auto">
              <a:xfrm>
                <a:off x="435429" y="3699591"/>
                <a:ext cx="7256543" cy="338554"/>
              </a:xfrm>
              <a:prstGeom prst="rect">
                <a:avLst/>
              </a:prstGeom>
              <a:blipFill>
                <a:blip r:embed="rId8"/>
                <a:stretch>
                  <a:fillRect l="-524" t="-7407" b="-259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44" name="Object 8">
            <a:extLst>
              <a:ext uri="{FF2B5EF4-FFF2-40B4-BE49-F238E27FC236}">
                <a16:creationId xmlns:a16="http://schemas.microsoft.com/office/drawing/2014/main" id="{1B3617F6-00A0-4149-9B11-F7D4587DF549}"/>
              </a:ext>
            </a:extLst>
          </p:cNvPr>
          <p:cNvGraphicFramePr>
            <a:graphicFrameLocks noChangeAspect="1"/>
          </p:cNvGraphicFramePr>
          <p:nvPr/>
        </p:nvGraphicFramePr>
        <p:xfrm>
          <a:off x="2969480" y="4204036"/>
          <a:ext cx="2857500" cy="511175"/>
        </p:xfrm>
        <a:graphic>
          <a:graphicData uri="http://schemas.openxmlformats.org/presentationml/2006/ole">
            <mc:AlternateContent xmlns:mc="http://schemas.openxmlformats.org/markup-compatibility/2006">
              <mc:Choice xmlns:v="urn:schemas-microsoft-com:vml" Requires="v">
                <p:oleObj spid="_x0000_s1043" name="Equation" r:id="rId9" imgW="1435100" imgH="254000" progId="Equation.3">
                  <p:embed/>
                </p:oleObj>
              </mc:Choice>
              <mc:Fallback>
                <p:oleObj name="Equation" r:id="rId9" imgW="1435100" imgH="254000" progId="Equation.3">
                  <p:embed/>
                  <p:pic>
                    <p:nvPicPr>
                      <p:cNvPr id="44" name="Object 8">
                        <a:extLst>
                          <a:ext uri="{FF2B5EF4-FFF2-40B4-BE49-F238E27FC236}">
                            <a16:creationId xmlns:a16="http://schemas.microsoft.com/office/drawing/2014/main" id="{1B3617F6-00A0-4149-9B11-F7D4587DF5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9480" y="4204036"/>
                        <a:ext cx="2857500" cy="511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TextBox 2">
            <a:extLst>
              <a:ext uri="{FF2B5EF4-FFF2-40B4-BE49-F238E27FC236}">
                <a16:creationId xmlns:a16="http://schemas.microsoft.com/office/drawing/2014/main" id="{23C696C3-B4A5-E84C-9FEA-3696B3928013}"/>
              </a:ext>
            </a:extLst>
          </p:cNvPr>
          <p:cNvSpPr txBox="1">
            <a:spLocks noChangeArrowheads="1"/>
          </p:cNvSpPr>
          <p:nvPr/>
        </p:nvSpPr>
        <p:spPr bwMode="auto">
          <a:xfrm>
            <a:off x="435429" y="1093335"/>
            <a:ext cx="82622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GB" altLang="x-none" sz="1600" dirty="0">
                <a:solidFill>
                  <a:srgbClr val="000000"/>
                </a:solidFill>
                <a:latin typeface="Arial" panose="020B0604020202020204" pitchFamily="34" charset="0"/>
                <a:cs typeface="Arial" panose="020B0604020202020204" pitchFamily="34" charset="0"/>
              </a:rPr>
              <a:t>Two nuclei or a nucleus and subatomic particle (proton, neutron) collide to produce one or more new nuclides</a:t>
            </a:r>
          </a:p>
        </p:txBody>
      </p:sp>
    </p:spTree>
    <p:extLst>
      <p:ext uri="{BB962C8B-B14F-4D97-AF65-F5344CB8AC3E}">
        <p14:creationId xmlns:p14="http://schemas.microsoft.com/office/powerpoint/2010/main" val="3885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40"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Example Problem: Q Value</a:t>
            </a:r>
          </a:p>
        </p:txBody>
      </p:sp>
      <p:sp>
        <p:nvSpPr>
          <p:cNvPr id="5" name="Rectangle 4">
            <a:extLst>
              <a:ext uri="{FF2B5EF4-FFF2-40B4-BE49-F238E27FC236}">
                <a16:creationId xmlns:a16="http://schemas.microsoft.com/office/drawing/2014/main" id="{70D0E544-A78C-254E-BB1C-088845949A24}"/>
              </a:ext>
            </a:extLst>
          </p:cNvPr>
          <p:cNvSpPr/>
          <p:nvPr/>
        </p:nvSpPr>
        <p:spPr bwMode="auto">
          <a:xfrm>
            <a:off x="732773" y="3767830"/>
            <a:ext cx="3322750" cy="2667617"/>
          </a:xfrm>
          <a:prstGeom prst="rect">
            <a:avLst/>
          </a:prstGeom>
          <a:solidFill>
            <a:schemeClr val="accent2">
              <a:lumMod val="20000"/>
              <a:lumOff val="80000"/>
            </a:schemeClr>
          </a:solid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mc:AlternateContent xmlns:mc="http://schemas.openxmlformats.org/markup-compatibility/2006" xmlns:a14="http://schemas.microsoft.com/office/drawing/2010/main">
        <mc:Choice Requires="a14">
          <p:sp>
            <p:nvSpPr>
              <p:cNvPr id="6" name="Rectangle 9">
                <a:extLst>
                  <a:ext uri="{FF2B5EF4-FFF2-40B4-BE49-F238E27FC236}">
                    <a16:creationId xmlns:a16="http://schemas.microsoft.com/office/drawing/2014/main" id="{5B84EC2E-4E55-3743-855D-0EED939FFCE5}"/>
                  </a:ext>
                </a:extLst>
              </p:cNvPr>
              <p:cNvSpPr>
                <a:spLocks noChangeArrowheads="1"/>
              </p:cNvSpPr>
              <p:nvPr/>
            </p:nvSpPr>
            <p:spPr bwMode="auto">
              <a:xfrm>
                <a:off x="141801" y="1110705"/>
                <a:ext cx="8928050" cy="58477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GB" sz="1600" dirty="0">
                    <a:solidFill>
                      <a:srgbClr val="000000"/>
                    </a:solidFill>
                    <a:latin typeface="Arial" panose="020B0604020202020204" pitchFamily="34" charset="0"/>
                    <a:ea typeface="ＭＳ Ｐゴシック" charset="0"/>
                    <a:cs typeface="Arial" panose="020B0604020202020204" pitchFamily="34" charset="0"/>
                  </a:rPr>
                  <a:t>Find the </a:t>
                </a:r>
                <a14:m>
                  <m:oMath xmlns:m="http://schemas.openxmlformats.org/officeDocument/2006/math">
                    <m:r>
                      <a:rPr lang="en-GB" sz="1600" i="1" dirty="0" smtClean="0">
                        <a:solidFill>
                          <a:srgbClr val="000000"/>
                        </a:solidFill>
                        <a:latin typeface="Cambria Math" panose="02040503050406030204" pitchFamily="18" charset="0"/>
                        <a:ea typeface="ＭＳ Ｐゴシック" charset="0"/>
                        <a:cs typeface="Arial" panose="020B0604020202020204" pitchFamily="34" charset="0"/>
                      </a:rPr>
                      <m:t>𝑄</m:t>
                    </m:r>
                  </m:oMath>
                </a14:m>
                <a:r>
                  <a:rPr lang="en-GB" sz="1600" i="1" dirty="0">
                    <a:solidFill>
                      <a:srgbClr val="000000"/>
                    </a:solidFill>
                    <a:latin typeface="Arial" panose="020B0604020202020204" pitchFamily="34" charset="0"/>
                    <a:ea typeface="ＭＳ Ｐゴシック" charset="0"/>
                    <a:cs typeface="Arial" panose="020B0604020202020204" pitchFamily="34" charset="0"/>
                  </a:rPr>
                  <a:t> </a:t>
                </a:r>
                <a:r>
                  <a:rPr lang="en-GB" sz="1600" dirty="0">
                    <a:solidFill>
                      <a:srgbClr val="000000"/>
                    </a:solidFill>
                    <a:latin typeface="Arial" panose="020B0604020202020204" pitchFamily="34" charset="0"/>
                    <a:ea typeface="ＭＳ Ｐゴシック" charset="0"/>
                    <a:cs typeface="Arial" panose="020B0604020202020204" pitchFamily="34" charset="0"/>
                  </a:rPr>
                  <a:t>values for the reactions below.</a:t>
                </a:r>
              </a:p>
              <a:p>
                <a:pPr algn="ctr">
                  <a:defRPr/>
                </a:pPr>
                <a:r>
                  <a:rPr lang="en-GB" sz="1600" dirty="0">
                    <a:solidFill>
                      <a:srgbClr val="000000"/>
                    </a:solidFill>
                    <a:latin typeface="Arial" panose="020B0604020202020204" pitchFamily="34" charset="0"/>
                    <a:ea typeface="ＭＳ Ｐゴシック" charset="0"/>
                    <a:cs typeface="Arial" panose="020B0604020202020204" pitchFamily="34" charset="0"/>
                  </a:rPr>
                  <a:t>Are these exothermic or endothermic? </a:t>
                </a:r>
              </a:p>
            </p:txBody>
          </p:sp>
        </mc:Choice>
        <mc:Fallback xmlns="">
          <p:sp>
            <p:nvSpPr>
              <p:cNvPr id="6" name="Rectangle 9">
                <a:extLst>
                  <a:ext uri="{FF2B5EF4-FFF2-40B4-BE49-F238E27FC236}">
                    <a16:creationId xmlns:a16="http://schemas.microsoft.com/office/drawing/2014/main" id="{5B84EC2E-4E55-3743-855D-0EED939FFCE5}"/>
                  </a:ext>
                </a:extLst>
              </p:cNvPr>
              <p:cNvSpPr>
                <a:spLocks noRot="1" noChangeAspect="1" noMove="1" noResize="1" noEditPoints="1" noAdjustHandles="1" noChangeArrowheads="1" noChangeShapeType="1" noTextEdit="1"/>
              </p:cNvSpPr>
              <p:nvPr/>
            </p:nvSpPr>
            <p:spPr bwMode="auto">
              <a:xfrm>
                <a:off x="141801" y="1110705"/>
                <a:ext cx="8928050" cy="584775"/>
              </a:xfrm>
              <a:prstGeom prst="rect">
                <a:avLst/>
              </a:prstGeom>
              <a:blipFill>
                <a:blip r:embed="rId4"/>
                <a:stretch>
                  <a:fillRect t="-2128" b="-1489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aphicFrame>
        <p:nvGraphicFramePr>
          <p:cNvPr id="7" name="Object 8">
            <a:extLst>
              <a:ext uri="{FF2B5EF4-FFF2-40B4-BE49-F238E27FC236}">
                <a16:creationId xmlns:a16="http://schemas.microsoft.com/office/drawing/2014/main" id="{46F898EB-33BF-2F40-9E99-191473F69F65}"/>
              </a:ext>
            </a:extLst>
          </p:cNvPr>
          <p:cNvGraphicFramePr>
            <a:graphicFrameLocks noChangeAspect="1"/>
          </p:cNvGraphicFramePr>
          <p:nvPr>
            <p:extLst>
              <p:ext uri="{D42A27DB-BD31-4B8C-83A1-F6EECF244321}">
                <p14:modId xmlns:p14="http://schemas.microsoft.com/office/powerpoint/2010/main" val="2410368688"/>
              </p:ext>
            </p:extLst>
          </p:nvPr>
        </p:nvGraphicFramePr>
        <p:xfrm>
          <a:off x="3080182" y="2086705"/>
          <a:ext cx="2857500" cy="511175"/>
        </p:xfrm>
        <a:graphic>
          <a:graphicData uri="http://schemas.openxmlformats.org/presentationml/2006/ole">
            <mc:AlternateContent xmlns:mc="http://schemas.openxmlformats.org/markup-compatibility/2006">
              <mc:Choice xmlns:v="urn:schemas-microsoft-com:vml" Requires="v">
                <p:oleObj spid="_x0000_s6157" name="Equation" r:id="rId5" imgW="1435100" imgH="254000" progId="Equation.3">
                  <p:embed/>
                </p:oleObj>
              </mc:Choice>
              <mc:Fallback>
                <p:oleObj name="Equation" r:id="rId5" imgW="1435100" imgH="254000" progId="Equation.3">
                  <p:embed/>
                  <p:pic>
                    <p:nvPicPr>
                      <p:cNvPr id="7" name="Object 8">
                        <a:extLst>
                          <a:ext uri="{FF2B5EF4-FFF2-40B4-BE49-F238E27FC236}">
                            <a16:creationId xmlns:a16="http://schemas.microsoft.com/office/drawing/2014/main" id="{46F898EB-33BF-2F40-9E99-191473F69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182" y="2086705"/>
                        <a:ext cx="2857500" cy="511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a:extLst>
              <a:ext uri="{FF2B5EF4-FFF2-40B4-BE49-F238E27FC236}">
                <a16:creationId xmlns:a16="http://schemas.microsoft.com/office/drawing/2014/main" id="{3797804F-94DE-424F-8B3B-F3369012A433}"/>
              </a:ext>
            </a:extLst>
          </p:cNvPr>
          <p:cNvSpPr txBox="1"/>
          <p:nvPr/>
        </p:nvSpPr>
        <p:spPr>
          <a:xfrm>
            <a:off x="797168" y="3819346"/>
            <a:ext cx="3499566"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Masses from Tipler Table 40-1</a:t>
            </a:r>
          </a:p>
        </p:txBody>
      </p:sp>
      <p:sp>
        <p:nvSpPr>
          <p:cNvPr id="12" name="TextBox 11">
            <a:extLst>
              <a:ext uri="{FF2B5EF4-FFF2-40B4-BE49-F238E27FC236}">
                <a16:creationId xmlns:a16="http://schemas.microsoft.com/office/drawing/2014/main" id="{D3D2259E-696C-7C4C-850F-4C436C6862F2}"/>
              </a:ext>
            </a:extLst>
          </p:cNvPr>
          <p:cNvSpPr txBox="1"/>
          <p:nvPr/>
        </p:nvSpPr>
        <p:spPr>
          <a:xfrm>
            <a:off x="1200247" y="4188678"/>
            <a:ext cx="2923504" cy="2246769"/>
          </a:xfrm>
          <a:prstGeom prst="rect">
            <a:avLst/>
          </a:prstGeom>
          <a:noFill/>
        </p:spPr>
        <p:txBody>
          <a:bodyPr wrap="square" rtlCol="0">
            <a:spAutoFit/>
          </a:bodyPr>
          <a:lstStyle/>
          <a:p>
            <a:pPr marL="500063" indent="-487363"/>
            <a:r>
              <a:rPr lang="en-US" sz="2000" baseline="30000" dirty="0">
                <a:solidFill>
                  <a:srgbClr val="000000"/>
                </a:solidFill>
                <a:latin typeface="+mn-lt"/>
                <a:cs typeface="Arial" panose="020B0604020202020204" pitchFamily="34" charset="0"/>
              </a:rPr>
              <a:t> 1</a:t>
            </a:r>
            <a:r>
              <a:rPr lang="en-US" sz="2000" dirty="0">
                <a:solidFill>
                  <a:srgbClr val="000000"/>
                </a:solidFill>
                <a:latin typeface="+mn-lt"/>
                <a:cs typeface="Arial" panose="020B0604020202020204" pitchFamily="34" charset="0"/>
              </a:rPr>
              <a:t>H  	= 1.007825 u</a:t>
            </a:r>
          </a:p>
          <a:p>
            <a:pPr marL="500063" indent="-487363"/>
            <a:r>
              <a:rPr lang="en-US" sz="2000" dirty="0">
                <a:solidFill>
                  <a:srgbClr val="000000"/>
                </a:solidFill>
                <a:latin typeface="+mn-lt"/>
                <a:cs typeface="Arial" panose="020B0604020202020204" pitchFamily="34" charset="0"/>
              </a:rPr>
              <a:t> n   	= 1.008665 u</a:t>
            </a:r>
          </a:p>
          <a:p>
            <a:pPr marL="500063" indent="-487363"/>
            <a:r>
              <a:rPr lang="en-US" sz="2000" baseline="30000" dirty="0">
                <a:solidFill>
                  <a:srgbClr val="000000"/>
                </a:solidFill>
                <a:latin typeface="+mn-lt"/>
                <a:cs typeface="Arial" panose="020B0604020202020204" pitchFamily="34" charset="0"/>
              </a:rPr>
              <a:t>2</a:t>
            </a:r>
            <a:r>
              <a:rPr lang="en-US" sz="2000" dirty="0">
                <a:solidFill>
                  <a:srgbClr val="000000"/>
                </a:solidFill>
                <a:latin typeface="+mn-lt"/>
                <a:cs typeface="Arial" panose="020B0604020202020204" pitchFamily="34" charset="0"/>
              </a:rPr>
              <a:t>H  	= 2.014102 u</a:t>
            </a:r>
          </a:p>
          <a:p>
            <a:pPr marL="500063" indent="-487363"/>
            <a:r>
              <a:rPr lang="en-US" sz="2000" baseline="30000" dirty="0">
                <a:solidFill>
                  <a:srgbClr val="000000"/>
                </a:solidFill>
                <a:latin typeface="+mn-lt"/>
                <a:cs typeface="Arial" panose="020B0604020202020204" pitchFamily="34" charset="0"/>
              </a:rPr>
              <a:t> 3</a:t>
            </a:r>
            <a:r>
              <a:rPr lang="en-US" sz="2000" dirty="0">
                <a:solidFill>
                  <a:srgbClr val="000000"/>
                </a:solidFill>
                <a:latin typeface="+mn-lt"/>
                <a:cs typeface="Arial" panose="020B0604020202020204" pitchFamily="34" charset="0"/>
              </a:rPr>
              <a:t>He = 3.016030 u</a:t>
            </a:r>
          </a:p>
          <a:p>
            <a:pPr marL="500063" indent="-487363"/>
            <a:r>
              <a:rPr lang="en-US" sz="2000" baseline="30000" dirty="0">
                <a:solidFill>
                  <a:srgbClr val="000000"/>
                </a:solidFill>
                <a:latin typeface="+mn-lt"/>
                <a:cs typeface="Arial" panose="020B0604020202020204" pitchFamily="34" charset="0"/>
              </a:rPr>
              <a:t> 4</a:t>
            </a:r>
            <a:r>
              <a:rPr lang="en-US" sz="2000" dirty="0">
                <a:solidFill>
                  <a:srgbClr val="000000"/>
                </a:solidFill>
                <a:latin typeface="+mn-lt"/>
                <a:cs typeface="Arial" panose="020B0604020202020204" pitchFamily="34" charset="0"/>
              </a:rPr>
              <a:t>He = 4.002603 u</a:t>
            </a:r>
          </a:p>
          <a:p>
            <a:pPr marL="500063" indent="-487363"/>
            <a:r>
              <a:rPr lang="en-US" sz="2000" baseline="30000" dirty="0">
                <a:solidFill>
                  <a:srgbClr val="000000"/>
                </a:solidFill>
                <a:latin typeface="+mn-lt"/>
                <a:cs typeface="Arial" panose="020B0604020202020204" pitchFamily="34" charset="0"/>
              </a:rPr>
              <a:t>7</a:t>
            </a:r>
            <a:r>
              <a:rPr lang="en-US" sz="2000" dirty="0">
                <a:solidFill>
                  <a:srgbClr val="000000"/>
                </a:solidFill>
                <a:latin typeface="+mn-lt"/>
                <a:cs typeface="Arial" panose="020B0604020202020204" pitchFamily="34" charset="0"/>
              </a:rPr>
              <a:t>Li  	= 7.016004 u</a:t>
            </a:r>
          </a:p>
          <a:p>
            <a:pPr marL="500063" indent="-487363"/>
            <a:r>
              <a:rPr lang="en-US" sz="2000" baseline="30000" dirty="0">
                <a:solidFill>
                  <a:srgbClr val="000000"/>
                </a:solidFill>
                <a:latin typeface="+mn-lt"/>
                <a:cs typeface="Arial" panose="020B0604020202020204" pitchFamily="34" charset="0"/>
              </a:rPr>
              <a:t>10</a:t>
            </a:r>
            <a:r>
              <a:rPr lang="en-US" sz="2000" dirty="0">
                <a:solidFill>
                  <a:srgbClr val="000000"/>
                </a:solidFill>
                <a:latin typeface="+mn-lt"/>
                <a:cs typeface="Arial" panose="020B0604020202020204" pitchFamily="34" charset="0"/>
              </a:rPr>
              <a:t>B	=10.012939 u</a:t>
            </a:r>
          </a:p>
        </p:txBody>
      </p:sp>
      <p:sp>
        <p:nvSpPr>
          <p:cNvPr id="13" name="Rectangle 9">
            <a:extLst>
              <a:ext uri="{FF2B5EF4-FFF2-40B4-BE49-F238E27FC236}">
                <a16:creationId xmlns:a16="http://schemas.microsoft.com/office/drawing/2014/main" id="{1FF115A2-387A-FF4C-8340-BE2DEC9BA00D}"/>
              </a:ext>
            </a:extLst>
          </p:cNvPr>
          <p:cNvSpPr>
            <a:spLocks noChangeArrowheads="1"/>
          </p:cNvSpPr>
          <p:nvPr/>
        </p:nvSpPr>
        <p:spPr bwMode="auto">
          <a:xfrm>
            <a:off x="5404317" y="4257442"/>
            <a:ext cx="15889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GB" sz="2000" b="1" dirty="0">
                <a:solidFill>
                  <a:srgbClr val="000000"/>
                </a:solidFill>
                <a:latin typeface="Arial" panose="020B0604020202020204" pitchFamily="34" charset="0"/>
                <a:ea typeface="ＭＳ Ｐゴシック" charset="0"/>
                <a:cs typeface="Arial" panose="020B0604020202020204" pitchFamily="34" charset="0"/>
              </a:rPr>
              <a:t>Reminder: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FA584D-118E-B841-863E-03E3E64716C4}"/>
                  </a:ext>
                </a:extLst>
              </p:cNvPr>
              <p:cNvSpPr txBox="1"/>
              <p:nvPr/>
            </p:nvSpPr>
            <p:spPr>
              <a:xfrm>
                <a:off x="4818152" y="4682735"/>
                <a:ext cx="257737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200" i="1" smtClean="0">
                              <a:solidFill>
                                <a:srgbClr val="000000"/>
                              </a:solidFill>
                              <a:latin typeface="Cambria Math" panose="02040503050406030204" pitchFamily="18" charset="0"/>
                            </a:rPr>
                          </m:ctrlPr>
                        </m:dPr>
                        <m:e>
                          <m:r>
                            <a:rPr lang="en-GB" sz="2200" b="0" i="1" smtClean="0">
                              <a:solidFill>
                                <a:srgbClr val="000000"/>
                              </a:solidFill>
                              <a:latin typeface="Cambria Math" panose="02040503050406030204" pitchFamily="18" charset="0"/>
                            </a:rPr>
                            <m:t>1</m:t>
                          </m:r>
                          <m:r>
                            <a:rPr lang="en-GB" sz="2200" b="0" i="1" smtClean="0">
                              <a:solidFill>
                                <a:srgbClr val="000000"/>
                              </a:solidFill>
                              <a:latin typeface="Cambria Math" panose="02040503050406030204" pitchFamily="18" charset="0"/>
                            </a:rPr>
                            <m:t>𝑢</m:t>
                          </m:r>
                        </m:e>
                      </m:d>
                      <m:sSup>
                        <m:sSupPr>
                          <m:ctrlPr>
                            <a:rPr lang="en-US" sz="2200" i="1" smtClean="0">
                              <a:solidFill>
                                <a:srgbClr val="000000"/>
                              </a:solidFill>
                              <a:latin typeface="Cambria Math" panose="02040503050406030204" pitchFamily="18" charset="0"/>
                            </a:rPr>
                          </m:ctrlPr>
                        </m:sSupPr>
                        <m:e>
                          <m:r>
                            <a:rPr lang="en-GB" sz="2200" b="0" i="1" smtClean="0">
                              <a:solidFill>
                                <a:srgbClr val="000000"/>
                              </a:solidFill>
                              <a:latin typeface="Cambria Math" panose="02040503050406030204" pitchFamily="18" charset="0"/>
                            </a:rPr>
                            <m:t>𝑐</m:t>
                          </m:r>
                        </m:e>
                        <m:sup>
                          <m:r>
                            <a:rPr lang="en-GB" sz="2200" b="0" i="1" smtClean="0">
                              <a:solidFill>
                                <a:srgbClr val="000000"/>
                              </a:solidFill>
                              <a:latin typeface="Cambria Math" panose="02040503050406030204" pitchFamily="18" charset="0"/>
                            </a:rPr>
                            <m:t>2</m:t>
                          </m:r>
                        </m:sup>
                      </m:sSup>
                      <m:r>
                        <a:rPr lang="en-GB" sz="2200" b="0" i="1" smtClean="0">
                          <a:solidFill>
                            <a:srgbClr val="000000"/>
                          </a:solidFill>
                          <a:latin typeface="Cambria Math" panose="02040503050406030204" pitchFamily="18" charset="0"/>
                        </a:rPr>
                        <m:t>=931.5</m:t>
                      </m:r>
                      <m:r>
                        <m:rPr>
                          <m:nor/>
                        </m:rPr>
                        <a:rPr lang="en-GB" sz="2200" b="0" i="0" smtClean="0">
                          <a:solidFill>
                            <a:srgbClr val="000000"/>
                          </a:solidFill>
                          <a:latin typeface="Cambria Math" panose="02040503050406030204" pitchFamily="18" charset="0"/>
                        </a:rPr>
                        <m:t> </m:t>
                      </m:r>
                      <m:r>
                        <m:rPr>
                          <m:nor/>
                        </m:rPr>
                        <a:rPr lang="en-GB" sz="2200" b="0" i="0" smtClean="0">
                          <a:solidFill>
                            <a:srgbClr val="000000"/>
                          </a:solidFill>
                          <a:latin typeface="Cambria Math" panose="02040503050406030204" pitchFamily="18" charset="0"/>
                        </a:rPr>
                        <m:t>MeV</m:t>
                      </m:r>
                    </m:oMath>
                  </m:oMathPara>
                </a14:m>
                <a:endParaRPr lang="en-US" sz="2200" dirty="0">
                  <a:solidFill>
                    <a:srgbClr val="000000"/>
                  </a:solidFill>
                </a:endParaRPr>
              </a:p>
            </p:txBody>
          </p:sp>
        </mc:Choice>
        <mc:Fallback xmlns="">
          <p:sp>
            <p:nvSpPr>
              <p:cNvPr id="14" name="TextBox 13">
                <a:extLst>
                  <a:ext uri="{FF2B5EF4-FFF2-40B4-BE49-F238E27FC236}">
                    <a16:creationId xmlns:a16="http://schemas.microsoft.com/office/drawing/2014/main" id="{27FA584D-118E-B841-863E-03E3E64716C4}"/>
                  </a:ext>
                </a:extLst>
              </p:cNvPr>
              <p:cNvSpPr txBox="1">
                <a:spLocks noRot="1" noChangeAspect="1" noMove="1" noResize="1" noEditPoints="1" noAdjustHandles="1" noChangeArrowheads="1" noChangeShapeType="1" noTextEdit="1"/>
              </p:cNvSpPr>
              <p:nvPr/>
            </p:nvSpPr>
            <p:spPr>
              <a:xfrm>
                <a:off x="4818152" y="4682735"/>
                <a:ext cx="2577372" cy="338554"/>
              </a:xfrm>
              <a:prstGeom prst="rect">
                <a:avLst/>
              </a:prstGeom>
              <a:blipFill>
                <a:blip r:embed="rId8"/>
                <a:stretch>
                  <a:fillRect t="-7407" r="-1471" b="-4074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82381AD9-CD65-4342-AC19-481FCF47915A}"/>
              </a:ext>
            </a:extLst>
          </p:cNvPr>
          <p:cNvSpPr/>
          <p:nvPr/>
        </p:nvSpPr>
        <p:spPr bwMode="auto">
          <a:xfrm>
            <a:off x="4739426" y="4198513"/>
            <a:ext cx="2775221" cy="991674"/>
          </a:xfrm>
          <a:prstGeom prst="rect">
            <a:avLst/>
          </a:prstGeom>
          <a:noFill/>
          <a:ln w="190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a typeface="ＭＳ Ｐゴシック"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77753F-D4F7-9641-A39C-61226EA54AC6}"/>
                  </a:ext>
                </a:extLst>
              </p:cNvPr>
              <p:cNvSpPr txBox="1"/>
              <p:nvPr/>
            </p:nvSpPr>
            <p:spPr>
              <a:xfrm>
                <a:off x="2496452" y="2911492"/>
                <a:ext cx="402496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0" baseline="30000" smtClean="0">
                          <a:solidFill>
                            <a:srgbClr val="000000"/>
                          </a:solidFill>
                          <a:latin typeface="Cambria Math" panose="02040503050406030204" pitchFamily="18" charset="0"/>
                          <a:ea typeface="Cambria Math" panose="02040503050406030204" pitchFamily="18" charset="0"/>
                        </a:rPr>
                        <m:t>10</m:t>
                      </m:r>
                      <m:r>
                        <m:rPr>
                          <m:sty m:val="p"/>
                        </m:rPr>
                        <a:rPr lang="en-GB" sz="2400" b="0" i="0" smtClean="0">
                          <a:solidFill>
                            <a:srgbClr val="000000"/>
                          </a:solidFill>
                          <a:latin typeface="Cambria Math" panose="02040503050406030204" pitchFamily="18" charset="0"/>
                          <a:ea typeface="Cambria Math" panose="02040503050406030204" pitchFamily="18" charset="0"/>
                        </a:rPr>
                        <m:t>B</m:t>
                      </m:r>
                      <m:r>
                        <a:rPr lang="en-GB" sz="2400" b="0" i="0" smtClean="0">
                          <a:solidFill>
                            <a:srgbClr val="000000"/>
                          </a:solidFill>
                          <a:latin typeface="Cambria Math" panose="02040503050406030204" pitchFamily="18" charset="0"/>
                          <a:ea typeface="Cambria Math" panose="02040503050406030204" pitchFamily="18" charset="0"/>
                        </a:rPr>
                        <m:t>+</m:t>
                      </m:r>
                      <m:r>
                        <m:rPr>
                          <m:sty m:val="p"/>
                        </m:rPr>
                        <a:rPr lang="en-GB" sz="2400" b="0" i="0" smtClean="0">
                          <a:solidFill>
                            <a:srgbClr val="000000"/>
                          </a:solidFill>
                          <a:latin typeface="Cambria Math" panose="02040503050406030204" pitchFamily="18" charset="0"/>
                          <a:ea typeface="Cambria Math" panose="02040503050406030204" pitchFamily="18" charset="0"/>
                        </a:rPr>
                        <m:t>n</m:t>
                      </m:r>
                      <m:r>
                        <a:rPr lang="en-US" sz="2400" i="0" smtClean="0">
                          <a:solidFill>
                            <a:srgbClr val="000000"/>
                          </a:solidFill>
                          <a:latin typeface="Cambria Math" panose="02040503050406030204" pitchFamily="18" charset="0"/>
                          <a:ea typeface="Cambria Math" panose="02040503050406030204" pitchFamily="18" charset="0"/>
                        </a:rPr>
                        <m:t>→</m:t>
                      </m:r>
                      <m:r>
                        <a:rPr lang="en-GB" sz="2400" b="0" i="0" baseline="30000" smtClean="0">
                          <a:solidFill>
                            <a:srgbClr val="000000"/>
                          </a:solidFill>
                          <a:latin typeface="Cambria Math" panose="02040503050406030204" pitchFamily="18" charset="0"/>
                          <a:ea typeface="Cambria Math" panose="02040503050406030204" pitchFamily="18" charset="0"/>
                        </a:rPr>
                        <m:t>4</m:t>
                      </m:r>
                      <m:r>
                        <m:rPr>
                          <m:sty m:val="p"/>
                        </m:rPr>
                        <a:rPr lang="en-GB" sz="2400" b="0" i="0" smtClean="0">
                          <a:solidFill>
                            <a:srgbClr val="000000"/>
                          </a:solidFill>
                          <a:latin typeface="Cambria Math" panose="02040503050406030204" pitchFamily="18" charset="0"/>
                          <a:ea typeface="Cambria Math" panose="02040503050406030204" pitchFamily="18" charset="0"/>
                        </a:rPr>
                        <m:t>He</m:t>
                      </m:r>
                      <m:r>
                        <a:rPr lang="en-GB" sz="2400" b="0" i="0" smtClean="0">
                          <a:solidFill>
                            <a:srgbClr val="000000"/>
                          </a:solidFill>
                          <a:latin typeface="Cambria Math" panose="02040503050406030204" pitchFamily="18" charset="0"/>
                        </a:rPr>
                        <m:t>+</m:t>
                      </m:r>
                      <m:r>
                        <a:rPr lang="en-GB" sz="2400" b="0" i="1" baseline="30000" smtClean="0">
                          <a:solidFill>
                            <a:srgbClr val="000000"/>
                          </a:solidFill>
                          <a:latin typeface="Cambria Math" panose="02040503050406030204" pitchFamily="18" charset="0"/>
                        </a:rPr>
                        <m:t>7</m:t>
                      </m:r>
                      <m:r>
                        <m:rPr>
                          <m:nor/>
                        </m:rPr>
                        <a:rPr lang="en-GB" sz="2400" b="0" i="0" smtClean="0">
                          <a:solidFill>
                            <a:srgbClr val="000000"/>
                          </a:solidFill>
                          <a:latin typeface="Cambria Math" panose="02040503050406030204" pitchFamily="18" charset="0"/>
                        </a:rPr>
                        <m:t>Li</m:t>
                      </m:r>
                      <m:r>
                        <a:rPr lang="en-GB" sz="2400" b="0" i="1" smtClean="0">
                          <a:solidFill>
                            <a:srgbClr val="000000"/>
                          </a:solidFill>
                          <a:latin typeface="Cambria Math" panose="02040503050406030204" pitchFamily="18" charset="0"/>
                        </a:rPr>
                        <m:t>+</m:t>
                      </m:r>
                      <m:r>
                        <a:rPr lang="en-GB" sz="2400" b="0" i="1" smtClean="0">
                          <a:solidFill>
                            <a:srgbClr val="000000"/>
                          </a:solidFill>
                          <a:latin typeface="Cambria Math" panose="02040503050406030204" pitchFamily="18" charset="0"/>
                        </a:rPr>
                        <m:t>𝑄</m:t>
                      </m:r>
                    </m:oMath>
                  </m:oMathPara>
                </a14:m>
                <a:endParaRPr lang="en-US" sz="2400" dirty="0">
                  <a:solidFill>
                    <a:srgbClr val="000000"/>
                  </a:solidFill>
                </a:endParaRPr>
              </a:p>
            </p:txBody>
          </p:sp>
        </mc:Choice>
        <mc:Fallback xmlns="">
          <p:sp>
            <p:nvSpPr>
              <p:cNvPr id="16" name="TextBox 15">
                <a:extLst>
                  <a:ext uri="{FF2B5EF4-FFF2-40B4-BE49-F238E27FC236}">
                    <a16:creationId xmlns:a16="http://schemas.microsoft.com/office/drawing/2014/main" id="{6A77753F-D4F7-9641-A39C-61226EA54AC6}"/>
                  </a:ext>
                </a:extLst>
              </p:cNvPr>
              <p:cNvSpPr txBox="1">
                <a:spLocks noRot="1" noChangeAspect="1" noMove="1" noResize="1" noEditPoints="1" noAdjustHandles="1" noChangeArrowheads="1" noChangeShapeType="1" noTextEdit="1"/>
              </p:cNvSpPr>
              <p:nvPr/>
            </p:nvSpPr>
            <p:spPr>
              <a:xfrm>
                <a:off x="2496452" y="2911492"/>
                <a:ext cx="4024961" cy="369332"/>
              </a:xfrm>
              <a:prstGeom prst="rect">
                <a:avLst/>
              </a:prstGeom>
              <a:blipFill>
                <a:blip r:embed="rId9"/>
                <a:stretch>
                  <a:fillRect b="-26667"/>
                </a:stretch>
              </a:blipFill>
            </p:spPr>
            <p:txBody>
              <a:bodyPr/>
              <a:lstStyle/>
              <a:p>
                <a:r>
                  <a:rPr lang="en-US">
                    <a:noFill/>
                  </a:rPr>
                  <a:t> </a:t>
                </a:r>
              </a:p>
            </p:txBody>
          </p:sp>
        </mc:Fallback>
      </mc:AlternateContent>
    </p:spTree>
    <p:extLst>
      <p:ext uri="{BB962C8B-B14F-4D97-AF65-F5344CB8AC3E}">
        <p14:creationId xmlns:p14="http://schemas.microsoft.com/office/powerpoint/2010/main" val="18393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759E9-3D46-4C40-A452-5CC45CDF5842}"/>
              </a:ext>
            </a:extLst>
          </p:cNvPr>
          <p:cNvSpPr txBox="1"/>
          <p:nvPr/>
        </p:nvSpPr>
        <p:spPr>
          <a:xfrm>
            <a:off x="0" y="418564"/>
            <a:ext cx="9144000" cy="584775"/>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Example Problem: Q Value</a:t>
            </a:r>
          </a:p>
        </p:txBody>
      </p:sp>
      <mc:AlternateContent xmlns:mc="http://schemas.openxmlformats.org/markup-compatibility/2006" xmlns:a14="http://schemas.microsoft.com/office/drawing/2010/main">
        <mc:Choice Requires="a14">
          <p:sp>
            <p:nvSpPr>
              <p:cNvPr id="6" name="Rectangle 9">
                <a:extLst>
                  <a:ext uri="{FF2B5EF4-FFF2-40B4-BE49-F238E27FC236}">
                    <a16:creationId xmlns:a16="http://schemas.microsoft.com/office/drawing/2014/main" id="{5B84EC2E-4E55-3743-855D-0EED939FFCE5}"/>
                  </a:ext>
                </a:extLst>
              </p:cNvPr>
              <p:cNvSpPr>
                <a:spLocks noChangeArrowheads="1"/>
              </p:cNvSpPr>
              <p:nvPr/>
            </p:nvSpPr>
            <p:spPr bwMode="auto">
              <a:xfrm>
                <a:off x="141801" y="1110705"/>
                <a:ext cx="8928050" cy="58477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GB" sz="1600" dirty="0">
                    <a:solidFill>
                      <a:srgbClr val="000000"/>
                    </a:solidFill>
                    <a:latin typeface="Arial" panose="020B0604020202020204" pitchFamily="34" charset="0"/>
                    <a:ea typeface="ＭＳ Ｐゴシック" charset="0"/>
                    <a:cs typeface="Arial" panose="020B0604020202020204" pitchFamily="34" charset="0"/>
                  </a:rPr>
                  <a:t>Find the </a:t>
                </a:r>
                <a14:m>
                  <m:oMath xmlns:m="http://schemas.openxmlformats.org/officeDocument/2006/math">
                    <m:r>
                      <a:rPr lang="en-GB" sz="1600" i="1" dirty="0" smtClean="0">
                        <a:solidFill>
                          <a:srgbClr val="000000"/>
                        </a:solidFill>
                        <a:latin typeface="Cambria Math" panose="02040503050406030204" pitchFamily="18" charset="0"/>
                        <a:ea typeface="ＭＳ Ｐゴシック" charset="0"/>
                        <a:cs typeface="Arial" panose="020B0604020202020204" pitchFamily="34" charset="0"/>
                      </a:rPr>
                      <m:t>𝑄</m:t>
                    </m:r>
                  </m:oMath>
                </a14:m>
                <a:r>
                  <a:rPr lang="en-GB" sz="1600" i="1" dirty="0">
                    <a:solidFill>
                      <a:srgbClr val="000000"/>
                    </a:solidFill>
                    <a:latin typeface="Arial" panose="020B0604020202020204" pitchFamily="34" charset="0"/>
                    <a:ea typeface="ＭＳ Ｐゴシック" charset="0"/>
                    <a:cs typeface="Arial" panose="020B0604020202020204" pitchFamily="34" charset="0"/>
                  </a:rPr>
                  <a:t> </a:t>
                </a:r>
                <a:r>
                  <a:rPr lang="en-GB" sz="1600" dirty="0">
                    <a:solidFill>
                      <a:srgbClr val="000000"/>
                    </a:solidFill>
                    <a:latin typeface="Arial" panose="020B0604020202020204" pitchFamily="34" charset="0"/>
                    <a:ea typeface="ＭＳ Ｐゴシック" charset="0"/>
                    <a:cs typeface="Arial" panose="020B0604020202020204" pitchFamily="34" charset="0"/>
                  </a:rPr>
                  <a:t>values for the reactions below.</a:t>
                </a:r>
              </a:p>
              <a:p>
                <a:pPr algn="ctr">
                  <a:defRPr/>
                </a:pPr>
                <a:r>
                  <a:rPr lang="en-GB" sz="1600" dirty="0">
                    <a:solidFill>
                      <a:srgbClr val="000000"/>
                    </a:solidFill>
                    <a:latin typeface="Arial" panose="020B0604020202020204" pitchFamily="34" charset="0"/>
                    <a:ea typeface="ＭＳ Ｐゴシック" charset="0"/>
                    <a:cs typeface="Arial" panose="020B0604020202020204" pitchFamily="34" charset="0"/>
                  </a:rPr>
                  <a:t>Are these exothermic or endothermic? </a:t>
                </a:r>
              </a:p>
            </p:txBody>
          </p:sp>
        </mc:Choice>
        <mc:Fallback xmlns="">
          <p:sp>
            <p:nvSpPr>
              <p:cNvPr id="6" name="Rectangle 9">
                <a:extLst>
                  <a:ext uri="{FF2B5EF4-FFF2-40B4-BE49-F238E27FC236}">
                    <a16:creationId xmlns:a16="http://schemas.microsoft.com/office/drawing/2014/main" id="{5B84EC2E-4E55-3743-855D-0EED939FFCE5}"/>
                  </a:ext>
                </a:extLst>
              </p:cNvPr>
              <p:cNvSpPr>
                <a:spLocks noRot="1" noChangeAspect="1" noMove="1" noResize="1" noEditPoints="1" noAdjustHandles="1" noChangeArrowheads="1" noChangeShapeType="1" noTextEdit="1"/>
              </p:cNvSpPr>
              <p:nvPr/>
            </p:nvSpPr>
            <p:spPr bwMode="auto">
              <a:xfrm>
                <a:off x="141801" y="1110705"/>
                <a:ext cx="8928050" cy="584775"/>
              </a:xfrm>
              <a:prstGeom prst="rect">
                <a:avLst/>
              </a:prstGeom>
              <a:blipFill>
                <a:blip r:embed="rId4"/>
                <a:stretch>
                  <a:fillRect t="-2128" b="-1489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aphicFrame>
        <p:nvGraphicFramePr>
          <p:cNvPr id="7" name="Object 8">
            <a:extLst>
              <a:ext uri="{FF2B5EF4-FFF2-40B4-BE49-F238E27FC236}">
                <a16:creationId xmlns:a16="http://schemas.microsoft.com/office/drawing/2014/main" id="{46F898EB-33BF-2F40-9E99-191473F69F65}"/>
              </a:ext>
            </a:extLst>
          </p:cNvPr>
          <p:cNvGraphicFramePr>
            <a:graphicFrameLocks noChangeAspect="1"/>
          </p:cNvGraphicFramePr>
          <p:nvPr>
            <p:extLst>
              <p:ext uri="{D42A27DB-BD31-4B8C-83A1-F6EECF244321}">
                <p14:modId xmlns:p14="http://schemas.microsoft.com/office/powerpoint/2010/main" val="1261845757"/>
              </p:ext>
            </p:extLst>
          </p:nvPr>
        </p:nvGraphicFramePr>
        <p:xfrm>
          <a:off x="3080182" y="2086705"/>
          <a:ext cx="2857500" cy="511175"/>
        </p:xfrm>
        <a:graphic>
          <a:graphicData uri="http://schemas.openxmlformats.org/presentationml/2006/ole">
            <mc:AlternateContent xmlns:mc="http://schemas.openxmlformats.org/markup-compatibility/2006">
              <mc:Choice xmlns:v="urn:schemas-microsoft-com:vml" Requires="v">
                <p:oleObj spid="_x0000_s2067" name="Equation" r:id="rId5" imgW="1435100" imgH="254000" progId="Equation.3">
                  <p:embed/>
                </p:oleObj>
              </mc:Choice>
              <mc:Fallback>
                <p:oleObj name="Equation" r:id="rId5" imgW="1435100" imgH="254000" progId="Equation.3">
                  <p:embed/>
                  <p:pic>
                    <p:nvPicPr>
                      <p:cNvPr id="7" name="Object 8">
                        <a:extLst>
                          <a:ext uri="{FF2B5EF4-FFF2-40B4-BE49-F238E27FC236}">
                            <a16:creationId xmlns:a16="http://schemas.microsoft.com/office/drawing/2014/main" id="{46F898EB-33BF-2F40-9E99-191473F69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182" y="2086705"/>
                        <a:ext cx="2857500" cy="511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77753F-D4F7-9641-A39C-61226EA54AC6}"/>
                  </a:ext>
                </a:extLst>
              </p:cNvPr>
              <p:cNvSpPr txBox="1"/>
              <p:nvPr/>
            </p:nvSpPr>
            <p:spPr>
              <a:xfrm>
                <a:off x="2496452" y="4185121"/>
                <a:ext cx="402496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0" baseline="30000" smtClean="0">
                          <a:solidFill>
                            <a:srgbClr val="000000"/>
                          </a:solidFill>
                          <a:latin typeface="Cambria Math" panose="02040503050406030204" pitchFamily="18" charset="0"/>
                          <a:ea typeface="Cambria Math" panose="02040503050406030204" pitchFamily="18" charset="0"/>
                        </a:rPr>
                        <m:t>10</m:t>
                      </m:r>
                      <m:r>
                        <m:rPr>
                          <m:sty m:val="p"/>
                        </m:rPr>
                        <a:rPr lang="en-GB" sz="2400" b="0" i="0" smtClean="0">
                          <a:solidFill>
                            <a:srgbClr val="000000"/>
                          </a:solidFill>
                          <a:latin typeface="Cambria Math" panose="02040503050406030204" pitchFamily="18" charset="0"/>
                          <a:ea typeface="Cambria Math" panose="02040503050406030204" pitchFamily="18" charset="0"/>
                        </a:rPr>
                        <m:t>B</m:t>
                      </m:r>
                      <m:r>
                        <a:rPr lang="en-GB" sz="2400" b="0" i="0" smtClean="0">
                          <a:solidFill>
                            <a:srgbClr val="000000"/>
                          </a:solidFill>
                          <a:latin typeface="Cambria Math" panose="02040503050406030204" pitchFamily="18" charset="0"/>
                          <a:ea typeface="Cambria Math" panose="02040503050406030204" pitchFamily="18" charset="0"/>
                        </a:rPr>
                        <m:t>+</m:t>
                      </m:r>
                      <m:r>
                        <m:rPr>
                          <m:sty m:val="p"/>
                        </m:rPr>
                        <a:rPr lang="en-GB" sz="2400" b="0" i="0" smtClean="0">
                          <a:solidFill>
                            <a:srgbClr val="000000"/>
                          </a:solidFill>
                          <a:latin typeface="Cambria Math" panose="02040503050406030204" pitchFamily="18" charset="0"/>
                          <a:ea typeface="Cambria Math" panose="02040503050406030204" pitchFamily="18" charset="0"/>
                        </a:rPr>
                        <m:t>n</m:t>
                      </m:r>
                      <m:r>
                        <a:rPr lang="en-US" sz="2400" i="0" smtClean="0">
                          <a:solidFill>
                            <a:srgbClr val="000000"/>
                          </a:solidFill>
                          <a:latin typeface="Cambria Math" panose="02040503050406030204" pitchFamily="18" charset="0"/>
                          <a:ea typeface="Cambria Math" panose="02040503050406030204" pitchFamily="18" charset="0"/>
                        </a:rPr>
                        <m:t>→</m:t>
                      </m:r>
                      <m:r>
                        <a:rPr lang="en-GB" sz="2400" b="0" i="0" baseline="30000" smtClean="0">
                          <a:solidFill>
                            <a:srgbClr val="000000"/>
                          </a:solidFill>
                          <a:latin typeface="Cambria Math" panose="02040503050406030204" pitchFamily="18" charset="0"/>
                          <a:ea typeface="Cambria Math" panose="02040503050406030204" pitchFamily="18" charset="0"/>
                        </a:rPr>
                        <m:t>4</m:t>
                      </m:r>
                      <m:r>
                        <m:rPr>
                          <m:sty m:val="p"/>
                        </m:rPr>
                        <a:rPr lang="en-GB" sz="2400" b="0" i="0" smtClean="0">
                          <a:solidFill>
                            <a:srgbClr val="000000"/>
                          </a:solidFill>
                          <a:latin typeface="Cambria Math" panose="02040503050406030204" pitchFamily="18" charset="0"/>
                          <a:ea typeface="Cambria Math" panose="02040503050406030204" pitchFamily="18" charset="0"/>
                        </a:rPr>
                        <m:t>He</m:t>
                      </m:r>
                      <m:r>
                        <a:rPr lang="en-GB" sz="2400" b="0" i="0" smtClean="0">
                          <a:solidFill>
                            <a:srgbClr val="000000"/>
                          </a:solidFill>
                          <a:latin typeface="Cambria Math" panose="02040503050406030204" pitchFamily="18" charset="0"/>
                        </a:rPr>
                        <m:t>+</m:t>
                      </m:r>
                      <m:r>
                        <a:rPr lang="en-GB" sz="2400" b="0" i="1" baseline="30000" smtClean="0">
                          <a:solidFill>
                            <a:srgbClr val="000000"/>
                          </a:solidFill>
                          <a:latin typeface="Cambria Math" panose="02040503050406030204" pitchFamily="18" charset="0"/>
                        </a:rPr>
                        <m:t>7</m:t>
                      </m:r>
                      <m:r>
                        <m:rPr>
                          <m:nor/>
                        </m:rPr>
                        <a:rPr lang="en-GB" sz="2400" b="0" i="0" smtClean="0">
                          <a:solidFill>
                            <a:srgbClr val="000000"/>
                          </a:solidFill>
                          <a:latin typeface="Cambria Math" panose="02040503050406030204" pitchFamily="18" charset="0"/>
                        </a:rPr>
                        <m:t>Li</m:t>
                      </m:r>
                      <m:r>
                        <a:rPr lang="en-GB" sz="2400" b="0" i="1" smtClean="0">
                          <a:solidFill>
                            <a:srgbClr val="000000"/>
                          </a:solidFill>
                          <a:latin typeface="Cambria Math" panose="02040503050406030204" pitchFamily="18" charset="0"/>
                        </a:rPr>
                        <m:t>+</m:t>
                      </m:r>
                      <m:r>
                        <a:rPr lang="en-GB" sz="2400" b="0" i="1" smtClean="0">
                          <a:solidFill>
                            <a:srgbClr val="000000"/>
                          </a:solidFill>
                          <a:latin typeface="Cambria Math" panose="02040503050406030204" pitchFamily="18" charset="0"/>
                        </a:rPr>
                        <m:t>𝑄</m:t>
                      </m:r>
                    </m:oMath>
                  </m:oMathPara>
                </a14:m>
                <a:endParaRPr lang="en-US" sz="2400" dirty="0">
                  <a:solidFill>
                    <a:srgbClr val="000000"/>
                  </a:solidFill>
                </a:endParaRPr>
              </a:p>
            </p:txBody>
          </p:sp>
        </mc:Choice>
        <mc:Fallback xmlns="">
          <p:sp>
            <p:nvSpPr>
              <p:cNvPr id="16" name="TextBox 15">
                <a:extLst>
                  <a:ext uri="{FF2B5EF4-FFF2-40B4-BE49-F238E27FC236}">
                    <a16:creationId xmlns:a16="http://schemas.microsoft.com/office/drawing/2014/main" id="{6A77753F-D4F7-9641-A39C-61226EA54AC6}"/>
                  </a:ext>
                </a:extLst>
              </p:cNvPr>
              <p:cNvSpPr txBox="1">
                <a:spLocks noRot="1" noChangeAspect="1" noMove="1" noResize="1" noEditPoints="1" noAdjustHandles="1" noChangeArrowheads="1" noChangeShapeType="1" noTextEdit="1"/>
              </p:cNvSpPr>
              <p:nvPr/>
            </p:nvSpPr>
            <p:spPr>
              <a:xfrm>
                <a:off x="2496452" y="4185121"/>
                <a:ext cx="4024961" cy="369332"/>
              </a:xfrm>
              <a:prstGeom prst="rect">
                <a:avLst/>
              </a:prstGeom>
              <a:blipFill>
                <a:blip r:embed="rId7"/>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F0A1830-269C-C14D-9EF5-2AADC7923E51}"/>
                  </a:ext>
                </a:extLst>
              </p:cNvPr>
              <p:cNvSpPr txBox="1"/>
              <p:nvPr/>
            </p:nvSpPr>
            <p:spPr>
              <a:xfrm>
                <a:off x="775133" y="2752235"/>
                <a:ext cx="6148181" cy="861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FF0000"/>
                          </a:solidFill>
                          <a:latin typeface="Cambria Math" panose="02040503050406030204" pitchFamily="18" charset="0"/>
                        </a:rPr>
                        <m:t>𝑄</m:t>
                      </m:r>
                      <m:r>
                        <a:rPr lang="en-GB" sz="2000" b="0" i="1" smtClean="0">
                          <a:solidFill>
                            <a:srgbClr val="FF0000"/>
                          </a:solidFill>
                          <a:latin typeface="Cambria Math" panose="02040503050406030204" pitchFamily="18" charset="0"/>
                        </a:rPr>
                        <m:t>=931.5×</m:t>
                      </m:r>
                      <m:d>
                        <m:dPr>
                          <m:ctrlPr>
                            <a:rPr lang="en-GB" sz="2000" b="0" i="1" smtClean="0">
                              <a:solidFill>
                                <a:srgbClr val="FF0000"/>
                              </a:solidFill>
                              <a:latin typeface="Cambria Math" panose="02040503050406030204" pitchFamily="18" charset="0"/>
                              <a:ea typeface="Cambria Math" panose="02040503050406030204" pitchFamily="18" charset="0"/>
                            </a:rPr>
                          </m:ctrlPr>
                        </m:dPr>
                        <m:e>
                          <m:r>
                            <a:rPr lang="en-GB" sz="2000" b="0" i="1" smtClean="0">
                              <a:solidFill>
                                <a:srgbClr val="FF0000"/>
                              </a:solidFill>
                              <a:latin typeface="Cambria Math" panose="02040503050406030204" pitchFamily="18" charset="0"/>
                              <a:ea typeface="Cambria Math" panose="02040503050406030204" pitchFamily="18" charset="0"/>
                            </a:rPr>
                            <m:t>2×2.014102−3.01603−1.007825</m:t>
                          </m:r>
                        </m:e>
                      </m:d>
                    </m:oMath>
                  </m:oMathPara>
                </a14:m>
                <a:endParaRPr lang="en-GB" sz="2000" b="0" dirty="0">
                  <a:solidFill>
                    <a:srgbClr val="FF0000"/>
                  </a:solidFill>
                  <a:ea typeface="Cambria Math" panose="02040503050406030204" pitchFamily="18" charset="0"/>
                </a:endParaRPr>
              </a:p>
              <a:p>
                <a:endParaRPr lang="en-GB" sz="800" b="0" dirty="0">
                  <a:solidFill>
                    <a:srgbClr val="FF0000"/>
                  </a:solidFill>
                  <a:ea typeface="Cambria Math" panose="02040503050406030204" pitchFamily="18" charset="0"/>
                </a:endParaRPr>
              </a:p>
              <a:p>
                <a:r>
                  <a:rPr lang="en-GB" sz="2000" b="0" dirty="0">
                    <a:solidFill>
                      <a:srgbClr val="FF0000"/>
                    </a:solidFill>
                  </a:rPr>
                  <a:t>        </a:t>
                </a:r>
                <a14:m>
                  <m:oMath xmlns:m="http://schemas.openxmlformats.org/officeDocument/2006/math">
                    <m:r>
                      <a:rPr lang="en-GB" sz="2000" b="0" i="1" smtClean="0">
                        <a:solidFill>
                          <a:srgbClr val="FF0000"/>
                        </a:solidFill>
                        <a:latin typeface="Cambria Math" panose="02040503050406030204" pitchFamily="18" charset="0"/>
                      </a:rPr>
                      <m:t>=4.05 </m:t>
                    </m:r>
                  </m:oMath>
                </a14:m>
                <a:r>
                  <a:rPr lang="en-US" sz="2000" dirty="0">
                    <a:solidFill>
                      <a:srgbClr val="FF0000"/>
                    </a:solidFill>
                  </a:rPr>
                  <a:t>MeV  (Exothermic)</a:t>
                </a:r>
              </a:p>
            </p:txBody>
          </p:sp>
        </mc:Choice>
        <mc:Fallback xmlns="">
          <p:sp>
            <p:nvSpPr>
              <p:cNvPr id="2" name="TextBox 1">
                <a:extLst>
                  <a:ext uri="{FF2B5EF4-FFF2-40B4-BE49-F238E27FC236}">
                    <a16:creationId xmlns:a16="http://schemas.microsoft.com/office/drawing/2014/main" id="{DF0A1830-269C-C14D-9EF5-2AADC7923E51}"/>
                  </a:ext>
                </a:extLst>
              </p:cNvPr>
              <p:cNvSpPr txBox="1">
                <a:spLocks noRot="1" noChangeAspect="1" noMove="1" noResize="1" noEditPoints="1" noAdjustHandles="1" noChangeArrowheads="1" noChangeShapeType="1" noTextEdit="1"/>
              </p:cNvSpPr>
              <p:nvPr/>
            </p:nvSpPr>
            <p:spPr>
              <a:xfrm>
                <a:off x="775133" y="2752235"/>
                <a:ext cx="6148181" cy="861774"/>
              </a:xfrm>
              <a:prstGeom prst="rect">
                <a:avLst/>
              </a:prstGeom>
              <a:blipFill>
                <a:blip r:embed="rId8"/>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E174425-2E0F-384E-A8BF-C40C06F4515C}"/>
                  </a:ext>
                </a:extLst>
              </p:cNvPr>
              <p:cNvSpPr txBox="1"/>
              <p:nvPr/>
            </p:nvSpPr>
            <p:spPr>
              <a:xfrm>
                <a:off x="775133" y="5043944"/>
                <a:ext cx="7598228" cy="861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FF0000"/>
                          </a:solidFill>
                          <a:latin typeface="Cambria Math" panose="02040503050406030204" pitchFamily="18" charset="0"/>
                        </a:rPr>
                        <m:t>𝑄</m:t>
                      </m:r>
                      <m:r>
                        <a:rPr lang="en-GB" sz="2000" b="0" i="1" smtClean="0">
                          <a:solidFill>
                            <a:srgbClr val="FF0000"/>
                          </a:solidFill>
                          <a:latin typeface="Cambria Math" panose="02040503050406030204" pitchFamily="18" charset="0"/>
                        </a:rPr>
                        <m:t>=931.5×</m:t>
                      </m:r>
                      <m:d>
                        <m:dPr>
                          <m:ctrlPr>
                            <a:rPr lang="en-GB" sz="2000" b="0" i="1" smtClean="0">
                              <a:solidFill>
                                <a:srgbClr val="FF0000"/>
                              </a:solidFill>
                              <a:latin typeface="Cambria Math" panose="02040503050406030204" pitchFamily="18" charset="0"/>
                              <a:ea typeface="Cambria Math" panose="02040503050406030204" pitchFamily="18" charset="0"/>
                            </a:rPr>
                          </m:ctrlPr>
                        </m:dPr>
                        <m:e>
                          <m:r>
                            <a:rPr lang="en-GB" sz="2000" b="0" i="1" smtClean="0">
                              <a:solidFill>
                                <a:srgbClr val="FF0000"/>
                              </a:solidFill>
                              <a:latin typeface="Cambria Math" panose="02040503050406030204" pitchFamily="18" charset="0"/>
                              <a:ea typeface="Cambria Math" panose="02040503050406030204" pitchFamily="18" charset="0"/>
                            </a:rPr>
                            <m:t>10.012939+1.008665−4.002603−7.016004</m:t>
                          </m:r>
                        </m:e>
                      </m:d>
                    </m:oMath>
                  </m:oMathPara>
                </a14:m>
                <a:endParaRPr lang="en-GB" sz="2000" b="0" dirty="0">
                  <a:solidFill>
                    <a:srgbClr val="FF0000"/>
                  </a:solidFill>
                  <a:ea typeface="Cambria Math" panose="02040503050406030204" pitchFamily="18" charset="0"/>
                </a:endParaRPr>
              </a:p>
              <a:p>
                <a:endParaRPr lang="en-GB" sz="800" b="0" dirty="0">
                  <a:solidFill>
                    <a:srgbClr val="FF0000"/>
                  </a:solidFill>
                  <a:ea typeface="Cambria Math" panose="02040503050406030204" pitchFamily="18" charset="0"/>
                </a:endParaRPr>
              </a:p>
              <a:p>
                <a:r>
                  <a:rPr lang="en-GB" sz="2000" b="0" dirty="0">
                    <a:solidFill>
                      <a:srgbClr val="FF0000"/>
                    </a:solidFill>
                  </a:rPr>
                  <a:t>         </a:t>
                </a:r>
                <a14:m>
                  <m:oMath xmlns:m="http://schemas.openxmlformats.org/officeDocument/2006/math">
                    <m:r>
                      <a:rPr lang="en-GB" sz="2000" b="0" i="1" smtClean="0">
                        <a:solidFill>
                          <a:srgbClr val="FF0000"/>
                        </a:solidFill>
                        <a:latin typeface="Cambria Math" panose="02040503050406030204" pitchFamily="18" charset="0"/>
                      </a:rPr>
                      <m:t>=−2.78 </m:t>
                    </m:r>
                  </m:oMath>
                </a14:m>
                <a:r>
                  <a:rPr lang="en-US" sz="2000" dirty="0">
                    <a:solidFill>
                      <a:srgbClr val="FF0000"/>
                    </a:solidFill>
                  </a:rPr>
                  <a:t>MeV  (Endothermic)</a:t>
                </a:r>
              </a:p>
            </p:txBody>
          </p:sp>
        </mc:Choice>
        <mc:Fallback xmlns="">
          <p:sp>
            <p:nvSpPr>
              <p:cNvPr id="18" name="TextBox 17">
                <a:extLst>
                  <a:ext uri="{FF2B5EF4-FFF2-40B4-BE49-F238E27FC236}">
                    <a16:creationId xmlns:a16="http://schemas.microsoft.com/office/drawing/2014/main" id="{4E174425-2E0F-384E-A8BF-C40C06F4515C}"/>
                  </a:ext>
                </a:extLst>
              </p:cNvPr>
              <p:cNvSpPr txBox="1">
                <a:spLocks noRot="1" noChangeAspect="1" noMove="1" noResize="1" noEditPoints="1" noAdjustHandles="1" noChangeArrowheads="1" noChangeShapeType="1" noTextEdit="1"/>
              </p:cNvSpPr>
              <p:nvPr/>
            </p:nvSpPr>
            <p:spPr>
              <a:xfrm>
                <a:off x="775133" y="5043944"/>
                <a:ext cx="7598228" cy="861774"/>
              </a:xfrm>
              <a:prstGeom prst="rect">
                <a:avLst/>
              </a:prstGeom>
              <a:blipFill>
                <a:blip r:embed="rId9"/>
                <a:stretch>
                  <a:fillRect b="-7143"/>
                </a:stretch>
              </a:blipFill>
            </p:spPr>
            <p:txBody>
              <a:bodyPr/>
              <a:lstStyle/>
              <a:p>
                <a:r>
                  <a:rPr lang="en-US">
                    <a:noFill/>
                  </a:rPr>
                  <a:t> </a:t>
                </a:r>
              </a:p>
            </p:txBody>
          </p:sp>
        </mc:Fallback>
      </mc:AlternateContent>
    </p:spTree>
    <p:extLst>
      <p:ext uri="{BB962C8B-B14F-4D97-AF65-F5344CB8AC3E}">
        <p14:creationId xmlns:p14="http://schemas.microsoft.com/office/powerpoint/2010/main" val="22564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Lst>
  </p:timing>
</p:sld>
</file>

<file path=ppt/theme/theme1.xml><?xml version="1.0" encoding="utf-8"?>
<a:theme xmlns:a="http://schemas.openxmlformats.org/drawingml/2006/main" name="Blank">
  <a:themeElements>
    <a:clrScheme name="">
      <a:dk1>
        <a:srgbClr val="808080"/>
      </a:dk1>
      <a:lt1>
        <a:srgbClr val="FFFFFF"/>
      </a:lt1>
      <a:dk2>
        <a:srgbClr val="000066"/>
      </a:dk2>
      <a:lt2>
        <a:srgbClr val="FFFFFF"/>
      </a:lt2>
      <a:accent1>
        <a:srgbClr val="D9411D"/>
      </a:accent1>
      <a:accent2>
        <a:srgbClr val="FFCC00"/>
      </a:accent2>
      <a:accent3>
        <a:srgbClr val="AAAAB8"/>
      </a:accent3>
      <a:accent4>
        <a:srgbClr val="DADADA"/>
      </a:accent4>
      <a:accent5>
        <a:srgbClr val="E9B0AB"/>
      </a:accent5>
      <a:accent6>
        <a:srgbClr val="E7B900"/>
      </a:accent6>
      <a:hlink>
        <a:srgbClr val="3366CC"/>
      </a:hlink>
      <a:folHlink>
        <a:srgbClr val="B2B2B2"/>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28797</TotalTime>
  <Words>2074</Words>
  <Application>Microsoft Macintosh PowerPoint</Application>
  <PresentationFormat>On-screen Show (4:3)</PresentationFormat>
  <Paragraphs>234</Paragraphs>
  <Slides>26</Slides>
  <Notes>14</Notes>
  <HiddenSlides>9</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Cambria Math</vt:lpstr>
      <vt:lpstr>Comic Sans MS</vt:lpstr>
      <vt:lpstr>Symbol</vt:lpstr>
      <vt:lpstr>Times</vt:lpstr>
      <vt:lpstr>Times New Roman</vt:lpstr>
      <vt:lpstr>Blank</vt:lpstr>
      <vt:lpstr>Equation</vt:lpstr>
      <vt:lpstr>PA1140: WAVES AND QUANTA   Unit 4: Atoms and nuclei</vt:lpstr>
      <vt:lpstr>PowerPoint Presentation</vt:lpstr>
      <vt:lpstr>PowerPoint Presentation</vt:lpstr>
      <vt:lpstr>PowerPoint Presentation</vt:lpstr>
      <vt:lpstr>PowerPoint Presentation</vt:lpstr>
      <vt:lpstr>Lecture 4: nuclear reactions, fission &amp; fusion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Leicester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Tim Yeoman</dc:creator>
  <cp:lastModifiedBy>Tanvir, Nial (Prof.)</cp:lastModifiedBy>
  <cp:revision>812</cp:revision>
  <cp:lastPrinted>2020-03-13T06:53:55Z</cp:lastPrinted>
  <dcterms:created xsi:type="dcterms:W3CDTF">1999-10-06T17:32:18Z</dcterms:created>
  <dcterms:modified xsi:type="dcterms:W3CDTF">2022-02-03T21:20:55Z</dcterms:modified>
</cp:coreProperties>
</file>