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90" r:id="rId2"/>
    <p:sldId id="293" r:id="rId3"/>
    <p:sldId id="302" r:id="rId4"/>
    <p:sldId id="303" r:id="rId5"/>
    <p:sldId id="30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36"/>
    <p:restoredTop sz="94721"/>
  </p:normalViewPr>
  <p:slideViewPr>
    <p:cSldViewPr>
      <p:cViewPr>
        <p:scale>
          <a:sx n="100" d="100"/>
          <a:sy n="100" d="100"/>
        </p:scale>
        <p:origin x="336" y="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E6E55B1-9CC2-F744-8E8D-8883CF441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4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EB56F-B970-CA4A-AEC2-CDFB97CB0E52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2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B5E50-16AE-D942-9D68-2CFDDB8A4B42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7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B5E50-16AE-D942-9D68-2CFDDB8A4B42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9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B5E50-16AE-D942-9D68-2CFDDB8A4B42}" type="slidenum">
              <a:rPr lang="en-US"/>
              <a:pPr/>
              <a:t>4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7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AB5E50-16AE-D942-9D68-2CFDDB8A4B42}" type="slidenum">
              <a:rPr lang="en-US"/>
              <a:pPr/>
              <a:t>5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1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D1AA2-9619-B142-9D1A-F32E9D674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D2414-5AA6-EA49-9BD8-E9853DD33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B84A1-64EF-8747-87F7-506D3222A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0712F-0324-524F-84D7-DE60EC8D9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4C476-D80F-6F4E-94CD-5279DE745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0198D-C83C-614A-902C-5C0852D3C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770FF-43A0-A74A-8885-503B2394C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6491-45D8-2B4A-9010-57224E7BA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27F3-5058-EF4C-B490-3907F04B8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C4803-618D-5C4E-B462-0AB6E2EF5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BA934-41A5-AC41-81E2-24262C30F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B3FD1BF-1D55-3C4B-9D69-A3C5DACD0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6" Type="http://schemas.openxmlformats.org/officeDocument/2006/relationships/image" Target="../media/image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 Revision Lecture</a:t>
            </a:r>
            <a:endParaRPr lang="en-US" dirty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76200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i="1" dirty="0">
                <a:ea typeface="ＭＳ Ｐゴシック" charset="-128"/>
                <a:cs typeface="ＭＳ Ｐゴシック" charset="-128"/>
              </a:rPr>
              <a:t>In this lecture</a:t>
            </a:r>
            <a:r>
              <a:rPr lang="en-US" sz="1600" i="1" dirty="0" smtClean="0">
                <a:ea typeface="ＭＳ Ｐゴシック" charset="-128"/>
                <a:cs typeface="ＭＳ Ｐゴシック" charset="-128"/>
              </a:rPr>
              <a:t> we look back over the main themes and consider the key ideas you should be familiar with.</a:t>
            </a:r>
            <a:endParaRPr lang="en-US" sz="1200" i="1" dirty="0"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4" descr="kitt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0" y="2743200"/>
            <a:ext cx="2540000" cy="299720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 bwMode="auto">
          <a:xfrm>
            <a:off x="1371600" y="2514600"/>
            <a:ext cx="3124200" cy="2207240"/>
          </a:xfrm>
          <a:prstGeom prst="wedgeEllipseCallout">
            <a:avLst>
              <a:gd name="adj1" fmla="val 84867"/>
              <a:gd name="adj2" fmla="val 151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pple Casual"/>
                <a:cs typeface="Apple Casual"/>
              </a:rPr>
              <a:t>Are you sure it’s just a thought experiment?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ple Casual"/>
              <a:cs typeface="Apple Casu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9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953000"/>
              </a:xfrm>
            </p:spPr>
            <p:txBody>
              <a:bodyPr/>
              <a:lstStyle/>
              <a:p>
                <a:pPr marL="0" indent="0"/>
                <a:r>
                  <a:rPr lang="en-GB" sz="1400" dirty="0" smtClean="0">
                    <a:latin typeface="Arial" charset="0"/>
                  </a:rPr>
                  <a:t> Young’s double slit experiment used to illustrate wave-particle duality.  You should be able to determine angles of constructive and destructive interference. </a:t>
                </a: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Energy ( </a:t>
                </a:r>
                <a:r>
                  <a:rPr lang="en-GB" sz="1800" i="1" dirty="0" err="1" smtClean="0"/>
                  <a:t>hf</a:t>
                </a:r>
                <a:r>
                  <a:rPr lang="en-GB" sz="1800" i="1" dirty="0" smtClean="0"/>
                  <a:t> </a:t>
                </a:r>
                <a:r>
                  <a:rPr lang="en-GB" sz="1400" dirty="0" smtClean="0">
                    <a:latin typeface="Arial" charset="0"/>
                  </a:rPr>
                  <a:t>) and momentum of photons 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( </m:t>
                    </m:r>
                    <m:r>
                      <a:rPr lang="en-GB" sz="1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h</m:t>
                    </m:r>
                    <m:r>
                      <a:rPr lang="en-GB" sz="1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/</m:t>
                    </m:r>
                    <m:r>
                      <a:rPr lang="en-GB" sz="1800" i="1">
                        <a:latin typeface="Cambria Math" charset="0"/>
                        <a:ea typeface="Cambria Math" charset="0"/>
                        <a:cs typeface="Cambria Math" charset="0"/>
                      </a:rPr>
                      <m:t>𝜆</m:t>
                    </m:r>
                  </m:oMath>
                </a14:m>
                <a:r>
                  <a:rPr lang="en-GB" sz="1800" i="1" dirty="0" smtClean="0"/>
                  <a:t> </a:t>
                </a:r>
                <a:r>
                  <a:rPr lang="en-GB" sz="1400" dirty="0" smtClean="0">
                    <a:latin typeface="Arial" charset="0"/>
                  </a:rPr>
                  <a:t>). [more generally,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charset="0"/>
                          </a:rPr>
                          <m:t>𝐸</m:t>
                        </m:r>
                      </m:e>
                      <m:sup>
                        <m:r>
                          <a:rPr lang="en-GB" sz="1800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  <m:r>
                      <a:rPr lang="en-GB" sz="1800" b="0" i="1" smtClean="0">
                        <a:latin typeface="Cambria Math" charset="0"/>
                      </a:rPr>
                      <m:t>=</m:t>
                    </m:r>
                    <m:sSup>
                      <m:sSupPr>
                        <m:ctrlPr>
                          <a:rPr lang="en-GB" sz="1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charset="0"/>
                          </a:rPr>
                          <m:t>𝑝</m:t>
                        </m:r>
                      </m:e>
                      <m:sup>
                        <m:r>
                          <a:rPr lang="en-GB" sz="1800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charset="0"/>
                          </a:rPr>
                          <m:t>𝑐</m:t>
                        </m:r>
                      </m:e>
                      <m:sup>
                        <m:r>
                          <a:rPr lang="en-GB" sz="1800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  <m:r>
                      <a:rPr lang="en-GB" sz="1800" b="0" i="1" smtClean="0">
                        <a:latin typeface="Cambria Math" charset="0"/>
                      </a:rPr>
                      <m:t>+</m:t>
                    </m:r>
                    <m:sSubSup>
                      <m:sSubSupPr>
                        <m:ctrlPr>
                          <a:rPr lang="en-GB" sz="1800" b="0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GB" sz="1800" b="0" i="1" smtClean="0">
                            <a:latin typeface="Cambria Math" charset="0"/>
                          </a:rPr>
                          <m:t>𝑚</m:t>
                        </m:r>
                      </m:e>
                      <m:sub>
                        <m:r>
                          <a:rPr lang="en-GB" sz="1800" b="0" i="1" smtClean="0">
                            <a:latin typeface="Cambria Math" charset="0"/>
                          </a:rPr>
                          <m:t>0</m:t>
                        </m:r>
                      </m:sub>
                      <m:sup>
                        <m:r>
                          <a:rPr lang="en-GB" sz="1800" b="0" i="1" smtClean="0">
                            <a:latin typeface="Cambria Math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GB" sz="1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charset="0"/>
                          </a:rPr>
                          <m:t>𝑐</m:t>
                        </m:r>
                      </m:e>
                      <m:sup>
                        <m:r>
                          <a:rPr lang="en-GB" sz="1800" b="0" i="1" smtClean="0">
                            <a:latin typeface="Cambria Math" charset="0"/>
                          </a:rPr>
                          <m:t>4</m:t>
                        </m:r>
                      </m:sup>
                    </m:sSup>
                    <m:r>
                      <a:rPr lang="en-GB" sz="1800" b="0" i="1" smtClean="0">
                        <a:latin typeface="Cambria Math" charset="0"/>
                      </a:rPr>
                      <m:t> ]</m:t>
                    </m:r>
                  </m:oMath>
                </a14:m>
                <a:endParaRPr lang="en-GB" sz="18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Photoelectric effect to illustrate particle nature of light. Be able to </a:t>
                </a:r>
                <a:r>
                  <a:rPr lang="en-GB" sz="1400" dirty="0" smtClean="0">
                    <a:latin typeface="Arial" charset="0"/>
                  </a:rPr>
                  <a:t>outline experiment and do </a:t>
                </a:r>
                <a:r>
                  <a:rPr lang="en-GB" sz="1400" dirty="0" smtClean="0">
                    <a:latin typeface="Arial" charset="0"/>
                  </a:rPr>
                  <a:t>calculations involving work </a:t>
                </a:r>
                <a:r>
                  <a:rPr lang="en-GB" sz="1400" dirty="0" smtClean="0">
                    <a:latin typeface="Arial" charset="0"/>
                  </a:rPr>
                  <a:t>functions </a:t>
                </a:r>
                <a:r>
                  <a:rPr lang="en-GB" sz="1600" i="1" dirty="0">
                    <a:latin typeface="Times CY"/>
                    <a:cs typeface="Times CY"/>
                    <a:sym typeface="Symbol" charset="2"/>
                  </a:rPr>
                  <a:t></a:t>
                </a:r>
                <a:r>
                  <a:rPr lang="en-GB" sz="1600" dirty="0" smtClean="0">
                    <a:latin typeface="Arial" charset="0"/>
                  </a:rPr>
                  <a:t>. </a:t>
                </a:r>
                <a:r>
                  <a:rPr lang="en-GB" sz="1400" dirty="0" smtClean="0">
                    <a:latin typeface="Arial" charset="0"/>
                  </a:rPr>
                  <a:t>i.e.</a:t>
                </a:r>
                <a:r>
                  <a:rPr lang="en-GB" sz="1600" dirty="0" smtClean="0"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charset="0"/>
                            <a:cs typeface="Times CY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charset="0"/>
                            <a:cs typeface="Times CY"/>
                          </a:rPr>
                          <m:t>𝐾𝐸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charset="0"/>
                            <a:cs typeface="Times CY"/>
                          </a:rPr>
                          <m:t>max</m:t>
                        </m:r>
                      </m:sub>
                    </m:sSub>
                    <m:r>
                      <a:rPr lang="en-GB" sz="1600" b="0" i="1" smtClean="0">
                        <a:latin typeface="Cambria Math" charset="0"/>
                        <a:cs typeface="Times CY"/>
                      </a:rPr>
                      <m:t>=</m:t>
                    </m:r>
                    <m:r>
                      <a:rPr lang="en-GB" sz="1600" b="0" i="1" smtClean="0">
                        <a:latin typeface="Cambria Math" charset="0"/>
                        <a:cs typeface="Times CY"/>
                      </a:rPr>
                      <m:t>h𝑓</m:t>
                    </m:r>
                    <m:r>
                      <a:rPr lang="en-GB" sz="1600" b="0" i="1" smtClean="0">
                        <a:latin typeface="Cambria Math" charset="0"/>
                        <a:cs typeface="Times CY"/>
                      </a:rPr>
                      <m:t>−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𝜑</m:t>
                    </m:r>
                  </m:oMath>
                </a14:m>
                <a:endParaRPr lang="en-GB" sz="1600" dirty="0" smtClean="0">
                  <a:latin typeface="Times CY"/>
                  <a:cs typeface="Times CY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Compton scattering. Be able to derive and use the relation between wavelength change and scattering angle, starting from (special relativistic) energy and momentum conservation.</a:t>
                </a: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>
                  <a:buNone/>
                </a:pPr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Planck’s constant and radiation law. </a:t>
                </a:r>
                <a:r>
                  <a:rPr lang="en-GB" sz="1600" i="1" dirty="0" smtClean="0">
                    <a:latin typeface="Times CY"/>
                    <a:cs typeface="Times CY"/>
                  </a:rPr>
                  <a:t>h=</a:t>
                </a:r>
                <a:r>
                  <a:rPr lang="en-GB" sz="1600" dirty="0" smtClean="0">
                    <a:latin typeface="Times CY"/>
                    <a:cs typeface="Times CY"/>
                  </a:rPr>
                  <a:t>6.63</a:t>
                </a:r>
                <a:r>
                  <a:rPr lang="en-GB" sz="1600" dirty="0">
                    <a:latin typeface="Times CY"/>
                    <a:cs typeface="Times CY"/>
                    <a:sym typeface="Symbol" charset="2"/>
                  </a:rPr>
                  <a:t>x</a:t>
                </a:r>
                <a:r>
                  <a:rPr lang="en-GB" sz="1600" dirty="0" smtClean="0">
                    <a:latin typeface="Times CY"/>
                    <a:cs typeface="Times CY"/>
                  </a:rPr>
                  <a:t>10</a:t>
                </a:r>
                <a:r>
                  <a:rPr lang="en-GB" sz="1600" baseline="30000" dirty="0" smtClean="0">
                    <a:latin typeface="Times CY"/>
                    <a:cs typeface="Times CY"/>
                  </a:rPr>
                  <a:t>-34</a:t>
                </a:r>
                <a:r>
                  <a:rPr lang="en-GB" sz="1600" dirty="0" smtClean="0">
                    <a:latin typeface="Times CY"/>
                    <a:cs typeface="Times CY"/>
                  </a:rPr>
                  <a:t> J s</a:t>
                </a:r>
                <a:r>
                  <a:rPr lang="en-GB" sz="1600" dirty="0" smtClean="0"/>
                  <a:t>      </a:t>
                </a:r>
                <a:r>
                  <a:rPr lang="en-GB" sz="1600" i="1" dirty="0" err="1" smtClean="0">
                    <a:latin typeface="Times CY" pitchFamily="1" charset="0"/>
                    <a:sym typeface="Symbol" charset="2"/>
                  </a:rPr>
                  <a:t>ћ</a:t>
                </a:r>
                <a:r>
                  <a:rPr lang="en-GB" sz="1600" i="1" dirty="0" smtClean="0">
                    <a:latin typeface="Times CY" pitchFamily="1" charset="0"/>
                    <a:sym typeface="Symbol" charset="2"/>
                  </a:rPr>
                  <a:t>=h/</a:t>
                </a:r>
                <a:r>
                  <a:rPr lang="en-GB" sz="1600" dirty="0" smtClean="0">
                    <a:latin typeface="Times CY" pitchFamily="1" charset="0"/>
                    <a:sym typeface="Symbol" charset="2"/>
                  </a:rPr>
                  <a:t>2π</a:t>
                </a:r>
                <a:endParaRPr lang="en-GB" sz="16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De Broglie matter waves.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GB" sz="16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𝜆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h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/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𝑝</m:t>
                    </m:r>
                  </m:oMath>
                </a14:m>
                <a:endParaRPr lang="en-GB" sz="1600" dirty="0" smtClean="0">
                  <a:latin typeface="Times CY"/>
                  <a:cs typeface="Times CY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Heisenberg’s uncertainty principle. 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∆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𝑥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∆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𝑝</m:t>
                    </m:r>
                    <m:r>
                      <a:rPr lang="en-GB" sz="16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≥</m:t>
                    </m:r>
                  </m:oMath>
                </a14:m>
                <a:r>
                  <a:rPr lang="en-GB" sz="1600" dirty="0" smtClean="0">
                    <a:latin typeface="Times CY"/>
                    <a:cs typeface="Times CY"/>
                  </a:rPr>
                  <a:t> </a:t>
                </a:r>
                <a:r>
                  <a:rPr lang="en-GB" sz="1600" i="1" dirty="0" smtClean="0">
                    <a:latin typeface="Times CY"/>
                    <a:cs typeface="Times CY"/>
                    <a:sym typeface="Symbol" charset="2"/>
                  </a:rPr>
                  <a:t>ћ/</a:t>
                </a:r>
                <a:r>
                  <a:rPr lang="en-GB" sz="1600" dirty="0" smtClean="0">
                    <a:latin typeface="Times CY"/>
                    <a:cs typeface="Times CY"/>
                    <a:sym typeface="Symbol" charset="2"/>
                  </a:rPr>
                  <a:t>2</a:t>
                </a: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</p:txBody>
          </p:sp>
        </mc:Choice>
        <mc:Fallback>
          <p:sp>
            <p:nvSpPr>
              <p:cNvPr id="1639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4953000"/>
              </a:xfrm>
              <a:blipFill rotWithShape="0">
                <a:blip r:embed="rId4"/>
                <a:stretch>
                  <a:fillRect l="-235" t="-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685800" y="32766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 sz="1400" dirty="0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2800" dirty="0" smtClean="0"/>
              <a:t>Lecture 1</a:t>
            </a:r>
            <a:endParaRPr lang="en-US" sz="2800" dirty="0"/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098207"/>
              </p:ext>
            </p:extLst>
          </p:nvPr>
        </p:nvGraphicFramePr>
        <p:xfrm>
          <a:off x="3360737" y="4128244"/>
          <a:ext cx="18970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Equation" r:id="rId5" imgW="1244600" imgH="393700" progId="Equation.3">
                  <p:embed/>
                </p:oleObj>
              </mc:Choice>
              <mc:Fallback>
                <p:oleObj name="Equation" r:id="rId5" imgW="1244600" imgH="393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7" y="4128244"/>
                        <a:ext cx="18970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3"/>
          <p:cNvSpPr>
            <a:spLocks noChangeArrowheads="1"/>
          </p:cNvSpPr>
          <p:nvPr/>
        </p:nvSpPr>
        <p:spPr bwMode="auto">
          <a:xfrm>
            <a:off x="685800" y="1124744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9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124744"/>
                <a:ext cx="7772400" cy="4876800"/>
              </a:xfrm>
            </p:spPr>
            <p:txBody>
              <a:bodyPr/>
              <a:lstStyle/>
              <a:p>
                <a:pPr marL="0" indent="0"/>
                <a:r>
                  <a:rPr lang="en-GB" sz="1400" dirty="0" smtClean="0">
                    <a:latin typeface="Arial" charset="0"/>
                  </a:rPr>
                  <a:t> The idea of </a:t>
                </a:r>
                <a:r>
                  <a:rPr lang="en-GB" sz="1400" dirty="0" err="1" smtClean="0">
                    <a:latin typeface="Arial" charset="0"/>
                  </a:rPr>
                  <a:t>wavefunctions</a:t>
                </a:r>
                <a:r>
                  <a:rPr lang="en-GB" sz="1400" dirty="0" smtClean="0">
                    <a:latin typeface="Arial" charset="0"/>
                  </a:rPr>
                  <a:t> to describe the state of particle properties in terms of probabilities. You should be able to normalise </a:t>
                </a:r>
                <a:r>
                  <a:rPr lang="en-GB" sz="1400" dirty="0" err="1" smtClean="0">
                    <a:latin typeface="Arial" charset="0"/>
                  </a:rPr>
                  <a:t>wavefunctions</a:t>
                </a:r>
                <a:r>
                  <a:rPr lang="en-GB" sz="1400" dirty="0" smtClean="0">
                    <a:latin typeface="Arial" charset="0"/>
                  </a:rPr>
                  <a:t> (so the total probability is unity) and calculate expectation values for the position of the particle.</a:t>
                </a:r>
              </a:p>
              <a:p>
                <a:pPr marL="0" indent="0"/>
                <a:endParaRPr lang="en-GB" sz="1400" i="1" dirty="0" smtClean="0">
                  <a:latin typeface="Cambria Math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GB" sz="2000" i="1" smtClean="0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b="0" i="1" smtClean="0">
                            <a:latin typeface="Cambria Math" charset="0"/>
                          </a:rPr>
                          <m:t>−</m:t>
                        </m:r>
                        <m:r>
                          <a:rPr lang="en-GB" sz="20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b>
                      <m:sup>
                        <m:r>
                          <a:rPr lang="en-GB" sz="20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GB" sz="200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GB" sz="200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𝜓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sz="2000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2000" b="0" i="1" smtClean="0">
                            <a:latin typeface="Cambria Math" charset="0"/>
                          </a:rPr>
                          <m:t>𝑑𝑥</m:t>
                        </m:r>
                        <m:r>
                          <a:rPr lang="en-GB" sz="2000" b="0" i="1" smtClean="0">
                            <a:latin typeface="Cambria Math" charset="0"/>
                          </a:rPr>
                          <m:t>=1</m:t>
                        </m:r>
                      </m:e>
                    </m:nary>
                    <m:r>
                      <a:rPr lang="en-GB" sz="2000" b="0" i="1" smtClean="0">
                        <a:latin typeface="Cambria Math" charset="0"/>
                      </a:rPr>
                      <m:t> </m:t>
                    </m:r>
                    <m:r>
                      <a:rPr lang="en-GB" sz="2000" b="0" i="0" smtClean="0">
                        <a:latin typeface="Cambria Math" charset="0"/>
                      </a:rPr>
                      <m:t>   </m:t>
                    </m:r>
                  </m:oMath>
                </a14:m>
                <a:r>
                  <a:rPr lang="en-GB" sz="2000" dirty="0" smtClean="0">
                    <a:latin typeface="Arial" charset="0"/>
                  </a:rPr>
                  <a:t> </a:t>
                </a:r>
                <a:r>
                  <a:rPr lang="en-GB" sz="1400" dirty="0" smtClean="0">
                    <a:latin typeface="Arial" charset="0"/>
                  </a:rPr>
                  <a:t>and 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000" i="1">
                            <a:latin typeface="Cambria Math" charset="0"/>
                          </a:rPr>
                        </m:ctrlPr>
                      </m:accPr>
                      <m:e>
                        <m:r>
                          <a:rPr lang="en-GB" sz="2000" i="1">
                            <a:latin typeface="Cambria Math" charset="0"/>
                          </a:rPr>
                          <m:t>𝑥</m:t>
                        </m:r>
                      </m:e>
                    </m:acc>
                    <m:r>
                      <a:rPr lang="en-GB" sz="2000" i="1">
                        <a:latin typeface="Cambria Math" charset="0"/>
                      </a:rPr>
                      <m:t>=</m:t>
                    </m:r>
                    <m:nary>
                      <m:naryPr>
                        <m:ctrlPr>
                          <a:rPr lang="en-GB" sz="20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GB" sz="2000" i="1">
                            <a:latin typeface="Cambria Math" charset="0"/>
                          </a:rPr>
                          <m:t>−</m:t>
                        </m:r>
                        <m:r>
                          <a:rPr lang="en-GB" sz="20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b>
                      <m:sup>
                        <m:r>
                          <a:rPr lang="en-GB" sz="20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∞</m:t>
                        </m:r>
                      </m:sup>
                      <m:e>
                        <m:r>
                          <a:rPr lang="en-GB" sz="20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𝑥</m:t>
                        </m:r>
                        <m:sSup>
                          <m:sSupPr>
                            <m:ctrlPr>
                              <a:rPr lang="en-GB" sz="20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𝜓</m:t>
                            </m:r>
                          </m:e>
                          <m:sup>
                            <m:r>
                              <a:rPr lang="en-GB" sz="2000" i="1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GB" sz="2000" i="1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2000" i="1">
                            <a:latin typeface="Cambria Math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GB" sz="20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Understand the terms in the time-independent Schrodinger equation.</a:t>
                </a: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charset="0"/>
                        </a:rPr>
                        <m:t>𝐸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𝜓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den>
                      </m:f>
                      <m:f>
                        <m:fPr>
                          <m:ctrlP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𝜓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𝑉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  <m:r>
                        <a:rPr lang="en-GB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𝜓</m:t>
                      </m:r>
                      <m:d>
                        <m:dPr>
                          <m:ctrlPr>
                            <a:rPr lang="en-GB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Standing wave </a:t>
                </a:r>
                <a:r>
                  <a:rPr lang="en-GB" sz="1400" dirty="0" err="1" smtClean="0">
                    <a:latin typeface="Arial" charset="0"/>
                  </a:rPr>
                  <a:t>wavefunctions</a:t>
                </a:r>
                <a:r>
                  <a:rPr lang="en-GB" sz="1400" dirty="0" smtClean="0">
                    <a:latin typeface="Arial" charset="0"/>
                  </a:rPr>
                  <a:t> as solutions for infinite potential well. Be able to normalise these and calculate energy levels using Schrodinger equation.</a:t>
                </a:r>
              </a:p>
              <a:p>
                <a:pPr marL="0" indent="0"/>
                <a:endParaRPr lang="en-GB" sz="1400" dirty="0">
                  <a:latin typeface="Arial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sz="20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𝜓</m:t>
                        </m:r>
                      </m:e>
                      <m:sub>
                        <m:r>
                          <a:rPr lang="en-GB" sz="2000" b="0" i="1" smtClean="0">
                            <a:latin typeface="Cambria Math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GB" sz="2000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charset="0"/>
                          </a:rPr>
                          <m:t>𝑥</m:t>
                        </m:r>
                      </m:e>
                    </m:d>
                    <m:r>
                      <a:rPr lang="en-GB" sz="2000" b="0" i="1" smtClean="0">
                        <a:latin typeface="Cambria Math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charset="0"/>
                              </a:rPr>
                              <m:t>𝐿</m:t>
                            </m:r>
                          </m:den>
                        </m:f>
                      </m:e>
                    </m:rad>
                    <m:func>
                      <m:funcPr>
                        <m:ctrlPr>
                          <a:rPr lang="en-GB" sz="2000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charset="0"/>
                          </a:rPr>
                          <m:t>(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charset="0"/>
                              </a:rPr>
                              <m:t>𝑛</m:t>
                            </m:r>
                            <m:r>
                              <a:rPr lang="en-GB" sz="20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𝜋</m:t>
                            </m:r>
                            <m:r>
                              <a:rPr lang="en-GB" sz="20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𝐿</m:t>
                            </m:r>
                          </m:den>
                        </m:f>
                        <m:r>
                          <a:rPr lang="en-GB" sz="20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sz="1400" dirty="0" smtClean="0">
                    <a:latin typeface="Arial" charset="0"/>
                  </a:rPr>
                  <a:t>    and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charset="0"/>
                          </a:rPr>
                          <m:t>𝐸</m:t>
                        </m:r>
                      </m:e>
                      <m:sub>
                        <m:r>
                          <a:rPr lang="en-GB" sz="2000" b="0" i="1" smtClean="0">
                            <a:latin typeface="Cambria Math" charset="0"/>
                          </a:rPr>
                          <m:t> </m:t>
                        </m:r>
                        <m:r>
                          <a:rPr lang="en-GB" sz="2000" b="0" i="1" smtClean="0">
                            <a:latin typeface="Cambria Math" charset="0"/>
                          </a:rPr>
                          <m:t>𝑛</m:t>
                        </m:r>
                      </m:sub>
                    </m:sSub>
                    <m:r>
                      <a:rPr lang="en-GB" sz="20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GB" sz="20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000" b="0" i="1" smtClean="0">
                            <a:latin typeface="Cambria Math" charset="0"/>
                          </a:rPr>
                          <m:t>8</m:t>
                        </m:r>
                        <m:r>
                          <a:rPr lang="en-GB" sz="2000" b="0" i="1" smtClean="0">
                            <a:latin typeface="Cambria Math" charset="0"/>
                          </a:rPr>
                          <m:t>𝑚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charset="0"/>
                              </a:rPr>
                              <m:t>𝐿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000" dirty="0" smtClean="0">
                  <a:latin typeface="Arial" charset="0"/>
                </a:endParaRPr>
              </a:p>
              <a:p>
                <a:pPr marL="0" indent="0" algn="ctr">
                  <a:buNone/>
                </a:pPr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Generalise </a:t>
                </a:r>
                <a:r>
                  <a:rPr lang="en-GB" sz="1400" dirty="0">
                    <a:latin typeface="Arial" charset="0"/>
                  </a:rPr>
                  <a:t>the Schrodinger equation to simple problems in higher dimensions, such as particle in 3D box (and hence meet the concept of degeneracy).</a:t>
                </a: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</p:txBody>
          </p:sp>
        </mc:Choice>
        <mc:Fallback xmlns="">
          <p:sp>
            <p:nvSpPr>
              <p:cNvPr id="1639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124744"/>
                <a:ext cx="7772400" cy="4876800"/>
              </a:xfrm>
              <a:blipFill rotWithShape="0">
                <a:blip r:embed="rId3"/>
                <a:stretch>
                  <a:fillRect l="-235" t="-250" r="-157" b="-9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685800" y="2877344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 sz="1400" dirty="0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2800" dirty="0" smtClean="0"/>
              <a:t>Lecture 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9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5105400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spcBef>
                    <a:spcPts val="384"/>
                  </a:spcBef>
                </a:pPr>
                <a:r>
                  <a:rPr lang="en-GB" sz="1400" dirty="0" smtClean="0">
                    <a:latin typeface="Arial" charset="0"/>
                  </a:rPr>
                  <a:t> </a:t>
                </a:r>
                <a:r>
                  <a:rPr lang="en-GB" sz="1400" dirty="0">
                    <a:latin typeface="Arial" charset="0"/>
                  </a:rPr>
                  <a:t>For the finite potential well the solutions within the well are again trig functions, but at the walls the </a:t>
                </a:r>
                <a:r>
                  <a:rPr lang="en-GB" sz="1400" dirty="0" err="1">
                    <a:latin typeface="Arial" charset="0"/>
                  </a:rPr>
                  <a:t>wavefunctions</a:t>
                </a:r>
                <a:r>
                  <a:rPr lang="en-GB" sz="1400" dirty="0">
                    <a:latin typeface="Arial" charset="0"/>
                  </a:rPr>
                  <a:t> become exponential decaying functions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𝜓</m:t>
                    </m:r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  <m:sSup>
                      <m:sSupPr>
                        <m:ctrlP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−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400" dirty="0">
                    <a:latin typeface="Arial" charset="0"/>
                  </a:rPr>
                  <a:t> etc.  Be able to formulate complete solutions by solving the Schrodinger equation in the different regions and enforcing </a:t>
                </a:r>
                <a:r>
                  <a:rPr lang="en-GB" sz="1400" i="1" dirty="0">
                    <a:latin typeface="Arial" charset="0"/>
                  </a:rPr>
                  <a:t>continuity </a:t>
                </a:r>
                <a:r>
                  <a:rPr lang="en-GB" sz="1400" dirty="0">
                    <a:latin typeface="Arial" charset="0"/>
                  </a:rPr>
                  <a:t>and </a:t>
                </a:r>
                <a:r>
                  <a:rPr lang="en-GB" sz="1400" i="1" dirty="0">
                    <a:latin typeface="Arial" charset="0"/>
                  </a:rPr>
                  <a:t>differentiability</a:t>
                </a:r>
                <a:r>
                  <a:rPr lang="en-GB" sz="1400" dirty="0">
                    <a:latin typeface="Arial" charset="0"/>
                  </a:rPr>
                  <a:t> where the functions join at the walls.</a:t>
                </a:r>
              </a:p>
              <a:p>
                <a:pPr marL="0" indent="0">
                  <a:spcBef>
                    <a:spcPts val="384"/>
                  </a:spcBef>
                </a:pPr>
                <a:endParaRPr lang="en-GB" sz="1400" dirty="0" smtClean="0">
                  <a:latin typeface="Arial" charset="0"/>
                </a:endParaRPr>
              </a:p>
              <a:p>
                <a:pPr marL="0" indent="0">
                  <a:spcBef>
                    <a:spcPts val="384"/>
                  </a:spcBef>
                </a:pPr>
                <a:endParaRPr lang="en-GB" sz="1400" dirty="0">
                  <a:latin typeface="Arial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484"/>
                  </a:spcBef>
                  <a:spcAft>
                    <a:spcPts val="100"/>
                  </a:spcAft>
                </a:pPr>
                <a:r>
                  <a:rPr lang="en-GB" sz="1400" dirty="0" smtClean="0">
                    <a:latin typeface="Arial" charset="0"/>
                  </a:rPr>
                  <a:t> For the “Harmonic oscillator” the potential is </a:t>
                </a:r>
                <a:r>
                  <a:rPr lang="en-GB" sz="1400" i="1" dirty="0" smtClean="0">
                    <a:latin typeface="Arial" charset="0"/>
                  </a:rPr>
                  <a:t>parabolic</a:t>
                </a:r>
                <a:r>
                  <a:rPr lang="en-GB" sz="1400" dirty="0" smtClean="0">
                    <a:latin typeface="Arial" charset="0"/>
                  </a:rPr>
                  <a:t>.  We showed ground-state solution has form of a Gaussian function:                                   , and found the ground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charset="0"/>
                          </a:rPr>
                          <m:t>𝐸</m:t>
                        </m:r>
                      </m:e>
                      <m:sub>
                        <m:r>
                          <a:rPr lang="en-GB" sz="1600" b="0" i="1" smtClean="0">
                            <a:latin typeface="Cambria Math" charset="0"/>
                          </a:rPr>
                          <m:t>0</m:t>
                        </m:r>
                      </m:sub>
                    </m:sSub>
                    <m:r>
                      <a:rPr lang="en-GB" sz="1600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ℏ</m:t>
                        </m:r>
                        <m:r>
                          <a:rPr lang="en-GB" sz="1600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𝜔</m:t>
                        </m:r>
                      </m:num>
                      <m:den>
                        <m:r>
                          <a:rPr lang="en-GB" sz="1600" b="0" i="1" smtClean="0">
                            <a:latin typeface="Cambria Math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400" dirty="0" smtClean="0">
                    <a:latin typeface="Arial" charset="0"/>
                  </a:rPr>
                  <a:t> , while the separation between energy levels is a constant </a:t>
                </a:r>
                <a:r>
                  <a:rPr lang="en-GB" sz="1600" i="1" dirty="0" err="1">
                    <a:latin typeface="Times CY" pitchFamily="1" charset="0"/>
                    <a:sym typeface="Symbol" charset="2"/>
                  </a:rPr>
                  <a:t>ћ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charset="0"/>
                        <a:ea typeface="Cambria Math" charset="0"/>
                        <a:cs typeface="Cambria Math" charset="0"/>
                      </a:rPr>
                      <m:t>𝜔</m:t>
                    </m:r>
                  </m:oMath>
                </a14:m>
                <a:r>
                  <a:rPr lang="en-GB" sz="1400" dirty="0" smtClean="0">
                    <a:latin typeface="Arial" charset="0"/>
                  </a:rPr>
                  <a:t>.</a:t>
                </a:r>
              </a:p>
              <a:p>
                <a:pPr marL="0" indent="0">
                  <a:spcBef>
                    <a:spcPts val="384"/>
                  </a:spcBef>
                </a:pPr>
                <a:endParaRPr lang="en-GB" sz="1400" dirty="0" smtClean="0">
                  <a:latin typeface="Arial" charset="0"/>
                </a:endParaRPr>
              </a:p>
              <a:p>
                <a:pPr marL="0" indent="0">
                  <a:spcBef>
                    <a:spcPts val="384"/>
                  </a:spcBef>
                </a:pPr>
                <a:endParaRPr lang="en-GB" sz="1400" dirty="0" smtClean="0">
                  <a:latin typeface="Arial" charset="0"/>
                </a:endParaRPr>
              </a:p>
            </p:txBody>
          </p:sp>
        </mc:Choice>
        <mc:Fallback xmlns="">
          <p:sp>
            <p:nvSpPr>
              <p:cNvPr id="1639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524000"/>
                <a:ext cx="7772400" cy="5105400"/>
              </a:xfrm>
              <a:blipFill rotWithShape="0">
                <a:blip r:embed="rId4"/>
                <a:stretch>
                  <a:fillRect l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685800" y="32766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 sz="1400" dirty="0">
              <a:latin typeface="Arial" charset="0"/>
            </a:endParaRP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667164"/>
              </p:ext>
            </p:extLst>
          </p:nvPr>
        </p:nvGraphicFramePr>
        <p:xfrm>
          <a:off x="3124200" y="3861048"/>
          <a:ext cx="1447800" cy="356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Equation" r:id="rId5" imgW="927100" imgH="228600" progId="Equation.3">
                  <p:embed/>
                </p:oleObj>
              </mc:Choice>
              <mc:Fallback>
                <p:oleObj name="Equation" r:id="rId5" imgW="9271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61048"/>
                        <a:ext cx="1447800" cy="3568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2800" dirty="0" smtClean="0"/>
              <a:t>Lecture 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3"/>
          <p:cNvSpPr>
            <a:spLocks noChangeArrowheads="1"/>
          </p:cNvSpPr>
          <p:nvPr/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GB" sz="2800">
              <a:latin typeface="Comic Sans MS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92" name="Rectangle 4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196752"/>
                <a:ext cx="7772400" cy="5105400"/>
              </a:xfrm>
            </p:spPr>
            <p:txBody>
              <a:bodyPr/>
              <a:lstStyle/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</a:t>
                </a:r>
                <a:r>
                  <a:rPr lang="en-GB" sz="1400" dirty="0">
                    <a:latin typeface="Arial" charset="0"/>
                  </a:rPr>
                  <a:t> Write plane wave </a:t>
                </a:r>
                <a:r>
                  <a:rPr lang="en-GB" sz="1400" dirty="0" err="1">
                    <a:latin typeface="Arial" charset="0"/>
                  </a:rPr>
                  <a:t>wavefunction</a:t>
                </a:r>
                <a:r>
                  <a:rPr lang="en-GB" sz="1400" dirty="0">
                    <a:latin typeface="Arial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𝜓</m:t>
                    </m:r>
                    <m:d>
                      <m:dPr>
                        <m:ctrlP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𝑥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,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𝑡</m:t>
                        </m:r>
                      </m:e>
                    </m:d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𝐴</m:t>
                    </m:r>
                    <m:sSup>
                      <m:sSupPr>
                        <m:ctrlP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𝑖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(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𝑘𝑥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−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𝜔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𝑡</m:t>
                        </m:r>
                        <m:r>
                          <a:rPr lang="en-GB" sz="16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)</m:t>
                        </m:r>
                      </m:sup>
                    </m:sSup>
                    <m:r>
                      <a:rPr lang="en-GB" sz="1600" i="1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</m:oMath>
                </a14:m>
                <a:r>
                  <a:rPr lang="en-GB" sz="1400" i="1" dirty="0">
                    <a:latin typeface="Times CY"/>
                    <a:cs typeface="Times CY"/>
                  </a:rPr>
                  <a:t> </a:t>
                </a:r>
                <a:r>
                  <a:rPr lang="en-GB" sz="1400" dirty="0">
                    <a:latin typeface="Arial" charset="0"/>
                  </a:rPr>
                  <a:t>and to use it in simple problems when a plane wave is incident at a potential </a:t>
                </a:r>
                <a:r>
                  <a:rPr lang="en-GB" sz="1400" dirty="0" smtClean="0">
                    <a:latin typeface="Arial" charset="0"/>
                  </a:rPr>
                  <a:t>step (reflection, transmission and tunnelling). Recall, we still use the time-independent SE here.  </a:t>
                </a:r>
              </a:p>
              <a:p>
                <a:pPr marL="0" indent="0"/>
                <a:endParaRPr lang="en-GB" sz="1400" dirty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r>
                  <a:rPr lang="en-GB" sz="1400" dirty="0">
                    <a:latin typeface="Arial" charset="0"/>
                  </a:rPr>
                  <a:t> </a:t>
                </a:r>
                <a:r>
                  <a:rPr lang="en-GB" sz="1400" dirty="0" smtClean="0">
                    <a:latin typeface="Arial" charset="0"/>
                  </a:rPr>
                  <a:t>Explain quantum </a:t>
                </a:r>
                <a:r>
                  <a:rPr lang="en-GB" sz="1400" dirty="0">
                    <a:latin typeface="Arial" charset="0"/>
                  </a:rPr>
                  <a:t>tunnelling </a:t>
                </a:r>
                <a:r>
                  <a:rPr lang="en-GB" sz="1400" dirty="0" smtClean="0">
                    <a:latin typeface="Arial" charset="0"/>
                  </a:rPr>
                  <a:t>and </a:t>
                </a:r>
                <a:r>
                  <a:rPr lang="en-GB" sz="1400" dirty="0">
                    <a:latin typeface="Arial" charset="0"/>
                  </a:rPr>
                  <a:t>its importance in understanding radioactive alpha </a:t>
                </a:r>
                <a:r>
                  <a:rPr lang="en-GB" sz="1400" dirty="0" smtClean="0">
                    <a:latin typeface="Arial" charset="0"/>
                  </a:rPr>
                  <a:t>decay.</a:t>
                </a:r>
                <a:endParaRPr lang="en-GB" sz="1400" dirty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>
                  <a:latin typeface="Arial" charset="0"/>
                </a:endParaRPr>
              </a:p>
              <a:p>
                <a:pPr marL="0" indent="0"/>
                <a:r>
                  <a:rPr lang="en-GB" sz="1400" dirty="0" smtClean="0">
                    <a:latin typeface="Arial" charset="0"/>
                  </a:rPr>
                  <a:t> Understand the terms of the time-dependent Schrodinger </a:t>
                </a:r>
                <a:r>
                  <a:rPr lang="en-GB" sz="1400" dirty="0" smtClean="0">
                    <a:latin typeface="Arial" charset="0"/>
                  </a:rPr>
                  <a:t>equation (but don’t worry about using it).</a:t>
                </a:r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  <a:p>
                <a:pPr marL="0" indent="0"/>
                <a:endParaRPr lang="en-GB" sz="1400" dirty="0" smtClean="0">
                  <a:latin typeface="Arial" charset="0"/>
                </a:endParaRPr>
              </a:p>
            </p:txBody>
          </p:sp>
        </mc:Choice>
        <mc:Fallback>
          <p:sp>
            <p:nvSpPr>
              <p:cNvPr id="1639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196752"/>
                <a:ext cx="7772400" cy="5105400"/>
              </a:xfrm>
              <a:blipFill rotWithShape="0">
                <a:blip r:embed="rId4"/>
                <a:stretch>
                  <a:fillRect l="-235" t="-358" r="-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685800" y="2991892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endParaRPr lang="en-US" sz="1400" dirty="0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2800" dirty="0" smtClean="0"/>
              <a:t>Lecture 4</a:t>
            </a:r>
            <a:endParaRPr lang="en-US" sz="2800" dirty="0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272926"/>
              </p:ext>
            </p:extLst>
          </p:nvPr>
        </p:nvGraphicFramePr>
        <p:xfrm>
          <a:off x="2555776" y="4069578"/>
          <a:ext cx="3429000" cy="655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2057400" imgH="393700" progId="Equation.3">
                  <p:embed/>
                </p:oleObj>
              </mc:Choice>
              <mc:Fallback>
                <p:oleObj name="Equation" r:id="rId5" imgW="2057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069578"/>
                        <a:ext cx="3429000" cy="6555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730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2004:Templates:Presentations:Designs:Beach</Template>
  <TotalTime>24378</TotalTime>
  <Words>167</Words>
  <Application>Microsoft Macintosh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Apple Casual</vt:lpstr>
      <vt:lpstr>Cambria Math</vt:lpstr>
      <vt:lpstr>Comic Sans MS</vt:lpstr>
      <vt:lpstr>ＭＳ Ｐゴシック</vt:lpstr>
      <vt:lpstr>Symbol</vt:lpstr>
      <vt:lpstr>Times CY</vt:lpstr>
      <vt:lpstr>Times New Roman</vt:lpstr>
      <vt:lpstr>Arial</vt:lpstr>
      <vt:lpstr>Default Design</vt:lpstr>
      <vt:lpstr>Equation</vt:lpstr>
      <vt:lpstr>QM Revision Lecture</vt:lpstr>
      <vt:lpstr>Lecture 1</vt:lpstr>
      <vt:lpstr>Lecture 2</vt:lpstr>
      <vt:lpstr>Lecture 3</vt:lpstr>
      <vt:lpstr>Lecture 4</vt:lpstr>
    </vt:vector>
  </TitlesOfParts>
  <Company> 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Alan McCall</dc:creator>
  <cp:lastModifiedBy>Tanvir, Nial (Prof.)</cp:lastModifiedBy>
  <cp:revision>193</cp:revision>
  <cp:lastPrinted>2016-05-11T06:26:05Z</cp:lastPrinted>
  <dcterms:created xsi:type="dcterms:W3CDTF">2014-05-14T06:50:02Z</dcterms:created>
  <dcterms:modified xsi:type="dcterms:W3CDTF">2017-05-05T09:06:53Z</dcterms:modified>
</cp:coreProperties>
</file>